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</p:sldMasterIdLst>
  <p:notesMasterIdLst>
    <p:notesMasterId r:id="rId30"/>
  </p:notesMasterIdLst>
  <p:sldIdLst>
    <p:sldId id="256" r:id="rId2"/>
    <p:sldId id="270" r:id="rId3"/>
    <p:sldId id="316" r:id="rId4"/>
    <p:sldId id="272" r:id="rId5"/>
    <p:sldId id="260" r:id="rId6"/>
    <p:sldId id="275" r:id="rId7"/>
    <p:sldId id="301" r:id="rId8"/>
    <p:sldId id="302" r:id="rId9"/>
    <p:sldId id="303" r:id="rId10"/>
    <p:sldId id="304" r:id="rId11"/>
    <p:sldId id="305" r:id="rId12"/>
    <p:sldId id="317" r:id="rId13"/>
    <p:sldId id="292" r:id="rId14"/>
    <p:sldId id="306" r:id="rId15"/>
    <p:sldId id="308" r:id="rId16"/>
    <p:sldId id="309" r:id="rId17"/>
    <p:sldId id="300" r:id="rId18"/>
    <p:sldId id="318" r:id="rId19"/>
    <p:sldId id="310" r:id="rId20"/>
    <p:sldId id="311" r:id="rId21"/>
    <p:sldId id="312" r:id="rId22"/>
    <p:sldId id="313" r:id="rId23"/>
    <p:sldId id="314" r:id="rId24"/>
    <p:sldId id="315" r:id="rId25"/>
    <p:sldId id="269" r:id="rId26"/>
    <p:sldId id="290" r:id="rId27"/>
    <p:sldId id="307" r:id="rId28"/>
    <p:sldId id="264" r:id="rId29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FF3300"/>
    <a:srgbClr val="006600"/>
    <a:srgbClr val="3A07F3"/>
    <a:srgbClr val="66871B"/>
    <a:srgbClr val="4F03BF"/>
    <a:srgbClr val="098D3E"/>
    <a:srgbClr val="F560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-876" y="-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CFEBDD-2B95-463C-A634-DE6AD9E30BBF}" type="doc">
      <dgm:prSet loTypeId="urn:microsoft.com/office/officeart/2005/8/layout/venn1" loCatId="relationship" qsTypeId="urn:microsoft.com/office/officeart/2005/8/quickstyle/simple1#1" qsCatId="simple" csTypeId="urn:microsoft.com/office/officeart/2005/8/colors/accent1_2#1" csCatId="accent1" phldr="1"/>
      <dgm:spPr/>
    </dgm:pt>
    <dgm:pt modelId="{AA24C6B4-D298-4F56-95C4-2C61D0713958}">
      <dgm:prSet phldrT="[Текст]"/>
      <dgm:spPr/>
      <dgm:t>
        <a:bodyPr/>
        <a:lstStyle/>
        <a:p>
          <a:r>
            <a:rPr lang="ru-RU" dirty="0" smtClean="0"/>
            <a:t>ДЕТИ</a:t>
          </a:r>
          <a:endParaRPr lang="ru-RU" dirty="0"/>
        </a:p>
      </dgm:t>
    </dgm:pt>
    <dgm:pt modelId="{D0BCF668-AA18-4B64-9955-3B1200EFE2A1}" type="parTrans" cxnId="{5E446204-1611-464E-B645-02FA5AF124DA}">
      <dgm:prSet/>
      <dgm:spPr/>
      <dgm:t>
        <a:bodyPr/>
        <a:lstStyle/>
        <a:p>
          <a:endParaRPr lang="ru-RU"/>
        </a:p>
      </dgm:t>
    </dgm:pt>
    <dgm:pt modelId="{395C4C34-01B1-4348-9465-10711161AACA}" type="sibTrans" cxnId="{5E446204-1611-464E-B645-02FA5AF124DA}">
      <dgm:prSet/>
      <dgm:spPr/>
      <dgm:t>
        <a:bodyPr/>
        <a:lstStyle/>
        <a:p>
          <a:endParaRPr lang="ru-RU"/>
        </a:p>
      </dgm:t>
    </dgm:pt>
    <dgm:pt modelId="{EFE2F497-666B-45A6-80C8-D42EB9035352}">
      <dgm:prSet phldrT="[Текст]"/>
      <dgm:spPr/>
      <dgm:t>
        <a:bodyPr/>
        <a:lstStyle/>
        <a:p>
          <a:r>
            <a:rPr lang="ru-RU" dirty="0" smtClean="0"/>
            <a:t>РОДИТЕЛИ</a:t>
          </a:r>
          <a:endParaRPr lang="ru-RU" dirty="0"/>
        </a:p>
      </dgm:t>
    </dgm:pt>
    <dgm:pt modelId="{F937C6B5-927B-45D8-AC9D-B4DCD45FA59A}" type="parTrans" cxnId="{99A4741C-1B6F-44C3-89A1-8F0FE2123471}">
      <dgm:prSet/>
      <dgm:spPr/>
      <dgm:t>
        <a:bodyPr/>
        <a:lstStyle/>
        <a:p>
          <a:endParaRPr lang="ru-RU"/>
        </a:p>
      </dgm:t>
    </dgm:pt>
    <dgm:pt modelId="{696E1ACD-431F-4538-BD14-C697E1AE76E9}" type="sibTrans" cxnId="{99A4741C-1B6F-44C3-89A1-8F0FE2123471}">
      <dgm:prSet/>
      <dgm:spPr/>
      <dgm:t>
        <a:bodyPr/>
        <a:lstStyle/>
        <a:p>
          <a:endParaRPr lang="ru-RU"/>
        </a:p>
      </dgm:t>
    </dgm:pt>
    <dgm:pt modelId="{705B9806-B069-4C99-8C69-D03A1939E954}">
      <dgm:prSet phldrT="[Текст]"/>
      <dgm:spPr/>
      <dgm:t>
        <a:bodyPr/>
        <a:lstStyle/>
        <a:p>
          <a:r>
            <a:rPr lang="ru-RU" dirty="0" smtClean="0"/>
            <a:t>ПЕДАГОГИ</a:t>
          </a:r>
          <a:endParaRPr lang="ru-RU" dirty="0"/>
        </a:p>
      </dgm:t>
    </dgm:pt>
    <dgm:pt modelId="{C756CE7E-D032-4BC0-B8FD-A6BC2850EFBD}" type="parTrans" cxnId="{BBC826B5-2C0B-4027-92A3-F2C22AE5EC5F}">
      <dgm:prSet/>
      <dgm:spPr/>
      <dgm:t>
        <a:bodyPr/>
        <a:lstStyle/>
        <a:p>
          <a:endParaRPr lang="ru-RU"/>
        </a:p>
      </dgm:t>
    </dgm:pt>
    <dgm:pt modelId="{8EE1FA63-5494-4FD1-A5A9-63850B9D3F5C}" type="sibTrans" cxnId="{BBC826B5-2C0B-4027-92A3-F2C22AE5EC5F}">
      <dgm:prSet/>
      <dgm:spPr/>
      <dgm:t>
        <a:bodyPr/>
        <a:lstStyle/>
        <a:p>
          <a:endParaRPr lang="ru-RU"/>
        </a:p>
      </dgm:t>
    </dgm:pt>
    <dgm:pt modelId="{4BAC5576-89AF-4516-80F8-0162E1CD8319}" type="pres">
      <dgm:prSet presAssocID="{2ECFEBDD-2B95-463C-A634-DE6AD9E30BBF}" presName="compositeShape" presStyleCnt="0">
        <dgm:presLayoutVars>
          <dgm:chMax val="7"/>
          <dgm:dir/>
          <dgm:resizeHandles val="exact"/>
        </dgm:presLayoutVars>
      </dgm:prSet>
      <dgm:spPr/>
    </dgm:pt>
    <dgm:pt modelId="{3395951C-0B87-4291-B305-387E420C8C4C}" type="pres">
      <dgm:prSet presAssocID="{AA24C6B4-D298-4F56-95C4-2C61D0713958}" presName="circ1" presStyleLbl="vennNode1" presStyleIdx="0" presStyleCnt="3"/>
      <dgm:spPr/>
      <dgm:t>
        <a:bodyPr/>
        <a:lstStyle/>
        <a:p>
          <a:endParaRPr lang="ru-RU"/>
        </a:p>
      </dgm:t>
    </dgm:pt>
    <dgm:pt modelId="{EBDE19FA-AC8C-4B38-A888-190DC863D5AD}" type="pres">
      <dgm:prSet presAssocID="{AA24C6B4-D298-4F56-95C4-2C61D071395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58F675-8AC1-415A-8232-9BE2921A5931}" type="pres">
      <dgm:prSet presAssocID="{EFE2F497-666B-45A6-80C8-D42EB9035352}" presName="circ2" presStyleLbl="vennNode1" presStyleIdx="1" presStyleCnt="3"/>
      <dgm:spPr/>
      <dgm:t>
        <a:bodyPr/>
        <a:lstStyle/>
        <a:p>
          <a:endParaRPr lang="ru-RU"/>
        </a:p>
      </dgm:t>
    </dgm:pt>
    <dgm:pt modelId="{FEEB5F77-0F4C-4BD7-A93F-2B5F3420601C}" type="pres">
      <dgm:prSet presAssocID="{EFE2F497-666B-45A6-80C8-D42EB9035352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C2D128-78E1-40A4-BE34-1F84D58192D8}" type="pres">
      <dgm:prSet presAssocID="{705B9806-B069-4C99-8C69-D03A1939E954}" presName="circ3" presStyleLbl="vennNode1" presStyleIdx="2" presStyleCnt="3"/>
      <dgm:spPr/>
      <dgm:t>
        <a:bodyPr/>
        <a:lstStyle/>
        <a:p>
          <a:endParaRPr lang="ru-RU"/>
        </a:p>
      </dgm:t>
    </dgm:pt>
    <dgm:pt modelId="{C2E68906-C968-4CE9-A3A1-E137C32F103A}" type="pres">
      <dgm:prSet presAssocID="{705B9806-B069-4C99-8C69-D03A1939E954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BC826B5-2C0B-4027-92A3-F2C22AE5EC5F}" srcId="{2ECFEBDD-2B95-463C-A634-DE6AD9E30BBF}" destId="{705B9806-B069-4C99-8C69-D03A1939E954}" srcOrd="2" destOrd="0" parTransId="{C756CE7E-D032-4BC0-B8FD-A6BC2850EFBD}" sibTransId="{8EE1FA63-5494-4FD1-A5A9-63850B9D3F5C}"/>
    <dgm:cxn modelId="{9125F032-D946-4340-98DD-933861065A8B}" type="presOf" srcId="{EFE2F497-666B-45A6-80C8-D42EB9035352}" destId="{FEEB5F77-0F4C-4BD7-A93F-2B5F3420601C}" srcOrd="1" destOrd="0" presId="urn:microsoft.com/office/officeart/2005/8/layout/venn1"/>
    <dgm:cxn modelId="{3BECBC4B-2270-4F9C-812F-429B2EDDFEE1}" type="presOf" srcId="{705B9806-B069-4C99-8C69-D03A1939E954}" destId="{91C2D128-78E1-40A4-BE34-1F84D58192D8}" srcOrd="0" destOrd="0" presId="urn:microsoft.com/office/officeart/2005/8/layout/venn1"/>
    <dgm:cxn modelId="{95F27FC9-BF45-4C23-9EF2-639C8D0EE953}" type="presOf" srcId="{AA24C6B4-D298-4F56-95C4-2C61D0713958}" destId="{3395951C-0B87-4291-B305-387E420C8C4C}" srcOrd="0" destOrd="0" presId="urn:microsoft.com/office/officeart/2005/8/layout/venn1"/>
    <dgm:cxn modelId="{E29DB31F-045D-4274-8CFD-9D083BB8CFDB}" type="presOf" srcId="{EFE2F497-666B-45A6-80C8-D42EB9035352}" destId="{9A58F675-8AC1-415A-8232-9BE2921A5931}" srcOrd="0" destOrd="0" presId="urn:microsoft.com/office/officeart/2005/8/layout/venn1"/>
    <dgm:cxn modelId="{0B880445-F3BB-44D2-BECB-7E5F6A11CEBF}" type="presOf" srcId="{2ECFEBDD-2B95-463C-A634-DE6AD9E30BBF}" destId="{4BAC5576-89AF-4516-80F8-0162E1CD8319}" srcOrd="0" destOrd="0" presId="urn:microsoft.com/office/officeart/2005/8/layout/venn1"/>
    <dgm:cxn modelId="{6CA6D177-45F8-474E-93DB-7610923FFF12}" type="presOf" srcId="{705B9806-B069-4C99-8C69-D03A1939E954}" destId="{C2E68906-C968-4CE9-A3A1-E137C32F103A}" srcOrd="1" destOrd="0" presId="urn:microsoft.com/office/officeart/2005/8/layout/venn1"/>
    <dgm:cxn modelId="{5E446204-1611-464E-B645-02FA5AF124DA}" srcId="{2ECFEBDD-2B95-463C-A634-DE6AD9E30BBF}" destId="{AA24C6B4-D298-4F56-95C4-2C61D0713958}" srcOrd="0" destOrd="0" parTransId="{D0BCF668-AA18-4B64-9955-3B1200EFE2A1}" sibTransId="{395C4C34-01B1-4348-9465-10711161AACA}"/>
    <dgm:cxn modelId="{99A4741C-1B6F-44C3-89A1-8F0FE2123471}" srcId="{2ECFEBDD-2B95-463C-A634-DE6AD9E30BBF}" destId="{EFE2F497-666B-45A6-80C8-D42EB9035352}" srcOrd="1" destOrd="0" parTransId="{F937C6B5-927B-45D8-AC9D-B4DCD45FA59A}" sibTransId="{696E1ACD-431F-4538-BD14-C697E1AE76E9}"/>
    <dgm:cxn modelId="{25CAEA13-1133-495E-BC53-59C64AC43723}" type="presOf" srcId="{AA24C6B4-D298-4F56-95C4-2C61D0713958}" destId="{EBDE19FA-AC8C-4B38-A888-190DC863D5AD}" srcOrd="1" destOrd="0" presId="urn:microsoft.com/office/officeart/2005/8/layout/venn1"/>
    <dgm:cxn modelId="{FC27DC6A-0FBF-42AE-8987-FEA651A68625}" type="presParOf" srcId="{4BAC5576-89AF-4516-80F8-0162E1CD8319}" destId="{3395951C-0B87-4291-B305-387E420C8C4C}" srcOrd="0" destOrd="0" presId="urn:microsoft.com/office/officeart/2005/8/layout/venn1"/>
    <dgm:cxn modelId="{CB8DBD17-E759-48B4-A8A5-2542911D2BEE}" type="presParOf" srcId="{4BAC5576-89AF-4516-80F8-0162E1CD8319}" destId="{EBDE19FA-AC8C-4B38-A888-190DC863D5AD}" srcOrd="1" destOrd="0" presId="urn:microsoft.com/office/officeart/2005/8/layout/venn1"/>
    <dgm:cxn modelId="{A2FE6C0B-D9D8-4C67-BF80-0845D450CC08}" type="presParOf" srcId="{4BAC5576-89AF-4516-80F8-0162E1CD8319}" destId="{9A58F675-8AC1-415A-8232-9BE2921A5931}" srcOrd="2" destOrd="0" presId="urn:microsoft.com/office/officeart/2005/8/layout/venn1"/>
    <dgm:cxn modelId="{67227AEC-D1BC-4428-A232-BA8C81CAAD8B}" type="presParOf" srcId="{4BAC5576-89AF-4516-80F8-0162E1CD8319}" destId="{FEEB5F77-0F4C-4BD7-A93F-2B5F3420601C}" srcOrd="3" destOrd="0" presId="urn:microsoft.com/office/officeart/2005/8/layout/venn1"/>
    <dgm:cxn modelId="{AF3643C8-B024-4E1A-8721-F3FBFA076B6A}" type="presParOf" srcId="{4BAC5576-89AF-4516-80F8-0162E1CD8319}" destId="{91C2D128-78E1-40A4-BE34-1F84D58192D8}" srcOrd="4" destOrd="0" presId="urn:microsoft.com/office/officeart/2005/8/layout/venn1"/>
    <dgm:cxn modelId="{272EB48F-D52F-410E-8D1E-2ABE426DA1BC}" type="presParOf" srcId="{4BAC5576-89AF-4516-80F8-0162E1CD8319}" destId="{C2E68906-C968-4CE9-A3A1-E137C32F103A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290860-4EA3-4D2A-9EDD-71FA2DBF3127}" type="doc">
      <dgm:prSet loTypeId="urn:microsoft.com/office/officeart/2005/8/layout/radial5" loCatId="relationship" qsTypeId="urn:microsoft.com/office/officeart/2005/8/quickstyle/3d2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26E7410B-B990-4F20-9D65-DE38AF5337E1}">
      <dgm:prSet phldrT="[Текст]"/>
      <dgm:spPr/>
      <dgm:t>
        <a:bodyPr/>
        <a:lstStyle/>
        <a:p>
          <a:r>
            <a:rPr lang="ru-RU" dirty="0" smtClean="0"/>
            <a:t>«Наши солнечные лучики»</a:t>
          </a:r>
          <a:endParaRPr lang="ru-RU" dirty="0"/>
        </a:p>
      </dgm:t>
    </dgm:pt>
    <dgm:pt modelId="{C8381B44-08DC-452B-9D65-22A553044EB4}" type="parTrans" cxnId="{C7012A2D-11DE-4ADA-84EE-5DBBEB0B2D5D}">
      <dgm:prSet/>
      <dgm:spPr/>
      <dgm:t>
        <a:bodyPr/>
        <a:lstStyle/>
        <a:p>
          <a:endParaRPr lang="ru-RU"/>
        </a:p>
      </dgm:t>
    </dgm:pt>
    <dgm:pt modelId="{485603E1-9471-4956-8253-AE47B457BCF4}" type="sibTrans" cxnId="{C7012A2D-11DE-4ADA-84EE-5DBBEB0B2D5D}">
      <dgm:prSet/>
      <dgm:spPr/>
      <dgm:t>
        <a:bodyPr/>
        <a:lstStyle/>
        <a:p>
          <a:endParaRPr lang="ru-RU"/>
        </a:p>
      </dgm:t>
    </dgm:pt>
    <dgm:pt modelId="{CCB1EBD1-D092-4304-98FE-100C492C47FA}">
      <dgm:prSet phldrT="[Текст]"/>
      <dgm:spPr/>
      <dgm:t>
        <a:bodyPr/>
        <a:lstStyle/>
        <a:p>
          <a:r>
            <a:rPr lang="ru-RU" dirty="0" smtClean="0"/>
            <a:t>Видео</a:t>
          </a:r>
          <a:endParaRPr lang="ru-RU" dirty="0"/>
        </a:p>
      </dgm:t>
    </dgm:pt>
    <dgm:pt modelId="{E17DF993-D075-4584-9115-37328F944868}" type="parTrans" cxnId="{A83E296A-9981-4CD9-892E-F6467E8505A7}">
      <dgm:prSet/>
      <dgm:spPr/>
      <dgm:t>
        <a:bodyPr/>
        <a:lstStyle/>
        <a:p>
          <a:endParaRPr lang="ru-RU"/>
        </a:p>
      </dgm:t>
    </dgm:pt>
    <dgm:pt modelId="{AF52D262-CAF1-438F-9F15-031F03A72E82}" type="sibTrans" cxnId="{A83E296A-9981-4CD9-892E-F6467E8505A7}">
      <dgm:prSet/>
      <dgm:spPr/>
      <dgm:t>
        <a:bodyPr/>
        <a:lstStyle/>
        <a:p>
          <a:endParaRPr lang="ru-RU"/>
        </a:p>
      </dgm:t>
    </dgm:pt>
    <dgm:pt modelId="{2C265D99-76BD-4FEE-848A-FD44AEC3FFA2}">
      <dgm:prSet phldrT="[Текст]"/>
      <dgm:spPr/>
      <dgm:t>
        <a:bodyPr/>
        <a:lstStyle/>
        <a:p>
          <a:r>
            <a:rPr lang="ru-RU" dirty="0" smtClean="0"/>
            <a:t>Аудио-интервью</a:t>
          </a:r>
          <a:endParaRPr lang="ru-RU" dirty="0"/>
        </a:p>
      </dgm:t>
    </dgm:pt>
    <dgm:pt modelId="{243C55C4-B422-4710-AD2F-D469E26AC259}" type="parTrans" cxnId="{41A9E4AF-110D-43D4-8D28-64F5825AD0E1}">
      <dgm:prSet/>
      <dgm:spPr/>
      <dgm:t>
        <a:bodyPr/>
        <a:lstStyle/>
        <a:p>
          <a:endParaRPr lang="ru-RU"/>
        </a:p>
      </dgm:t>
    </dgm:pt>
    <dgm:pt modelId="{CD37D7A5-F2EC-4DF9-8C80-3CA712AA264D}" type="sibTrans" cxnId="{41A9E4AF-110D-43D4-8D28-64F5825AD0E1}">
      <dgm:prSet/>
      <dgm:spPr/>
      <dgm:t>
        <a:bodyPr/>
        <a:lstStyle/>
        <a:p>
          <a:endParaRPr lang="ru-RU"/>
        </a:p>
      </dgm:t>
    </dgm:pt>
    <dgm:pt modelId="{6CA64889-EB85-4EF9-AC12-29948FFAD3AA}">
      <dgm:prSet phldrT="[Текст]"/>
      <dgm:spPr/>
      <dgm:t>
        <a:bodyPr/>
        <a:lstStyle/>
        <a:p>
          <a:r>
            <a:rPr lang="ru-RU" dirty="0" smtClean="0"/>
            <a:t>Комментарии и мнения</a:t>
          </a:r>
          <a:endParaRPr lang="ru-RU" dirty="0"/>
        </a:p>
      </dgm:t>
    </dgm:pt>
    <dgm:pt modelId="{5F1842F3-03E0-4808-8514-F4A9BF7C0558}" type="parTrans" cxnId="{3583DFB8-A538-4F69-9072-FD0757D9CF4D}">
      <dgm:prSet/>
      <dgm:spPr/>
      <dgm:t>
        <a:bodyPr/>
        <a:lstStyle/>
        <a:p>
          <a:endParaRPr lang="ru-RU"/>
        </a:p>
      </dgm:t>
    </dgm:pt>
    <dgm:pt modelId="{13B4BFF7-7D89-4BE4-9238-66C133C8705E}" type="sibTrans" cxnId="{3583DFB8-A538-4F69-9072-FD0757D9CF4D}">
      <dgm:prSet/>
      <dgm:spPr/>
      <dgm:t>
        <a:bodyPr/>
        <a:lstStyle/>
        <a:p>
          <a:endParaRPr lang="ru-RU"/>
        </a:p>
      </dgm:t>
    </dgm:pt>
    <dgm:pt modelId="{A0ED162C-F4EE-4959-9B48-B9C641D3068F}">
      <dgm:prSet phldrT="[Текст]"/>
      <dgm:spPr/>
      <dgm:t>
        <a:bodyPr/>
        <a:lstStyle/>
        <a:p>
          <a:r>
            <a:rPr lang="ru-RU" smtClean="0"/>
            <a:t>Фотовыставки </a:t>
          </a:r>
          <a:endParaRPr lang="ru-RU" dirty="0"/>
        </a:p>
      </dgm:t>
    </dgm:pt>
    <dgm:pt modelId="{B77875A2-88AA-4038-925C-AE39CA24FC84}" type="parTrans" cxnId="{6567FF1A-7288-4724-99D1-7A65064F070C}">
      <dgm:prSet/>
      <dgm:spPr/>
      <dgm:t>
        <a:bodyPr/>
        <a:lstStyle/>
        <a:p>
          <a:endParaRPr lang="ru-RU"/>
        </a:p>
      </dgm:t>
    </dgm:pt>
    <dgm:pt modelId="{03A573F0-B56B-4BBE-B27A-44F60F3CEAFE}" type="sibTrans" cxnId="{6567FF1A-7288-4724-99D1-7A65064F070C}">
      <dgm:prSet/>
      <dgm:spPr/>
      <dgm:t>
        <a:bodyPr/>
        <a:lstStyle/>
        <a:p>
          <a:endParaRPr lang="ru-RU"/>
        </a:p>
      </dgm:t>
    </dgm:pt>
    <dgm:pt modelId="{E4172084-8A52-47D4-8410-822DE40BD304}">
      <dgm:prSet/>
      <dgm:spPr/>
      <dgm:t>
        <a:bodyPr/>
        <a:lstStyle/>
        <a:p>
          <a:endParaRPr lang="ru-RU"/>
        </a:p>
      </dgm:t>
    </dgm:pt>
    <dgm:pt modelId="{FD716D7B-487A-4CB6-AFE7-C70488C17E66}" type="parTrans" cxnId="{69ED2F40-27F1-466F-AD1D-BC270C5FB498}">
      <dgm:prSet/>
      <dgm:spPr/>
      <dgm:t>
        <a:bodyPr/>
        <a:lstStyle/>
        <a:p>
          <a:endParaRPr lang="ru-RU"/>
        </a:p>
      </dgm:t>
    </dgm:pt>
    <dgm:pt modelId="{2409EB67-C465-4942-8733-3A9B4C019E9F}" type="sibTrans" cxnId="{69ED2F40-27F1-466F-AD1D-BC270C5FB498}">
      <dgm:prSet/>
      <dgm:spPr/>
      <dgm:t>
        <a:bodyPr/>
        <a:lstStyle/>
        <a:p>
          <a:endParaRPr lang="ru-RU"/>
        </a:p>
      </dgm:t>
    </dgm:pt>
    <dgm:pt modelId="{2AC3F56C-1B78-4D70-9FDE-A928A4BE5F82}">
      <dgm:prSet/>
      <dgm:spPr/>
      <dgm:t>
        <a:bodyPr/>
        <a:lstStyle/>
        <a:p>
          <a:r>
            <a:rPr lang="ru-RU" dirty="0" smtClean="0"/>
            <a:t> Фото-флэш-мобы </a:t>
          </a:r>
          <a:endParaRPr lang="ru-RU" dirty="0"/>
        </a:p>
      </dgm:t>
    </dgm:pt>
    <dgm:pt modelId="{57FC4D66-049C-4A5C-8C05-9AD5E9C5E17C}" type="parTrans" cxnId="{217BAFF1-0CF3-4A21-80A1-39CDF5AFA5EE}">
      <dgm:prSet/>
      <dgm:spPr/>
      <dgm:t>
        <a:bodyPr/>
        <a:lstStyle/>
        <a:p>
          <a:endParaRPr lang="ru-RU"/>
        </a:p>
      </dgm:t>
    </dgm:pt>
    <dgm:pt modelId="{53D4E1F4-9067-42B2-98ED-9125639B1314}" type="sibTrans" cxnId="{217BAFF1-0CF3-4A21-80A1-39CDF5AFA5EE}">
      <dgm:prSet/>
      <dgm:spPr/>
      <dgm:t>
        <a:bodyPr/>
        <a:lstStyle/>
        <a:p>
          <a:endParaRPr lang="ru-RU"/>
        </a:p>
      </dgm:t>
    </dgm:pt>
    <dgm:pt modelId="{16777473-F437-4CA1-ADDB-55053CD614C7}">
      <dgm:prSet/>
      <dgm:spPr/>
      <dgm:t>
        <a:bodyPr/>
        <a:lstStyle/>
        <a:p>
          <a:r>
            <a:rPr lang="ru-RU" dirty="0" smtClean="0"/>
            <a:t>Вопросы и ответы</a:t>
          </a:r>
          <a:endParaRPr lang="ru-RU" dirty="0"/>
        </a:p>
      </dgm:t>
    </dgm:pt>
    <dgm:pt modelId="{2FE0EFD7-2DD1-489A-89AE-E35391A8B42E}" type="parTrans" cxnId="{9A424B0F-6A98-4D33-B342-C40D8B2E9341}">
      <dgm:prSet/>
      <dgm:spPr/>
      <dgm:t>
        <a:bodyPr/>
        <a:lstStyle/>
        <a:p>
          <a:endParaRPr lang="ru-RU"/>
        </a:p>
      </dgm:t>
    </dgm:pt>
    <dgm:pt modelId="{F8FA88F2-0DB8-4C48-87FF-53666476F5A9}" type="sibTrans" cxnId="{9A424B0F-6A98-4D33-B342-C40D8B2E9341}">
      <dgm:prSet/>
      <dgm:spPr/>
      <dgm:t>
        <a:bodyPr/>
        <a:lstStyle/>
        <a:p>
          <a:endParaRPr lang="ru-RU"/>
        </a:p>
      </dgm:t>
    </dgm:pt>
    <dgm:pt modelId="{63B8A46A-D73C-4791-9853-3107AD5D935A}">
      <dgm:prSet/>
      <dgm:spPr/>
      <dgm:t>
        <a:bodyPr/>
        <a:lstStyle/>
        <a:p>
          <a:r>
            <a:rPr lang="ru-RU" dirty="0" smtClean="0"/>
            <a:t>Подготовка к собраниям</a:t>
          </a:r>
          <a:endParaRPr lang="ru-RU" dirty="0"/>
        </a:p>
      </dgm:t>
    </dgm:pt>
    <dgm:pt modelId="{D3067FB1-0FC3-47F5-8638-11C35A6DB6C0}" type="parTrans" cxnId="{07A16534-3274-42EB-9971-61F5C295FD77}">
      <dgm:prSet/>
      <dgm:spPr/>
      <dgm:t>
        <a:bodyPr/>
        <a:lstStyle/>
        <a:p>
          <a:endParaRPr lang="ru-RU"/>
        </a:p>
      </dgm:t>
    </dgm:pt>
    <dgm:pt modelId="{8F43ED05-C20C-454B-8C11-FBD2528F0D55}" type="sibTrans" cxnId="{07A16534-3274-42EB-9971-61F5C295FD77}">
      <dgm:prSet/>
      <dgm:spPr/>
      <dgm:t>
        <a:bodyPr/>
        <a:lstStyle/>
        <a:p>
          <a:endParaRPr lang="ru-RU"/>
        </a:p>
      </dgm:t>
    </dgm:pt>
    <dgm:pt modelId="{FF0CD8AA-07B1-4936-873B-57D053418DA6}">
      <dgm:prSet/>
      <dgm:spPr/>
      <dgm:t>
        <a:bodyPr/>
        <a:lstStyle/>
        <a:p>
          <a:r>
            <a:rPr lang="ru-RU" dirty="0" smtClean="0"/>
            <a:t>Общение </a:t>
          </a:r>
          <a:endParaRPr lang="ru-RU" dirty="0"/>
        </a:p>
      </dgm:t>
    </dgm:pt>
    <dgm:pt modelId="{DBC5D2CA-CBF7-444D-9BE9-3E1425B9B8A5}" type="parTrans" cxnId="{442ECBFA-0E36-4D76-B111-AD47BC9B42E7}">
      <dgm:prSet/>
      <dgm:spPr/>
      <dgm:t>
        <a:bodyPr/>
        <a:lstStyle/>
        <a:p>
          <a:endParaRPr lang="ru-RU"/>
        </a:p>
      </dgm:t>
    </dgm:pt>
    <dgm:pt modelId="{C11B4D39-2514-43C0-A192-B53388FEDEA5}" type="sibTrans" cxnId="{442ECBFA-0E36-4D76-B111-AD47BC9B42E7}">
      <dgm:prSet/>
      <dgm:spPr/>
      <dgm:t>
        <a:bodyPr/>
        <a:lstStyle/>
        <a:p>
          <a:endParaRPr lang="ru-RU"/>
        </a:p>
      </dgm:t>
    </dgm:pt>
    <dgm:pt modelId="{B5608F6B-A390-4C70-A6EC-AE39D88C6D3D}" type="pres">
      <dgm:prSet presAssocID="{38290860-4EA3-4D2A-9EDD-71FA2DBF3127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DDC638-27F0-4F8B-A4FA-64A040D36C37}" type="pres">
      <dgm:prSet presAssocID="{26E7410B-B990-4F20-9D65-DE38AF5337E1}" presName="centerShape" presStyleLbl="node0" presStyleIdx="0" presStyleCnt="1"/>
      <dgm:spPr/>
      <dgm:t>
        <a:bodyPr/>
        <a:lstStyle/>
        <a:p>
          <a:endParaRPr lang="ru-RU"/>
        </a:p>
      </dgm:t>
    </dgm:pt>
    <dgm:pt modelId="{08452B2A-5C98-40FA-BFBC-CD6B21594DFA}" type="pres">
      <dgm:prSet presAssocID="{E17DF993-D075-4584-9115-37328F944868}" presName="parTrans" presStyleLbl="sibTrans2D1" presStyleIdx="0" presStyleCnt="8"/>
      <dgm:spPr/>
      <dgm:t>
        <a:bodyPr/>
        <a:lstStyle/>
        <a:p>
          <a:endParaRPr lang="ru-RU"/>
        </a:p>
      </dgm:t>
    </dgm:pt>
    <dgm:pt modelId="{68C66920-45CA-4F9A-8048-91DE245F6A3D}" type="pres">
      <dgm:prSet presAssocID="{E17DF993-D075-4584-9115-37328F944868}" presName="connectorText" presStyleLbl="sibTrans2D1" presStyleIdx="0" presStyleCnt="8"/>
      <dgm:spPr/>
      <dgm:t>
        <a:bodyPr/>
        <a:lstStyle/>
        <a:p>
          <a:endParaRPr lang="ru-RU"/>
        </a:p>
      </dgm:t>
    </dgm:pt>
    <dgm:pt modelId="{AAA7A94D-B979-46D7-B844-4C73857C5B19}" type="pres">
      <dgm:prSet presAssocID="{CCB1EBD1-D092-4304-98FE-100C492C47FA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8D32D2-FFB5-44E7-A5FE-9A79EE91AB78}" type="pres">
      <dgm:prSet presAssocID="{243C55C4-B422-4710-AD2F-D469E26AC259}" presName="parTrans" presStyleLbl="sibTrans2D1" presStyleIdx="1" presStyleCnt="8"/>
      <dgm:spPr/>
      <dgm:t>
        <a:bodyPr/>
        <a:lstStyle/>
        <a:p>
          <a:endParaRPr lang="ru-RU"/>
        </a:p>
      </dgm:t>
    </dgm:pt>
    <dgm:pt modelId="{9F29CEBB-3926-4655-B627-8E78C142CD69}" type="pres">
      <dgm:prSet presAssocID="{243C55C4-B422-4710-AD2F-D469E26AC259}" presName="connectorText" presStyleLbl="sibTrans2D1" presStyleIdx="1" presStyleCnt="8"/>
      <dgm:spPr/>
      <dgm:t>
        <a:bodyPr/>
        <a:lstStyle/>
        <a:p>
          <a:endParaRPr lang="ru-RU"/>
        </a:p>
      </dgm:t>
    </dgm:pt>
    <dgm:pt modelId="{4DE18002-CB63-4033-9981-699A24557A1B}" type="pres">
      <dgm:prSet presAssocID="{2C265D99-76BD-4FEE-848A-FD44AEC3FFA2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10F009-620B-4B32-97B5-0187DAF8DD0B}" type="pres">
      <dgm:prSet presAssocID="{57FC4D66-049C-4A5C-8C05-9AD5E9C5E17C}" presName="parTrans" presStyleLbl="sibTrans2D1" presStyleIdx="2" presStyleCnt="8"/>
      <dgm:spPr/>
      <dgm:t>
        <a:bodyPr/>
        <a:lstStyle/>
        <a:p>
          <a:endParaRPr lang="ru-RU"/>
        </a:p>
      </dgm:t>
    </dgm:pt>
    <dgm:pt modelId="{BEA5E3E1-2D79-4901-BD55-A5FAC2D78B00}" type="pres">
      <dgm:prSet presAssocID="{57FC4D66-049C-4A5C-8C05-9AD5E9C5E17C}" presName="connectorText" presStyleLbl="sibTrans2D1" presStyleIdx="2" presStyleCnt="8"/>
      <dgm:spPr/>
      <dgm:t>
        <a:bodyPr/>
        <a:lstStyle/>
        <a:p>
          <a:endParaRPr lang="ru-RU"/>
        </a:p>
      </dgm:t>
    </dgm:pt>
    <dgm:pt modelId="{D8A1B617-05DE-40B5-B23F-71A49564927C}" type="pres">
      <dgm:prSet presAssocID="{2AC3F56C-1B78-4D70-9FDE-A928A4BE5F82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C886B1-B7A1-4D0E-A5A1-4A55934F606B}" type="pres">
      <dgm:prSet presAssocID="{2FE0EFD7-2DD1-489A-89AE-E35391A8B42E}" presName="parTrans" presStyleLbl="sibTrans2D1" presStyleIdx="3" presStyleCnt="8"/>
      <dgm:spPr/>
      <dgm:t>
        <a:bodyPr/>
        <a:lstStyle/>
        <a:p>
          <a:endParaRPr lang="ru-RU"/>
        </a:p>
      </dgm:t>
    </dgm:pt>
    <dgm:pt modelId="{98172B3E-D723-41DB-BB74-4998FE6C3E10}" type="pres">
      <dgm:prSet presAssocID="{2FE0EFD7-2DD1-489A-89AE-E35391A8B42E}" presName="connectorText" presStyleLbl="sibTrans2D1" presStyleIdx="3" presStyleCnt="8"/>
      <dgm:spPr/>
      <dgm:t>
        <a:bodyPr/>
        <a:lstStyle/>
        <a:p>
          <a:endParaRPr lang="ru-RU"/>
        </a:p>
      </dgm:t>
    </dgm:pt>
    <dgm:pt modelId="{EBF26913-E1D7-4C2E-92EF-E91EB314B056}" type="pres">
      <dgm:prSet presAssocID="{16777473-F437-4CA1-ADDB-55053CD614C7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8B06C9-EF69-4F16-A797-5F1773EA456A}" type="pres">
      <dgm:prSet presAssocID="{D3067FB1-0FC3-47F5-8638-11C35A6DB6C0}" presName="parTrans" presStyleLbl="sibTrans2D1" presStyleIdx="4" presStyleCnt="8"/>
      <dgm:spPr/>
      <dgm:t>
        <a:bodyPr/>
        <a:lstStyle/>
        <a:p>
          <a:endParaRPr lang="ru-RU"/>
        </a:p>
      </dgm:t>
    </dgm:pt>
    <dgm:pt modelId="{FDEE4FDA-1A73-4EB0-A8F9-69DFCE98C69B}" type="pres">
      <dgm:prSet presAssocID="{D3067FB1-0FC3-47F5-8638-11C35A6DB6C0}" presName="connectorText" presStyleLbl="sibTrans2D1" presStyleIdx="4" presStyleCnt="8"/>
      <dgm:spPr/>
      <dgm:t>
        <a:bodyPr/>
        <a:lstStyle/>
        <a:p>
          <a:endParaRPr lang="ru-RU"/>
        </a:p>
      </dgm:t>
    </dgm:pt>
    <dgm:pt modelId="{784D8452-288F-42DD-95F5-55A97A82BB08}" type="pres">
      <dgm:prSet presAssocID="{63B8A46A-D73C-4791-9853-3107AD5D935A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78021C-5242-4F87-A80F-589BDD6E715E}" type="pres">
      <dgm:prSet presAssocID="{5F1842F3-03E0-4808-8514-F4A9BF7C0558}" presName="parTrans" presStyleLbl="sibTrans2D1" presStyleIdx="5" presStyleCnt="8"/>
      <dgm:spPr/>
      <dgm:t>
        <a:bodyPr/>
        <a:lstStyle/>
        <a:p>
          <a:endParaRPr lang="ru-RU"/>
        </a:p>
      </dgm:t>
    </dgm:pt>
    <dgm:pt modelId="{21891997-121F-440F-83BA-54FF2B826913}" type="pres">
      <dgm:prSet presAssocID="{5F1842F3-03E0-4808-8514-F4A9BF7C0558}" presName="connectorText" presStyleLbl="sibTrans2D1" presStyleIdx="5" presStyleCnt="8"/>
      <dgm:spPr/>
      <dgm:t>
        <a:bodyPr/>
        <a:lstStyle/>
        <a:p>
          <a:endParaRPr lang="ru-RU"/>
        </a:p>
      </dgm:t>
    </dgm:pt>
    <dgm:pt modelId="{E7BF9250-8C2C-4A98-8AA3-7E4C4920C5BA}" type="pres">
      <dgm:prSet presAssocID="{6CA64889-EB85-4EF9-AC12-29948FFAD3AA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E864C8-29AC-4D0B-9F0C-19B3B6333D3B}" type="pres">
      <dgm:prSet presAssocID="{B77875A2-88AA-4038-925C-AE39CA24FC84}" presName="parTrans" presStyleLbl="sibTrans2D1" presStyleIdx="6" presStyleCnt="8"/>
      <dgm:spPr/>
      <dgm:t>
        <a:bodyPr/>
        <a:lstStyle/>
        <a:p>
          <a:endParaRPr lang="ru-RU"/>
        </a:p>
      </dgm:t>
    </dgm:pt>
    <dgm:pt modelId="{D9BA2325-B366-46EF-90BD-D56F5C2A3427}" type="pres">
      <dgm:prSet presAssocID="{B77875A2-88AA-4038-925C-AE39CA24FC84}" presName="connectorText" presStyleLbl="sibTrans2D1" presStyleIdx="6" presStyleCnt="8"/>
      <dgm:spPr/>
      <dgm:t>
        <a:bodyPr/>
        <a:lstStyle/>
        <a:p>
          <a:endParaRPr lang="ru-RU"/>
        </a:p>
      </dgm:t>
    </dgm:pt>
    <dgm:pt modelId="{0AA0C310-D323-4E59-B688-8202F35CF5B0}" type="pres">
      <dgm:prSet presAssocID="{A0ED162C-F4EE-4959-9B48-B9C641D3068F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586C8D-5D6A-48D0-B07D-3F4A69A10B40}" type="pres">
      <dgm:prSet presAssocID="{DBC5D2CA-CBF7-444D-9BE9-3E1425B9B8A5}" presName="parTrans" presStyleLbl="sibTrans2D1" presStyleIdx="7" presStyleCnt="8"/>
      <dgm:spPr/>
      <dgm:t>
        <a:bodyPr/>
        <a:lstStyle/>
        <a:p>
          <a:endParaRPr lang="ru-RU"/>
        </a:p>
      </dgm:t>
    </dgm:pt>
    <dgm:pt modelId="{0C4D29D3-8F31-4D05-9F2C-EF7980A880AB}" type="pres">
      <dgm:prSet presAssocID="{DBC5D2CA-CBF7-444D-9BE9-3E1425B9B8A5}" presName="connectorText" presStyleLbl="sibTrans2D1" presStyleIdx="7" presStyleCnt="8"/>
      <dgm:spPr/>
      <dgm:t>
        <a:bodyPr/>
        <a:lstStyle/>
        <a:p>
          <a:endParaRPr lang="ru-RU"/>
        </a:p>
      </dgm:t>
    </dgm:pt>
    <dgm:pt modelId="{6319D9A7-A5B6-45C8-BF58-54505E10D065}" type="pres">
      <dgm:prSet presAssocID="{FF0CD8AA-07B1-4936-873B-57D053418DA6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1B4864-FA91-48A9-A8E2-0A3D5E9C8E55}" type="presOf" srcId="{5F1842F3-03E0-4808-8514-F4A9BF7C0558}" destId="{21891997-121F-440F-83BA-54FF2B826913}" srcOrd="1" destOrd="0" presId="urn:microsoft.com/office/officeart/2005/8/layout/radial5"/>
    <dgm:cxn modelId="{FC11F695-1387-4428-9654-87FEFEE68B4E}" type="presOf" srcId="{A0ED162C-F4EE-4959-9B48-B9C641D3068F}" destId="{0AA0C310-D323-4E59-B688-8202F35CF5B0}" srcOrd="0" destOrd="0" presId="urn:microsoft.com/office/officeart/2005/8/layout/radial5"/>
    <dgm:cxn modelId="{58B43D26-19F3-454E-A2F3-3ECEFD14EC6D}" type="presOf" srcId="{16777473-F437-4CA1-ADDB-55053CD614C7}" destId="{EBF26913-E1D7-4C2E-92EF-E91EB314B056}" srcOrd="0" destOrd="0" presId="urn:microsoft.com/office/officeart/2005/8/layout/radial5"/>
    <dgm:cxn modelId="{20B87DE4-09A4-4596-9D4C-34F33FC2E32B}" type="presOf" srcId="{2FE0EFD7-2DD1-489A-89AE-E35391A8B42E}" destId="{19C886B1-B7A1-4D0E-A5A1-4A55934F606B}" srcOrd="0" destOrd="0" presId="urn:microsoft.com/office/officeart/2005/8/layout/radial5"/>
    <dgm:cxn modelId="{442ECBFA-0E36-4D76-B111-AD47BC9B42E7}" srcId="{26E7410B-B990-4F20-9D65-DE38AF5337E1}" destId="{FF0CD8AA-07B1-4936-873B-57D053418DA6}" srcOrd="7" destOrd="0" parTransId="{DBC5D2CA-CBF7-444D-9BE9-3E1425B9B8A5}" sibTransId="{C11B4D39-2514-43C0-A192-B53388FEDEA5}"/>
    <dgm:cxn modelId="{79EF95D1-2280-41A1-B0B6-014B3B0BD663}" type="presOf" srcId="{DBC5D2CA-CBF7-444D-9BE9-3E1425B9B8A5}" destId="{7E586C8D-5D6A-48D0-B07D-3F4A69A10B40}" srcOrd="0" destOrd="0" presId="urn:microsoft.com/office/officeart/2005/8/layout/radial5"/>
    <dgm:cxn modelId="{3583DFB8-A538-4F69-9072-FD0757D9CF4D}" srcId="{26E7410B-B990-4F20-9D65-DE38AF5337E1}" destId="{6CA64889-EB85-4EF9-AC12-29948FFAD3AA}" srcOrd="5" destOrd="0" parTransId="{5F1842F3-03E0-4808-8514-F4A9BF7C0558}" sibTransId="{13B4BFF7-7D89-4BE4-9238-66C133C8705E}"/>
    <dgm:cxn modelId="{CCFB2EB8-EB61-4FEB-A173-9415CCC41D8D}" type="presOf" srcId="{B77875A2-88AA-4038-925C-AE39CA24FC84}" destId="{9DE864C8-29AC-4D0B-9F0C-19B3B6333D3B}" srcOrd="0" destOrd="0" presId="urn:microsoft.com/office/officeart/2005/8/layout/radial5"/>
    <dgm:cxn modelId="{217BAFF1-0CF3-4A21-80A1-39CDF5AFA5EE}" srcId="{26E7410B-B990-4F20-9D65-DE38AF5337E1}" destId="{2AC3F56C-1B78-4D70-9FDE-A928A4BE5F82}" srcOrd="2" destOrd="0" parTransId="{57FC4D66-049C-4A5C-8C05-9AD5E9C5E17C}" sibTransId="{53D4E1F4-9067-42B2-98ED-9125639B1314}"/>
    <dgm:cxn modelId="{A4C8FEC1-2A4C-465C-A139-4042DA7FCF50}" type="presOf" srcId="{63B8A46A-D73C-4791-9853-3107AD5D935A}" destId="{784D8452-288F-42DD-95F5-55A97A82BB08}" srcOrd="0" destOrd="0" presId="urn:microsoft.com/office/officeart/2005/8/layout/radial5"/>
    <dgm:cxn modelId="{07A16534-3274-42EB-9971-61F5C295FD77}" srcId="{26E7410B-B990-4F20-9D65-DE38AF5337E1}" destId="{63B8A46A-D73C-4791-9853-3107AD5D935A}" srcOrd="4" destOrd="0" parTransId="{D3067FB1-0FC3-47F5-8638-11C35A6DB6C0}" sibTransId="{8F43ED05-C20C-454B-8C11-FBD2528F0D55}"/>
    <dgm:cxn modelId="{63DC58C5-6E7B-44AE-8285-015F93D2196A}" type="presOf" srcId="{2FE0EFD7-2DD1-489A-89AE-E35391A8B42E}" destId="{98172B3E-D723-41DB-BB74-4998FE6C3E10}" srcOrd="1" destOrd="0" presId="urn:microsoft.com/office/officeart/2005/8/layout/radial5"/>
    <dgm:cxn modelId="{6567FF1A-7288-4724-99D1-7A65064F070C}" srcId="{26E7410B-B990-4F20-9D65-DE38AF5337E1}" destId="{A0ED162C-F4EE-4959-9B48-B9C641D3068F}" srcOrd="6" destOrd="0" parTransId="{B77875A2-88AA-4038-925C-AE39CA24FC84}" sibTransId="{03A573F0-B56B-4BBE-B27A-44F60F3CEAFE}"/>
    <dgm:cxn modelId="{F6907D4E-2523-4B11-9BC8-F4769B284DCC}" type="presOf" srcId="{CCB1EBD1-D092-4304-98FE-100C492C47FA}" destId="{AAA7A94D-B979-46D7-B844-4C73857C5B19}" srcOrd="0" destOrd="0" presId="urn:microsoft.com/office/officeart/2005/8/layout/radial5"/>
    <dgm:cxn modelId="{69ED2F40-27F1-466F-AD1D-BC270C5FB498}" srcId="{38290860-4EA3-4D2A-9EDD-71FA2DBF3127}" destId="{E4172084-8A52-47D4-8410-822DE40BD304}" srcOrd="1" destOrd="0" parTransId="{FD716D7B-487A-4CB6-AFE7-C70488C17E66}" sibTransId="{2409EB67-C465-4942-8733-3A9B4C019E9F}"/>
    <dgm:cxn modelId="{6FEF45C2-E0C6-4682-AC71-54D0A5EBE218}" type="presOf" srcId="{57FC4D66-049C-4A5C-8C05-9AD5E9C5E17C}" destId="{AA10F009-620B-4B32-97B5-0187DAF8DD0B}" srcOrd="0" destOrd="0" presId="urn:microsoft.com/office/officeart/2005/8/layout/radial5"/>
    <dgm:cxn modelId="{489F441C-FC43-4D43-976B-DE796C824626}" type="presOf" srcId="{26E7410B-B990-4F20-9D65-DE38AF5337E1}" destId="{23DDC638-27F0-4F8B-A4FA-64A040D36C37}" srcOrd="0" destOrd="0" presId="urn:microsoft.com/office/officeart/2005/8/layout/radial5"/>
    <dgm:cxn modelId="{9A424B0F-6A98-4D33-B342-C40D8B2E9341}" srcId="{26E7410B-B990-4F20-9D65-DE38AF5337E1}" destId="{16777473-F437-4CA1-ADDB-55053CD614C7}" srcOrd="3" destOrd="0" parTransId="{2FE0EFD7-2DD1-489A-89AE-E35391A8B42E}" sibTransId="{F8FA88F2-0DB8-4C48-87FF-53666476F5A9}"/>
    <dgm:cxn modelId="{E7AF285D-E820-40AB-AB0B-582F95A181C4}" type="presOf" srcId="{D3067FB1-0FC3-47F5-8638-11C35A6DB6C0}" destId="{FDEE4FDA-1A73-4EB0-A8F9-69DFCE98C69B}" srcOrd="1" destOrd="0" presId="urn:microsoft.com/office/officeart/2005/8/layout/radial5"/>
    <dgm:cxn modelId="{5949218E-96F5-429E-B2D6-ACDB404175F6}" type="presOf" srcId="{E17DF993-D075-4584-9115-37328F944868}" destId="{68C66920-45CA-4F9A-8048-91DE245F6A3D}" srcOrd="1" destOrd="0" presId="urn:microsoft.com/office/officeart/2005/8/layout/radial5"/>
    <dgm:cxn modelId="{7DF89E73-0340-4408-814E-114A0AC278F6}" type="presOf" srcId="{DBC5D2CA-CBF7-444D-9BE9-3E1425B9B8A5}" destId="{0C4D29D3-8F31-4D05-9F2C-EF7980A880AB}" srcOrd="1" destOrd="0" presId="urn:microsoft.com/office/officeart/2005/8/layout/radial5"/>
    <dgm:cxn modelId="{7F895043-64E0-41ED-B15D-62A34D35E842}" type="presOf" srcId="{2AC3F56C-1B78-4D70-9FDE-A928A4BE5F82}" destId="{D8A1B617-05DE-40B5-B23F-71A49564927C}" srcOrd="0" destOrd="0" presId="urn:microsoft.com/office/officeart/2005/8/layout/radial5"/>
    <dgm:cxn modelId="{FD898B9D-1573-4763-AB2F-776AB693DE6B}" type="presOf" srcId="{2C265D99-76BD-4FEE-848A-FD44AEC3FFA2}" destId="{4DE18002-CB63-4033-9981-699A24557A1B}" srcOrd="0" destOrd="0" presId="urn:microsoft.com/office/officeart/2005/8/layout/radial5"/>
    <dgm:cxn modelId="{883A1A28-101C-4B3C-90E5-0E74ACCC8441}" type="presOf" srcId="{E17DF993-D075-4584-9115-37328F944868}" destId="{08452B2A-5C98-40FA-BFBC-CD6B21594DFA}" srcOrd="0" destOrd="0" presId="urn:microsoft.com/office/officeart/2005/8/layout/radial5"/>
    <dgm:cxn modelId="{A68304CA-5D76-4827-AC4B-F026A5A9F7F4}" type="presOf" srcId="{D3067FB1-0FC3-47F5-8638-11C35A6DB6C0}" destId="{398B06C9-EF69-4F16-A797-5F1773EA456A}" srcOrd="0" destOrd="0" presId="urn:microsoft.com/office/officeart/2005/8/layout/radial5"/>
    <dgm:cxn modelId="{A83E296A-9981-4CD9-892E-F6467E8505A7}" srcId="{26E7410B-B990-4F20-9D65-DE38AF5337E1}" destId="{CCB1EBD1-D092-4304-98FE-100C492C47FA}" srcOrd="0" destOrd="0" parTransId="{E17DF993-D075-4584-9115-37328F944868}" sibTransId="{AF52D262-CAF1-438F-9F15-031F03A72E82}"/>
    <dgm:cxn modelId="{A5DBD062-B096-490E-9CD5-DEFC917C49F8}" type="presOf" srcId="{38290860-4EA3-4D2A-9EDD-71FA2DBF3127}" destId="{B5608F6B-A390-4C70-A6EC-AE39D88C6D3D}" srcOrd="0" destOrd="0" presId="urn:microsoft.com/office/officeart/2005/8/layout/radial5"/>
    <dgm:cxn modelId="{91C13BBA-4C7A-493F-B854-23A094426978}" type="presOf" srcId="{243C55C4-B422-4710-AD2F-D469E26AC259}" destId="{9F29CEBB-3926-4655-B627-8E78C142CD69}" srcOrd="1" destOrd="0" presId="urn:microsoft.com/office/officeart/2005/8/layout/radial5"/>
    <dgm:cxn modelId="{41A9E4AF-110D-43D4-8D28-64F5825AD0E1}" srcId="{26E7410B-B990-4F20-9D65-DE38AF5337E1}" destId="{2C265D99-76BD-4FEE-848A-FD44AEC3FFA2}" srcOrd="1" destOrd="0" parTransId="{243C55C4-B422-4710-AD2F-D469E26AC259}" sibTransId="{CD37D7A5-F2EC-4DF9-8C80-3CA712AA264D}"/>
    <dgm:cxn modelId="{F780A4B1-A1F0-4FCE-862B-A175CB9CE38F}" type="presOf" srcId="{6CA64889-EB85-4EF9-AC12-29948FFAD3AA}" destId="{E7BF9250-8C2C-4A98-8AA3-7E4C4920C5BA}" srcOrd="0" destOrd="0" presId="urn:microsoft.com/office/officeart/2005/8/layout/radial5"/>
    <dgm:cxn modelId="{05138597-7DD9-43BF-AE2F-AAAE8FED4D4B}" type="presOf" srcId="{243C55C4-B422-4710-AD2F-D469E26AC259}" destId="{AD8D32D2-FFB5-44E7-A5FE-9A79EE91AB78}" srcOrd="0" destOrd="0" presId="urn:microsoft.com/office/officeart/2005/8/layout/radial5"/>
    <dgm:cxn modelId="{F52BBA08-5938-4F53-86F4-DB2E457D7A90}" type="presOf" srcId="{57FC4D66-049C-4A5C-8C05-9AD5E9C5E17C}" destId="{BEA5E3E1-2D79-4901-BD55-A5FAC2D78B00}" srcOrd="1" destOrd="0" presId="urn:microsoft.com/office/officeart/2005/8/layout/radial5"/>
    <dgm:cxn modelId="{D7317C16-3C95-4021-80E5-E03ABF6063A2}" type="presOf" srcId="{FF0CD8AA-07B1-4936-873B-57D053418DA6}" destId="{6319D9A7-A5B6-45C8-BF58-54505E10D065}" srcOrd="0" destOrd="0" presId="urn:microsoft.com/office/officeart/2005/8/layout/radial5"/>
    <dgm:cxn modelId="{B05FE637-5832-4789-987D-C31C2A7CCFC1}" type="presOf" srcId="{B77875A2-88AA-4038-925C-AE39CA24FC84}" destId="{D9BA2325-B366-46EF-90BD-D56F5C2A3427}" srcOrd="1" destOrd="0" presId="urn:microsoft.com/office/officeart/2005/8/layout/radial5"/>
    <dgm:cxn modelId="{AADA5AB3-657C-4C32-B0B6-ABC8E27832D8}" type="presOf" srcId="{5F1842F3-03E0-4808-8514-F4A9BF7C0558}" destId="{5C78021C-5242-4F87-A80F-589BDD6E715E}" srcOrd="0" destOrd="0" presId="urn:microsoft.com/office/officeart/2005/8/layout/radial5"/>
    <dgm:cxn modelId="{C7012A2D-11DE-4ADA-84EE-5DBBEB0B2D5D}" srcId="{38290860-4EA3-4D2A-9EDD-71FA2DBF3127}" destId="{26E7410B-B990-4F20-9D65-DE38AF5337E1}" srcOrd="0" destOrd="0" parTransId="{C8381B44-08DC-452B-9D65-22A553044EB4}" sibTransId="{485603E1-9471-4956-8253-AE47B457BCF4}"/>
    <dgm:cxn modelId="{F55BD1A5-974B-47B7-8CBD-FEBD219BB72C}" type="presParOf" srcId="{B5608F6B-A390-4C70-A6EC-AE39D88C6D3D}" destId="{23DDC638-27F0-4F8B-A4FA-64A040D36C37}" srcOrd="0" destOrd="0" presId="urn:microsoft.com/office/officeart/2005/8/layout/radial5"/>
    <dgm:cxn modelId="{A6F82437-C792-4D75-BAE2-F8F13C6B37C3}" type="presParOf" srcId="{B5608F6B-A390-4C70-A6EC-AE39D88C6D3D}" destId="{08452B2A-5C98-40FA-BFBC-CD6B21594DFA}" srcOrd="1" destOrd="0" presId="urn:microsoft.com/office/officeart/2005/8/layout/radial5"/>
    <dgm:cxn modelId="{96ECD79D-6E80-4BE1-834E-2374A07BB84A}" type="presParOf" srcId="{08452B2A-5C98-40FA-BFBC-CD6B21594DFA}" destId="{68C66920-45CA-4F9A-8048-91DE245F6A3D}" srcOrd="0" destOrd="0" presId="urn:microsoft.com/office/officeart/2005/8/layout/radial5"/>
    <dgm:cxn modelId="{B1EA037C-5CEA-406D-8098-F74C4E54A13E}" type="presParOf" srcId="{B5608F6B-A390-4C70-A6EC-AE39D88C6D3D}" destId="{AAA7A94D-B979-46D7-B844-4C73857C5B19}" srcOrd="2" destOrd="0" presId="urn:microsoft.com/office/officeart/2005/8/layout/radial5"/>
    <dgm:cxn modelId="{DEB7A1F2-1F04-4183-99FC-80421861AF8B}" type="presParOf" srcId="{B5608F6B-A390-4C70-A6EC-AE39D88C6D3D}" destId="{AD8D32D2-FFB5-44E7-A5FE-9A79EE91AB78}" srcOrd="3" destOrd="0" presId="urn:microsoft.com/office/officeart/2005/8/layout/radial5"/>
    <dgm:cxn modelId="{FDA8C09A-E75B-43E0-96B1-CC7D002D4DFB}" type="presParOf" srcId="{AD8D32D2-FFB5-44E7-A5FE-9A79EE91AB78}" destId="{9F29CEBB-3926-4655-B627-8E78C142CD69}" srcOrd="0" destOrd="0" presId="urn:microsoft.com/office/officeart/2005/8/layout/radial5"/>
    <dgm:cxn modelId="{DC935CED-CE2C-40A5-85D2-DEBCAC6D44E3}" type="presParOf" srcId="{B5608F6B-A390-4C70-A6EC-AE39D88C6D3D}" destId="{4DE18002-CB63-4033-9981-699A24557A1B}" srcOrd="4" destOrd="0" presId="urn:microsoft.com/office/officeart/2005/8/layout/radial5"/>
    <dgm:cxn modelId="{30E7E184-4ED8-4C21-9C66-2BFD7CAF4D63}" type="presParOf" srcId="{B5608F6B-A390-4C70-A6EC-AE39D88C6D3D}" destId="{AA10F009-620B-4B32-97B5-0187DAF8DD0B}" srcOrd="5" destOrd="0" presId="urn:microsoft.com/office/officeart/2005/8/layout/radial5"/>
    <dgm:cxn modelId="{50147D4B-D128-4ACB-8C84-C8D5545962CE}" type="presParOf" srcId="{AA10F009-620B-4B32-97B5-0187DAF8DD0B}" destId="{BEA5E3E1-2D79-4901-BD55-A5FAC2D78B00}" srcOrd="0" destOrd="0" presId="urn:microsoft.com/office/officeart/2005/8/layout/radial5"/>
    <dgm:cxn modelId="{5172A50D-AAB8-45E1-BF21-94FE343DC06A}" type="presParOf" srcId="{B5608F6B-A390-4C70-A6EC-AE39D88C6D3D}" destId="{D8A1B617-05DE-40B5-B23F-71A49564927C}" srcOrd="6" destOrd="0" presId="urn:microsoft.com/office/officeart/2005/8/layout/radial5"/>
    <dgm:cxn modelId="{99E85364-318B-40CB-AB77-79F76DC775F8}" type="presParOf" srcId="{B5608F6B-A390-4C70-A6EC-AE39D88C6D3D}" destId="{19C886B1-B7A1-4D0E-A5A1-4A55934F606B}" srcOrd="7" destOrd="0" presId="urn:microsoft.com/office/officeart/2005/8/layout/radial5"/>
    <dgm:cxn modelId="{69A3B2BA-5DA0-487C-85B8-CBBC2A67BF1F}" type="presParOf" srcId="{19C886B1-B7A1-4D0E-A5A1-4A55934F606B}" destId="{98172B3E-D723-41DB-BB74-4998FE6C3E10}" srcOrd="0" destOrd="0" presId="urn:microsoft.com/office/officeart/2005/8/layout/radial5"/>
    <dgm:cxn modelId="{F36403C7-470A-4077-8A26-760E563E89C3}" type="presParOf" srcId="{B5608F6B-A390-4C70-A6EC-AE39D88C6D3D}" destId="{EBF26913-E1D7-4C2E-92EF-E91EB314B056}" srcOrd="8" destOrd="0" presId="urn:microsoft.com/office/officeart/2005/8/layout/radial5"/>
    <dgm:cxn modelId="{7229FE55-24E1-4B6E-B0F7-E89EC5CDDCB8}" type="presParOf" srcId="{B5608F6B-A390-4C70-A6EC-AE39D88C6D3D}" destId="{398B06C9-EF69-4F16-A797-5F1773EA456A}" srcOrd="9" destOrd="0" presId="urn:microsoft.com/office/officeart/2005/8/layout/radial5"/>
    <dgm:cxn modelId="{A61E2239-1A88-4F88-86F2-BE1D9AFE1977}" type="presParOf" srcId="{398B06C9-EF69-4F16-A797-5F1773EA456A}" destId="{FDEE4FDA-1A73-4EB0-A8F9-69DFCE98C69B}" srcOrd="0" destOrd="0" presId="urn:microsoft.com/office/officeart/2005/8/layout/radial5"/>
    <dgm:cxn modelId="{3447EB86-2682-4621-AE63-BA125CA3D1BA}" type="presParOf" srcId="{B5608F6B-A390-4C70-A6EC-AE39D88C6D3D}" destId="{784D8452-288F-42DD-95F5-55A97A82BB08}" srcOrd="10" destOrd="0" presId="urn:microsoft.com/office/officeart/2005/8/layout/radial5"/>
    <dgm:cxn modelId="{58169B9C-12DB-4ABE-A14D-65F57611C7D8}" type="presParOf" srcId="{B5608F6B-A390-4C70-A6EC-AE39D88C6D3D}" destId="{5C78021C-5242-4F87-A80F-589BDD6E715E}" srcOrd="11" destOrd="0" presId="urn:microsoft.com/office/officeart/2005/8/layout/radial5"/>
    <dgm:cxn modelId="{776FB6E5-CB25-46FB-B3F1-F028C17AF8A5}" type="presParOf" srcId="{5C78021C-5242-4F87-A80F-589BDD6E715E}" destId="{21891997-121F-440F-83BA-54FF2B826913}" srcOrd="0" destOrd="0" presId="urn:microsoft.com/office/officeart/2005/8/layout/radial5"/>
    <dgm:cxn modelId="{552317C1-C45E-4741-8DBE-5650379850A4}" type="presParOf" srcId="{B5608F6B-A390-4C70-A6EC-AE39D88C6D3D}" destId="{E7BF9250-8C2C-4A98-8AA3-7E4C4920C5BA}" srcOrd="12" destOrd="0" presId="urn:microsoft.com/office/officeart/2005/8/layout/radial5"/>
    <dgm:cxn modelId="{505958D2-1171-4B65-9979-887696B1BC1E}" type="presParOf" srcId="{B5608F6B-A390-4C70-A6EC-AE39D88C6D3D}" destId="{9DE864C8-29AC-4D0B-9F0C-19B3B6333D3B}" srcOrd="13" destOrd="0" presId="urn:microsoft.com/office/officeart/2005/8/layout/radial5"/>
    <dgm:cxn modelId="{BA7FF5AF-3424-469F-A359-AEDD4B5465BE}" type="presParOf" srcId="{9DE864C8-29AC-4D0B-9F0C-19B3B6333D3B}" destId="{D9BA2325-B366-46EF-90BD-D56F5C2A3427}" srcOrd="0" destOrd="0" presId="urn:microsoft.com/office/officeart/2005/8/layout/radial5"/>
    <dgm:cxn modelId="{1AF311E1-E52A-42F6-8017-5218288A452F}" type="presParOf" srcId="{B5608F6B-A390-4C70-A6EC-AE39D88C6D3D}" destId="{0AA0C310-D323-4E59-B688-8202F35CF5B0}" srcOrd="14" destOrd="0" presId="urn:microsoft.com/office/officeart/2005/8/layout/radial5"/>
    <dgm:cxn modelId="{64449397-852A-466A-A97B-CDBCDB00A9DB}" type="presParOf" srcId="{B5608F6B-A390-4C70-A6EC-AE39D88C6D3D}" destId="{7E586C8D-5D6A-48D0-B07D-3F4A69A10B40}" srcOrd="15" destOrd="0" presId="urn:microsoft.com/office/officeart/2005/8/layout/radial5"/>
    <dgm:cxn modelId="{5C842FA1-8166-47AB-967C-FC811421988A}" type="presParOf" srcId="{7E586C8D-5D6A-48D0-B07D-3F4A69A10B40}" destId="{0C4D29D3-8F31-4D05-9F2C-EF7980A880AB}" srcOrd="0" destOrd="0" presId="urn:microsoft.com/office/officeart/2005/8/layout/radial5"/>
    <dgm:cxn modelId="{9EB7EDB0-3ADD-44F1-8E64-1DF478C60ABD}" type="presParOf" srcId="{B5608F6B-A390-4C70-A6EC-AE39D88C6D3D}" destId="{6319D9A7-A5B6-45C8-BF58-54505E10D065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5951C-0B87-4291-B305-387E420C8C4C}">
      <dsp:nvSpPr>
        <dsp:cNvPr id="0" name=""/>
        <dsp:cNvSpPr/>
      </dsp:nvSpPr>
      <dsp:spPr>
        <a:xfrm>
          <a:off x="3433350" y="51677"/>
          <a:ext cx="2480500" cy="248050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ДЕТИ</a:t>
          </a:r>
          <a:endParaRPr lang="ru-RU" sz="2100" kern="1200" dirty="0"/>
        </a:p>
      </dsp:txBody>
      <dsp:txXfrm>
        <a:off x="3764083" y="485764"/>
        <a:ext cx="1819033" cy="1116225"/>
      </dsp:txXfrm>
    </dsp:sp>
    <dsp:sp modelId="{9A58F675-8AC1-415A-8232-9BE2921A5931}">
      <dsp:nvSpPr>
        <dsp:cNvPr id="0" name=""/>
        <dsp:cNvSpPr/>
      </dsp:nvSpPr>
      <dsp:spPr>
        <a:xfrm>
          <a:off x="4328397" y="1601990"/>
          <a:ext cx="2480500" cy="248050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РОДИТЕЛИ</a:t>
          </a:r>
          <a:endParaRPr lang="ru-RU" sz="2100" kern="1200" dirty="0"/>
        </a:p>
      </dsp:txBody>
      <dsp:txXfrm>
        <a:off x="5087017" y="2242786"/>
        <a:ext cx="1488300" cy="1364275"/>
      </dsp:txXfrm>
    </dsp:sp>
    <dsp:sp modelId="{91C2D128-78E1-40A4-BE34-1F84D58192D8}">
      <dsp:nvSpPr>
        <dsp:cNvPr id="0" name=""/>
        <dsp:cNvSpPr/>
      </dsp:nvSpPr>
      <dsp:spPr>
        <a:xfrm>
          <a:off x="2538302" y="1601990"/>
          <a:ext cx="2480500" cy="248050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ПЕДАГОГИ</a:t>
          </a:r>
          <a:endParaRPr lang="ru-RU" sz="2100" kern="1200" dirty="0"/>
        </a:p>
      </dsp:txBody>
      <dsp:txXfrm>
        <a:off x="2771883" y="2242786"/>
        <a:ext cx="1488300" cy="13642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DDC638-27F0-4F8B-A4FA-64A040D36C37}">
      <dsp:nvSpPr>
        <dsp:cNvPr id="0" name=""/>
        <dsp:cNvSpPr/>
      </dsp:nvSpPr>
      <dsp:spPr>
        <a:xfrm>
          <a:off x="5233466" y="2406809"/>
          <a:ext cx="1623466" cy="1623466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«Наши солнечные лучики»</a:t>
          </a:r>
          <a:endParaRPr lang="ru-RU" sz="1700" kern="1200" dirty="0"/>
        </a:p>
      </dsp:txBody>
      <dsp:txXfrm>
        <a:off x="5471217" y="2644560"/>
        <a:ext cx="1147964" cy="1147964"/>
      </dsp:txXfrm>
    </dsp:sp>
    <dsp:sp modelId="{08452B2A-5C98-40FA-BFBC-CD6B21594DFA}">
      <dsp:nvSpPr>
        <dsp:cNvPr id="0" name=""/>
        <dsp:cNvSpPr/>
      </dsp:nvSpPr>
      <dsp:spPr>
        <a:xfrm rot="16200000">
          <a:off x="5795476" y="1673778"/>
          <a:ext cx="499447" cy="55197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5870393" y="1859091"/>
        <a:ext cx="349613" cy="331186"/>
      </dsp:txXfrm>
    </dsp:sp>
    <dsp:sp modelId="{AAA7A94D-B979-46D7-B844-4C73857C5B19}">
      <dsp:nvSpPr>
        <dsp:cNvPr id="0" name=""/>
        <dsp:cNvSpPr/>
      </dsp:nvSpPr>
      <dsp:spPr>
        <a:xfrm>
          <a:off x="5314639" y="3335"/>
          <a:ext cx="1461120" cy="146112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Видео</a:t>
          </a:r>
          <a:endParaRPr lang="ru-RU" sz="1200" kern="1200" dirty="0"/>
        </a:p>
      </dsp:txBody>
      <dsp:txXfrm>
        <a:off x="5528615" y="217311"/>
        <a:ext cx="1033168" cy="1033168"/>
      </dsp:txXfrm>
    </dsp:sp>
    <dsp:sp modelId="{AD8D32D2-FFB5-44E7-A5FE-9A79EE91AB78}">
      <dsp:nvSpPr>
        <dsp:cNvPr id="0" name=""/>
        <dsp:cNvSpPr/>
      </dsp:nvSpPr>
      <dsp:spPr>
        <a:xfrm rot="18900000">
          <a:off x="6692635" y="2045394"/>
          <a:ext cx="499447" cy="55197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6714578" y="2208764"/>
        <a:ext cx="349613" cy="331186"/>
      </dsp:txXfrm>
    </dsp:sp>
    <dsp:sp modelId="{4DE18002-CB63-4033-9981-699A24557A1B}">
      <dsp:nvSpPr>
        <dsp:cNvPr id="0" name=""/>
        <dsp:cNvSpPr/>
      </dsp:nvSpPr>
      <dsp:spPr>
        <a:xfrm>
          <a:off x="7071550" y="731072"/>
          <a:ext cx="1461120" cy="146112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Аудио-интервью</a:t>
          </a:r>
          <a:endParaRPr lang="ru-RU" sz="1200" kern="1200" dirty="0"/>
        </a:p>
      </dsp:txBody>
      <dsp:txXfrm>
        <a:off x="7285526" y="945048"/>
        <a:ext cx="1033168" cy="1033168"/>
      </dsp:txXfrm>
    </dsp:sp>
    <dsp:sp modelId="{AA10F009-620B-4B32-97B5-0187DAF8DD0B}">
      <dsp:nvSpPr>
        <dsp:cNvPr id="0" name=""/>
        <dsp:cNvSpPr/>
      </dsp:nvSpPr>
      <dsp:spPr>
        <a:xfrm>
          <a:off x="7064251" y="2942553"/>
          <a:ext cx="499447" cy="55197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7064251" y="3052949"/>
        <a:ext cx="349613" cy="331186"/>
      </dsp:txXfrm>
    </dsp:sp>
    <dsp:sp modelId="{D8A1B617-05DE-40B5-B23F-71A49564927C}">
      <dsp:nvSpPr>
        <dsp:cNvPr id="0" name=""/>
        <dsp:cNvSpPr/>
      </dsp:nvSpPr>
      <dsp:spPr>
        <a:xfrm>
          <a:off x="7799286" y="2487982"/>
          <a:ext cx="1461120" cy="146112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 Фото-флэш-мобы </a:t>
          </a:r>
          <a:endParaRPr lang="ru-RU" sz="1200" kern="1200" dirty="0"/>
        </a:p>
      </dsp:txBody>
      <dsp:txXfrm>
        <a:off x="8013262" y="2701958"/>
        <a:ext cx="1033168" cy="1033168"/>
      </dsp:txXfrm>
    </dsp:sp>
    <dsp:sp modelId="{19C886B1-B7A1-4D0E-A5A1-4A55934F606B}">
      <dsp:nvSpPr>
        <dsp:cNvPr id="0" name=""/>
        <dsp:cNvSpPr/>
      </dsp:nvSpPr>
      <dsp:spPr>
        <a:xfrm rot="2700000">
          <a:off x="6692635" y="3839712"/>
          <a:ext cx="499447" cy="55197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6714578" y="3897134"/>
        <a:ext cx="349613" cy="331186"/>
      </dsp:txXfrm>
    </dsp:sp>
    <dsp:sp modelId="{EBF26913-E1D7-4C2E-92EF-E91EB314B056}">
      <dsp:nvSpPr>
        <dsp:cNvPr id="0" name=""/>
        <dsp:cNvSpPr/>
      </dsp:nvSpPr>
      <dsp:spPr>
        <a:xfrm>
          <a:off x="7071550" y="4244893"/>
          <a:ext cx="1461120" cy="146112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Вопросы и ответы</a:t>
          </a:r>
          <a:endParaRPr lang="ru-RU" sz="1200" kern="1200" dirty="0"/>
        </a:p>
      </dsp:txBody>
      <dsp:txXfrm>
        <a:off x="7285526" y="4458869"/>
        <a:ext cx="1033168" cy="1033168"/>
      </dsp:txXfrm>
    </dsp:sp>
    <dsp:sp modelId="{398B06C9-EF69-4F16-A797-5F1773EA456A}">
      <dsp:nvSpPr>
        <dsp:cNvPr id="0" name=""/>
        <dsp:cNvSpPr/>
      </dsp:nvSpPr>
      <dsp:spPr>
        <a:xfrm rot="5400000">
          <a:off x="5795476" y="4211328"/>
          <a:ext cx="499447" cy="55197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5870393" y="4246807"/>
        <a:ext cx="349613" cy="331186"/>
      </dsp:txXfrm>
    </dsp:sp>
    <dsp:sp modelId="{784D8452-288F-42DD-95F5-55A97A82BB08}">
      <dsp:nvSpPr>
        <dsp:cNvPr id="0" name=""/>
        <dsp:cNvSpPr/>
      </dsp:nvSpPr>
      <dsp:spPr>
        <a:xfrm>
          <a:off x="5314639" y="4972629"/>
          <a:ext cx="1461120" cy="146112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Подготовка к собраниям</a:t>
          </a:r>
          <a:endParaRPr lang="ru-RU" sz="1200" kern="1200" dirty="0"/>
        </a:p>
      </dsp:txBody>
      <dsp:txXfrm>
        <a:off x="5528615" y="5186605"/>
        <a:ext cx="1033168" cy="1033168"/>
      </dsp:txXfrm>
    </dsp:sp>
    <dsp:sp modelId="{5C78021C-5242-4F87-A80F-589BDD6E715E}">
      <dsp:nvSpPr>
        <dsp:cNvPr id="0" name=""/>
        <dsp:cNvSpPr/>
      </dsp:nvSpPr>
      <dsp:spPr>
        <a:xfrm rot="8100000">
          <a:off x="4898316" y="3839712"/>
          <a:ext cx="499447" cy="55197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10800000">
        <a:off x="5026207" y="3897134"/>
        <a:ext cx="349613" cy="331186"/>
      </dsp:txXfrm>
    </dsp:sp>
    <dsp:sp modelId="{E7BF9250-8C2C-4A98-8AA3-7E4C4920C5BA}">
      <dsp:nvSpPr>
        <dsp:cNvPr id="0" name=""/>
        <dsp:cNvSpPr/>
      </dsp:nvSpPr>
      <dsp:spPr>
        <a:xfrm>
          <a:off x="3557729" y="4244893"/>
          <a:ext cx="1461120" cy="146112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Комментарии и мнения</a:t>
          </a:r>
          <a:endParaRPr lang="ru-RU" sz="1200" kern="1200" dirty="0"/>
        </a:p>
      </dsp:txBody>
      <dsp:txXfrm>
        <a:off x="3771705" y="4458869"/>
        <a:ext cx="1033168" cy="1033168"/>
      </dsp:txXfrm>
    </dsp:sp>
    <dsp:sp modelId="{9DE864C8-29AC-4D0B-9F0C-19B3B6333D3B}">
      <dsp:nvSpPr>
        <dsp:cNvPr id="0" name=""/>
        <dsp:cNvSpPr/>
      </dsp:nvSpPr>
      <dsp:spPr>
        <a:xfrm rot="10800000">
          <a:off x="4526701" y="2942553"/>
          <a:ext cx="499447" cy="55197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10800000">
        <a:off x="4676535" y="3052949"/>
        <a:ext cx="349613" cy="331186"/>
      </dsp:txXfrm>
    </dsp:sp>
    <dsp:sp modelId="{0AA0C310-D323-4E59-B688-8202F35CF5B0}">
      <dsp:nvSpPr>
        <dsp:cNvPr id="0" name=""/>
        <dsp:cNvSpPr/>
      </dsp:nvSpPr>
      <dsp:spPr>
        <a:xfrm>
          <a:off x="2829992" y="2487982"/>
          <a:ext cx="1461120" cy="146112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smtClean="0"/>
            <a:t>Фотовыставки </a:t>
          </a:r>
          <a:endParaRPr lang="ru-RU" sz="1200" kern="1200" dirty="0"/>
        </a:p>
      </dsp:txBody>
      <dsp:txXfrm>
        <a:off x="3043968" y="2701958"/>
        <a:ext cx="1033168" cy="1033168"/>
      </dsp:txXfrm>
    </dsp:sp>
    <dsp:sp modelId="{7E586C8D-5D6A-48D0-B07D-3F4A69A10B40}">
      <dsp:nvSpPr>
        <dsp:cNvPr id="0" name=""/>
        <dsp:cNvSpPr/>
      </dsp:nvSpPr>
      <dsp:spPr>
        <a:xfrm rot="13500000">
          <a:off x="4898316" y="2045394"/>
          <a:ext cx="499447" cy="55197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10800000">
        <a:off x="5026207" y="2208764"/>
        <a:ext cx="349613" cy="331186"/>
      </dsp:txXfrm>
    </dsp:sp>
    <dsp:sp modelId="{6319D9A7-A5B6-45C8-BF58-54505E10D065}">
      <dsp:nvSpPr>
        <dsp:cNvPr id="0" name=""/>
        <dsp:cNvSpPr/>
      </dsp:nvSpPr>
      <dsp:spPr>
        <a:xfrm>
          <a:off x="3557729" y="731072"/>
          <a:ext cx="1461120" cy="146112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Общение </a:t>
          </a:r>
          <a:endParaRPr lang="ru-RU" sz="1200" kern="1200" dirty="0"/>
        </a:p>
      </dsp:txBody>
      <dsp:txXfrm>
        <a:off x="3771705" y="945048"/>
        <a:ext cx="1033168" cy="10331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99B1C58-0827-47C9-8F76-3C0536FC98DD}" type="datetimeFigureOut">
              <a:rPr lang="ru-RU"/>
              <a:pPr>
                <a:defRPr/>
              </a:pPr>
              <a:t>15.01.2025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719448E-E609-4E29-A3D6-8F67E393FE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6243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1F6391-BDE5-44D2-87EF-EAB9F0D0175A}" type="datetimeFigureOut">
              <a:rPr lang="ru-RU" smtClean="0"/>
              <a:pPr>
                <a:defRPr/>
              </a:pPr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DABD3D-3959-4060-8BAD-0B6FD7654AC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914400" y="3398520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8D3585-CCFB-44E3-9DE6-F08C836C93AB}" type="datetimeFigureOut">
              <a:rPr lang="ru-RU" smtClean="0"/>
              <a:pPr>
                <a:defRPr/>
              </a:pPr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54D6E3-1C1A-447C-BD53-E896F19B60B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5A00B0-B1C7-4CB9-BA1D-046E79F779EE}" type="datetimeFigureOut">
              <a:rPr lang="ru-RU" smtClean="0"/>
              <a:pPr>
                <a:defRPr/>
              </a:pPr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1DC070-CE50-4DDE-965F-F2B916BF6C9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975360" y="4599432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F34309-8C15-4B5A-9839-65FF72E55937}" type="datetimeFigureOut">
              <a:rPr lang="ru-RU" smtClean="0"/>
              <a:pPr>
                <a:defRPr/>
              </a:pPr>
              <a:t>15.01.2025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C14F7B-B773-4FAF-B512-C380D1660F4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EC17F0-9F49-4E2C-A4AB-4892F0DF5347}" type="datetimeFigureOut">
              <a:rPr lang="ru-RU" smtClean="0"/>
              <a:pPr>
                <a:defRPr/>
              </a:pPr>
              <a:t>15.01.2025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B30112-3234-42C8-B908-6022AAFFD0B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741949" y="4045691"/>
            <a:ext cx="4709160" cy="105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6BF32C-22CA-4F9B-A79E-974850AE9D4F}" type="datetimeFigureOut">
              <a:rPr lang="ru-RU" smtClean="0"/>
              <a:pPr>
                <a:defRPr/>
              </a:pPr>
              <a:t>15.01.2025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75F6A-F8FD-4127-B9F1-6BDDF6B7692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36F977-B6D6-4393-813B-49E19C14432F}" type="datetimeFigureOut">
              <a:rPr lang="ru-RU" smtClean="0"/>
              <a:pPr>
                <a:defRPr/>
              </a:pPr>
              <a:t>15.01.2025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EE87F9-90A2-44F6-96DA-853BF36E06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C25AE7-D65A-4836-8F35-51E9F13545D7}" type="datetimeFigureOut">
              <a:rPr lang="ru-RU" smtClean="0"/>
              <a:pPr>
                <a:defRPr/>
              </a:pPr>
              <a:t>15.01.2025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5C220B-DF6F-4BDF-94A9-27533B0BCCC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F58182-9E37-4404-9CA0-FFA8648B610A}" type="datetimeFigureOut">
              <a:rPr lang="ru-RU" smtClean="0"/>
              <a:pPr>
                <a:defRPr/>
              </a:pPr>
              <a:t>15.01.2025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77BD2F-F875-44A2-9E98-31EE47F93D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9DF536-F80D-49E9-AD74-8AFED8ED85BE}" type="datetimeFigureOut">
              <a:rPr lang="ru-RU" smtClean="0"/>
              <a:pPr>
                <a:defRPr/>
              </a:pPr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87BE05-3AEA-4D00-817A-C9282FCA8E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EC4586-B0B2-49E9-8E4D-D79FA666A75D}" type="datetimeFigureOut">
              <a:rPr lang="ru-RU" smtClean="0"/>
              <a:pPr>
                <a:defRPr/>
              </a:pPr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AFCE8D-7E22-43C9-B331-F62119C8BDF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E773A8A-BF44-4286-8D4E-7403A4F8D49B}" type="datetimeFigureOut">
              <a:rPr lang="ru-RU" smtClean="0"/>
              <a:pPr>
                <a:defRPr/>
              </a:pPr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A3A50F8-A5A6-4222-A080-E351BE46A7C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20.jpg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19.jpg"/><Relationship Id="rId4" Type="http://schemas.openxmlformats.org/officeDocument/2006/relationships/diagramLayout" Target="../diagrams/layout2.xml"/><Relationship Id="rId9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shabalina_v@list.ru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mdou145.com/" TargetMode="External"/><Relationship Id="rId2" Type="http://schemas.openxmlformats.org/officeDocument/2006/relationships/hyperlink" Target="http://www.maam.ru/users/shabalinav2013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ersibo.ru/" TargetMode="External"/><Relationship Id="rId4" Type="http://schemas.openxmlformats.org/officeDocument/2006/relationships/hyperlink" Target="http://almet1.blogspot.ru/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ctrTitle"/>
          </p:nvPr>
        </p:nvSpPr>
        <p:spPr>
          <a:xfrm>
            <a:off x="0" y="3048000"/>
            <a:ext cx="12192000" cy="2902857"/>
          </a:xfrm>
        </p:spPr>
        <p:txBody>
          <a:bodyPr/>
          <a:lstStyle/>
          <a:p>
            <a:pPr algn="ctr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>
                <a:latin typeface="Arial" charset="0"/>
                <a:cs typeface="Arial" charset="0"/>
              </a:rPr>
              <a:t>Сообщение из опыта работы на тему: </a:t>
            </a:r>
            <a:br>
              <a:rPr lang="ru-RU" sz="3200" dirty="0" smtClean="0">
                <a:latin typeface="Arial" charset="0"/>
                <a:cs typeface="Arial" charset="0"/>
              </a:rPr>
            </a:br>
            <a:r>
              <a:rPr lang="ru-RU" sz="3200" b="1" dirty="0" smtClean="0">
                <a:latin typeface="Arial" charset="0"/>
                <a:cs typeface="Arial" charset="0"/>
              </a:rPr>
              <a:t>«</a:t>
            </a:r>
            <a:r>
              <a:rPr lang="ru-RU" sz="3200" dirty="0"/>
              <a:t>Использование ИКТ-технологий для создания единого информационного пространства дошкольной </a:t>
            </a:r>
            <a:r>
              <a:rPr lang="ru-RU" sz="3200" dirty="0" smtClean="0"/>
              <a:t>группы</a:t>
            </a:r>
            <a:r>
              <a:rPr lang="ru-RU" sz="3200" b="1" dirty="0" smtClean="0">
                <a:latin typeface="Arial" charset="0"/>
                <a:cs typeface="Arial" charset="0"/>
              </a:rPr>
              <a:t>»</a:t>
            </a:r>
            <a:br>
              <a:rPr lang="ru-RU" sz="3200" b="1" dirty="0" smtClean="0">
                <a:latin typeface="Arial" charset="0"/>
                <a:cs typeface="Arial" charset="0"/>
              </a:rPr>
            </a:br>
            <a:r>
              <a:rPr lang="ru-RU" sz="3200" dirty="0" smtClean="0"/>
              <a:t> </a:t>
            </a:r>
            <a:br>
              <a:rPr lang="ru-RU" sz="3200" dirty="0" smtClean="0"/>
            </a:br>
            <a:endParaRPr lang="ru-RU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59313" y="5878286"/>
            <a:ext cx="7344003" cy="797151"/>
          </a:xfrm>
        </p:spPr>
        <p:txBody>
          <a:bodyPr rtlCol="0">
            <a:normAutofit fontScale="92500" lnSpcReduction="10000"/>
          </a:bodyPr>
          <a:lstStyle/>
          <a:p>
            <a:pPr algn="r" fontAlgn="auto">
              <a:spcAft>
                <a:spcPts val="0"/>
              </a:spcAft>
              <a:buFont typeface="Wingdings 3" charset="2"/>
              <a:buNone/>
              <a:defRPr/>
            </a:pP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Автор-составитель: воспитатель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Шабалина В.В.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348343"/>
            <a:ext cx="12192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Муниципальное бюджетное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дошкольное образовательное учреждение </a:t>
            </a:r>
            <a:endParaRPr lang="ru-RU" sz="2000" dirty="0" smtClean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«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Детский сад №145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»,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город Дзержинск, Нижегородская область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8202" y="-29029"/>
            <a:ext cx="8596668" cy="1320800"/>
          </a:xfrm>
        </p:spPr>
        <p:txBody>
          <a:bodyPr rtlCol="0"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АКТУАЛЬНОСТЬ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800" y="915535"/>
            <a:ext cx="12141200" cy="1146175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последние годы отмечается увеличение числа детей с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общим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недоразвитием речи – нарушение фонетики, лексики и грамматики. И, соответственно, возникает необходимость поиска наиболее эффективного пути воспитания и обучения детей данной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категории. Поэтому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применение специализированных компьютерных технологий, учитывающих закономерности и особенности развития детей позволит повысить эффективность коррекционного обучения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2">
            <a:extLst/>
          </a:blip>
          <a:srcRect l="2990"/>
          <a:stretch/>
        </p:blipFill>
        <p:spPr>
          <a:xfrm>
            <a:off x="0" y="2962107"/>
            <a:ext cx="6937829" cy="3852350"/>
          </a:xfrm>
          <a:prstGeom prst="rect">
            <a:avLst/>
          </a:prstGeom>
          <a:noFill/>
          <a:ln>
            <a:solidFill>
              <a:srgbClr val="002060"/>
            </a:solidFill>
          </a:ln>
          <a:effectLst>
            <a:glow rad="228600">
              <a:srgbClr val="FFC000">
                <a:satMod val="175000"/>
                <a:alpha val="40000"/>
              </a:srgbClr>
            </a:glow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 rot="20864027">
            <a:off x="2476573" y="4950501"/>
            <a:ext cx="1640909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ДОУ</a:t>
            </a:r>
          </a:p>
        </p:txBody>
      </p:sp>
      <p:sp>
        <p:nvSpPr>
          <p:cNvPr id="6" name="TextBox 5"/>
          <p:cNvSpPr txBox="1"/>
          <p:nvPr/>
        </p:nvSpPr>
        <p:spPr>
          <a:xfrm rot="20921917">
            <a:off x="4211878" y="4460403"/>
            <a:ext cx="19454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СЕМЬЯ</a:t>
            </a:r>
            <a:endParaRPr lang="ru-RU" sz="3600" dirty="0"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00686" y="2878190"/>
            <a:ext cx="468811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На </a:t>
            </a:r>
            <a:r>
              <a:rPr lang="ru-RU" dirty="0" smtClean="0"/>
              <a:t>актуальность использования ИКТ </a:t>
            </a:r>
            <a:r>
              <a:rPr lang="ru-RU" dirty="0"/>
              <a:t>в работе </a:t>
            </a:r>
            <a:r>
              <a:rPr lang="ru-RU" dirty="0" smtClean="0"/>
              <a:t>с семьей указывает </a:t>
            </a:r>
            <a:r>
              <a:rPr lang="ru-RU" dirty="0"/>
              <a:t>Федеральный государственный образовательный стандарт дошкольного образования. </a:t>
            </a:r>
            <a:endParaRPr lang="ru-RU" dirty="0" smtClean="0"/>
          </a:p>
          <a:p>
            <a:pPr algn="ctr"/>
            <a:r>
              <a:rPr lang="ru-RU" dirty="0" smtClean="0"/>
              <a:t>На </a:t>
            </a:r>
            <a:r>
              <a:rPr lang="ru-RU" dirty="0"/>
              <a:t>современном этапе дошкольные образовательные </a:t>
            </a:r>
            <a:r>
              <a:rPr lang="ru-RU" dirty="0" smtClean="0"/>
              <a:t>учреждения – это  открытая образовательная система: </a:t>
            </a:r>
          </a:p>
          <a:p>
            <a:pPr algn="ctr"/>
            <a:r>
              <a:rPr lang="ru-RU" dirty="0" smtClean="0"/>
              <a:t>с </a:t>
            </a:r>
            <a:r>
              <a:rPr lang="ru-RU" dirty="0"/>
              <a:t>одной стороны, педагогический процесс </a:t>
            </a:r>
            <a:r>
              <a:rPr lang="ru-RU" dirty="0" smtClean="0"/>
              <a:t>стал </a:t>
            </a:r>
            <a:r>
              <a:rPr lang="ru-RU" dirty="0"/>
              <a:t>более свободным, гибким, дифференцированным, </a:t>
            </a:r>
            <a:endParaRPr lang="ru-RU" dirty="0" smtClean="0"/>
          </a:p>
          <a:p>
            <a:pPr algn="ctr"/>
            <a:r>
              <a:rPr lang="ru-RU" dirty="0" smtClean="0"/>
              <a:t>с другой – педагоги </a:t>
            </a:r>
            <a:r>
              <a:rPr lang="ru-RU" dirty="0"/>
              <a:t>ориентируются на сотрудничество и взаимодействие с родителями.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ФГОС ДО о взаимодействии с семьями воспитанников: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ru-RU" dirty="0" smtClean="0"/>
              <a:t>Информирование родителей (законных представителей) и общественности относительно целей дошкольного образования, о Программе ДОУ.</a:t>
            </a:r>
          </a:p>
          <a:p>
            <a:pPr algn="just"/>
            <a:r>
              <a:rPr lang="ru-RU" dirty="0" smtClean="0"/>
              <a:t>Обеспечение открытости дошкольного образования.</a:t>
            </a:r>
          </a:p>
          <a:p>
            <a:pPr algn="just"/>
            <a:r>
              <a:rPr lang="ru-RU" dirty="0" smtClean="0"/>
              <a:t>Создание условий для участия </a:t>
            </a:r>
            <a:r>
              <a:rPr lang="ru-RU" dirty="0"/>
              <a:t>родителей (законных </a:t>
            </a:r>
            <a:r>
              <a:rPr lang="ru-RU" dirty="0" smtClean="0"/>
              <a:t>представителей) в образовательной деятельности.</a:t>
            </a:r>
          </a:p>
          <a:p>
            <a:pPr algn="just"/>
            <a:r>
              <a:rPr lang="ru-RU" dirty="0"/>
              <a:t>Поддержка родителей (законных представителей) </a:t>
            </a:r>
            <a:r>
              <a:rPr lang="ru-RU" dirty="0" smtClean="0"/>
              <a:t>в воспитании детей, охране и укрепления их здоровья.</a:t>
            </a:r>
          </a:p>
          <a:p>
            <a:pPr algn="just"/>
            <a:r>
              <a:rPr lang="ru-RU" dirty="0" smtClean="0"/>
              <a:t>Обеспечение вовлечения семей в образовательную деятельность, в том числе посредством создания образовательных проектов совместно с семьей на основе выявления потребностей и поддержки образовательных инициатив семьи.</a:t>
            </a:r>
          </a:p>
          <a:p>
            <a:pPr algn="just"/>
            <a:r>
              <a:rPr lang="ru-RU" dirty="0" smtClean="0"/>
              <a:t>Создание условий для взрослых по поиску, использованию материалов, обеспечивающих реализацию Программы.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3645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8974" y="0"/>
            <a:ext cx="8596668" cy="1320800"/>
          </a:xfrm>
        </p:spPr>
        <p:txBody>
          <a:bodyPr rtlCol="0"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Основные цели взаимодействия: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525" y="1146629"/>
            <a:ext cx="9156700" cy="5558971"/>
          </a:xfrm>
        </p:spPr>
        <p:txBody>
          <a:bodyPr rtlCol="0">
            <a:norm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tabLst>
                <a:tab pos="342900" algn="l"/>
              </a:tabLst>
            </a:pPr>
            <a:r>
              <a:rPr lang="ru-RU" sz="2800" dirty="0" smtClean="0">
                <a:ea typeface="Calibri"/>
                <a:cs typeface="Times New Roman"/>
              </a:rPr>
              <a:t> Повышение </a:t>
            </a:r>
            <a:r>
              <a:rPr lang="ru-RU" sz="2800" dirty="0">
                <a:ea typeface="Calibri"/>
                <a:cs typeface="Times New Roman"/>
              </a:rPr>
              <a:t>педагогической культуры </a:t>
            </a:r>
            <a:r>
              <a:rPr lang="ru-RU" sz="2800" dirty="0" smtClean="0">
                <a:ea typeface="Calibri"/>
                <a:cs typeface="Times New Roman"/>
              </a:rPr>
              <a:t>родителей.</a:t>
            </a:r>
            <a:endParaRPr lang="ru-RU" sz="28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tabLst>
                <a:tab pos="342900" algn="l"/>
              </a:tabLst>
            </a:pPr>
            <a:r>
              <a:rPr lang="ru-RU" sz="2800" dirty="0" smtClean="0">
                <a:ea typeface="Calibri"/>
                <a:cs typeface="Times New Roman"/>
              </a:rPr>
              <a:t> Обогащение </a:t>
            </a:r>
            <a:r>
              <a:rPr lang="ru-RU" sz="2800" dirty="0">
                <a:ea typeface="Calibri"/>
                <a:cs typeface="Times New Roman"/>
              </a:rPr>
              <a:t>семейного </a:t>
            </a:r>
            <a:r>
              <a:rPr lang="ru-RU" sz="2800" dirty="0" smtClean="0">
                <a:ea typeface="Calibri"/>
                <a:cs typeface="Times New Roman"/>
              </a:rPr>
              <a:t>опыта.</a:t>
            </a:r>
            <a:endParaRPr lang="ru-RU" sz="28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Font typeface="Wingdings" panose="05000000000000000000" pitchFamily="2" charset="2"/>
              <a:buChar char="Ø"/>
              <a:tabLst>
                <a:tab pos="342900" algn="l"/>
              </a:tabLst>
            </a:pPr>
            <a:r>
              <a:rPr lang="ru-RU" sz="2800" dirty="0" smtClean="0">
                <a:ea typeface="Calibri"/>
                <a:cs typeface="Times New Roman"/>
              </a:rPr>
              <a:t> Формирование </a:t>
            </a:r>
            <a:r>
              <a:rPr lang="ru-RU" sz="2800" dirty="0">
                <a:ea typeface="Calibri"/>
                <a:cs typeface="Times New Roman"/>
              </a:rPr>
              <a:t>ответственности </a:t>
            </a: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  <a:tabLst>
                <a:tab pos="342900" algn="l"/>
              </a:tabLst>
            </a:pPr>
            <a:r>
              <a:rPr lang="ru-RU" sz="2800" dirty="0" smtClean="0">
                <a:ea typeface="Calibri"/>
                <a:cs typeface="Times New Roman"/>
              </a:rPr>
              <a:t>за </a:t>
            </a:r>
            <a:r>
              <a:rPr lang="ru-RU" sz="2800" dirty="0">
                <a:ea typeface="Calibri"/>
                <a:cs typeface="Times New Roman"/>
              </a:rPr>
              <a:t>воспитание </a:t>
            </a:r>
            <a:r>
              <a:rPr lang="ru-RU" sz="2800" dirty="0" smtClean="0">
                <a:ea typeface="Calibri"/>
                <a:cs typeface="Times New Roman"/>
              </a:rPr>
              <a:t>ребёнка.</a:t>
            </a:r>
            <a:endParaRPr lang="ru-RU" sz="2800" dirty="0">
              <a:ea typeface="Calibri"/>
              <a:cs typeface="Times New Roman"/>
            </a:endParaRPr>
          </a:p>
          <a:p>
            <a:pPr lvl="0">
              <a:buFont typeface="Wingdings" panose="05000000000000000000" pitchFamily="2" charset="2"/>
              <a:buChar char="Ø"/>
              <a:tabLst>
                <a:tab pos="342900" algn="l"/>
              </a:tabLst>
            </a:pPr>
            <a:r>
              <a:rPr lang="ru-RU" sz="2800" dirty="0" smtClean="0">
                <a:ea typeface="Calibri"/>
                <a:cs typeface="Times New Roman"/>
              </a:rPr>
              <a:t> Активизация </a:t>
            </a:r>
            <a:r>
              <a:rPr lang="ru-RU" sz="2800" dirty="0">
                <a:ea typeface="Calibri"/>
                <a:cs typeface="Times New Roman"/>
              </a:rPr>
              <a:t>участия родителей </a:t>
            </a:r>
            <a:endParaRPr lang="ru-RU" sz="2800" dirty="0" smtClean="0">
              <a:ea typeface="Calibri"/>
              <a:cs typeface="Times New Roman"/>
            </a:endParaRPr>
          </a:p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  <a:tabLst>
                <a:tab pos="342900" algn="l"/>
              </a:tabLst>
            </a:pPr>
            <a:r>
              <a:rPr lang="ru-RU" sz="2800" dirty="0" smtClean="0">
                <a:ea typeface="Calibri"/>
                <a:cs typeface="Times New Roman"/>
              </a:rPr>
              <a:t>в </a:t>
            </a:r>
            <a:r>
              <a:rPr lang="ru-RU" sz="2800" dirty="0">
                <a:ea typeface="Calibri"/>
                <a:cs typeface="Times New Roman"/>
              </a:rPr>
              <a:t>жизни </a:t>
            </a:r>
            <a:r>
              <a:rPr lang="ru-RU" sz="2800" dirty="0" smtClean="0">
                <a:ea typeface="Calibri"/>
                <a:cs typeface="Times New Roman"/>
              </a:rPr>
              <a:t>своих детей.</a:t>
            </a:r>
            <a:endParaRPr lang="ru-RU" sz="2800" dirty="0">
              <a:ea typeface="Calibri"/>
              <a:cs typeface="Times New Roman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ea typeface="Calibri"/>
              </a:rPr>
              <a:t> Групповое </a:t>
            </a:r>
            <a:r>
              <a:rPr lang="ru-RU" sz="2800" dirty="0">
                <a:ea typeface="Calibri"/>
              </a:rPr>
              <a:t>сплочение, изменение </a:t>
            </a:r>
            <a:endParaRPr lang="ru-RU" sz="2800" dirty="0" smtClean="0">
              <a:ea typeface="Calibri"/>
            </a:endParaRPr>
          </a:p>
          <a:p>
            <a:pPr marL="0" indent="0">
              <a:buNone/>
            </a:pPr>
            <a:r>
              <a:rPr lang="ru-RU" sz="2800" dirty="0" smtClean="0">
                <a:ea typeface="Calibri"/>
              </a:rPr>
              <a:t>психологической атмосферы.</a:t>
            </a:r>
            <a:endParaRPr lang="ru-RU" sz="2800" dirty="0">
              <a:solidFill>
                <a:schemeClr val="accent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45220136"/>
              </p:ext>
            </p:extLst>
          </p:nvPr>
        </p:nvGraphicFramePr>
        <p:xfrm>
          <a:off x="4499426" y="1634945"/>
          <a:ext cx="9347201" cy="4134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618514" y="5857726"/>
            <a:ext cx="50654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C00000"/>
                </a:solidFill>
              </a:rPr>
              <a:t>Родители и </a:t>
            </a:r>
            <a:r>
              <a:rPr lang="ru-RU" sz="2000" b="1" i="1" dirty="0" smtClean="0">
                <a:solidFill>
                  <a:srgbClr val="C00000"/>
                </a:solidFill>
              </a:rPr>
              <a:t>педагоги – партнеры </a:t>
            </a:r>
          </a:p>
          <a:p>
            <a:pPr algn="ctr"/>
            <a:r>
              <a:rPr lang="ru-RU" sz="2000" b="1" i="1" dirty="0" smtClean="0">
                <a:solidFill>
                  <a:srgbClr val="C00000"/>
                </a:solidFill>
              </a:rPr>
              <a:t>в </a:t>
            </a:r>
            <a:r>
              <a:rPr lang="ru-RU" sz="2000" b="1" i="1" dirty="0">
                <a:solidFill>
                  <a:srgbClr val="C00000"/>
                </a:solidFill>
              </a:rPr>
              <a:t>воспитании и образовании детей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7371" y="1023702"/>
            <a:ext cx="11248572" cy="5639036"/>
          </a:xfrm>
        </p:spPr>
        <p:txBody>
          <a:bodyPr rtlCol="0">
            <a:noAutofit/>
          </a:bodyPr>
          <a:lstStyle/>
          <a:p>
            <a:pPr lvl="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000" dirty="0" smtClean="0"/>
              <a:t>   интегрировать информационно-коммуникационные </a:t>
            </a:r>
            <a:r>
              <a:rPr lang="ru-RU" sz="2000" dirty="0"/>
              <a:t>технологии в процесс взаимодействия детского сада и семьи;</a:t>
            </a:r>
          </a:p>
          <a:p>
            <a:pPr lvl="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000" dirty="0" smtClean="0"/>
              <a:t>   познакомить </a:t>
            </a:r>
            <a:r>
              <a:rPr lang="ru-RU" sz="2000" dirty="0"/>
              <a:t>родителей с условиями, задачами, содержанием и методами воспитания детей в ДОУ (группе);</a:t>
            </a:r>
          </a:p>
          <a:p>
            <a:pPr lvl="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000" dirty="0" smtClean="0"/>
              <a:t>   приобщать </a:t>
            </a:r>
            <a:r>
              <a:rPr lang="ru-RU" sz="2000" dirty="0"/>
              <a:t>родителей к участию в образовательном процессе; </a:t>
            </a:r>
          </a:p>
          <a:p>
            <a:pPr lvl="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000" dirty="0" smtClean="0"/>
              <a:t>   установить </a:t>
            </a:r>
            <a:r>
              <a:rPr lang="ru-RU" sz="2000" dirty="0"/>
              <a:t>партнёрские отношения с родителями;</a:t>
            </a:r>
          </a:p>
          <a:p>
            <a:pPr lvl="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000" dirty="0" smtClean="0"/>
              <a:t>   способствовать </a:t>
            </a:r>
            <a:r>
              <a:rPr lang="ru-RU" sz="2000" dirty="0"/>
              <a:t>преодолению поверхностного суждения о роли детского сада; популяризировать деятельность ДОУ</a:t>
            </a:r>
          </a:p>
          <a:p>
            <a:pPr lvl="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000" dirty="0" smtClean="0"/>
              <a:t>   оказывать </a:t>
            </a:r>
            <a:r>
              <a:rPr lang="ru-RU" sz="2000" dirty="0"/>
              <a:t>помощь семьям воспитанников в вопросах воспитания и образования, ориентируясь на индивидуальные особенности каждого воспитанника;</a:t>
            </a:r>
          </a:p>
          <a:p>
            <a:pPr lvl="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000" dirty="0" smtClean="0"/>
              <a:t>   поддерживать </a:t>
            </a:r>
            <a:r>
              <a:rPr lang="ru-RU" sz="2000" dirty="0"/>
              <a:t>педагогические возможности родителей; повысить заинтересованность родителей детей с ОВЗ во взаимодействии со специалистами ДОУ</a:t>
            </a:r>
          </a:p>
          <a:p>
            <a:pPr lvl="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000" dirty="0" smtClean="0"/>
              <a:t>   изучать </a:t>
            </a:r>
            <a:r>
              <a:rPr lang="ru-RU" sz="2000" dirty="0"/>
              <a:t>и пропагандировать лучший семейный опыт; </a:t>
            </a:r>
          </a:p>
          <a:p>
            <a:pPr lvl="0" algn="just">
              <a:buFont typeface="Wingdings" panose="05000000000000000000" pitchFamily="2" charset="2"/>
              <a:buChar char="ü"/>
            </a:pPr>
            <a:r>
              <a:rPr lang="ru-RU" sz="2000" dirty="0" smtClean="0"/>
              <a:t>   оптимизировать </a:t>
            </a:r>
            <a:r>
              <a:rPr lang="ru-RU" sz="2000" dirty="0"/>
              <a:t>формы и методы работы с родителями.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7371" y="377371"/>
            <a:ext cx="114808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ЗАДАЧИ НАШЕЙ РАБОТЫ:</a:t>
            </a:r>
            <a:endParaRPr lang="ru-RU" sz="36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39548"/>
            <a:ext cx="12192000" cy="1320800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1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Вовлечение родителей </a:t>
            </a:r>
            <a:r>
              <a:rPr lang="ru-RU" sz="31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1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1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воспитательную и образовательную деятельность </a:t>
            </a:r>
            <a:br>
              <a:rPr lang="ru-RU" sz="31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1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имеет </a:t>
            </a:r>
            <a:r>
              <a:rPr lang="ru-RU" sz="31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очень большую ценность: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7715" y="2117725"/>
            <a:ext cx="11640457" cy="4740275"/>
          </a:xfrm>
        </p:spPr>
        <p:txBody>
          <a:bodyPr rtlCol="0">
            <a:noAutofit/>
          </a:bodyPr>
          <a:lstStyle/>
          <a:p>
            <a:pPr algn="just" fontAlgn="auto">
              <a:spcBef>
                <a:spcPts val="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становясь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активными участниками  процесса обучения своих детей, мамы и папы чувствуют себя «хорошими родителями», поскольку вносят свой вклад в обучение и приобретают все новые умения;</a:t>
            </a:r>
          </a:p>
          <a:p>
            <a:pPr algn="just" fontAlgn="auto">
              <a:spcBef>
                <a:spcPts val="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у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родителей формируется более высокая оценка достижений своих детей и гордость за них;</a:t>
            </a:r>
          </a:p>
          <a:p>
            <a:pPr algn="just" fontAlgn="auto">
              <a:spcBef>
                <a:spcPts val="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развивается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более глубокое понимание процесса обучения детей дошкольного возраста;</a:t>
            </a:r>
          </a:p>
          <a:p>
            <a:pPr algn="just" fontAlgn="auto">
              <a:spcBef>
                <a:spcPts val="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возникает возможность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закрепления знаний, получаемых в детском саду с помощью занятий дома;</a:t>
            </a:r>
          </a:p>
          <a:p>
            <a:pPr algn="just" fontAlgn="auto">
              <a:spcBef>
                <a:spcPts val="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у педагогов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появляется возможность понять, как родители мотивируют своих детей, увидеть, как мамы и папы помогают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 решать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задачи; возможность использования знаний и интересов родителей в процессе занятий с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детьми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в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процессе совместного обучения детей возникает доверие к воспитателям и другим сотрудникам детского сада; родители обучаются видам деятельности, которыми можно с удовольствием заниматься с детьми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дома.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543" y="388257"/>
            <a:ext cx="109728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/>
              <a:t>Нашу повседневную жизнь уже больше невозможно представить без информационно-коммуникационных технологий.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1257" y="1582057"/>
            <a:ext cx="11654972" cy="4894943"/>
          </a:xfrm>
        </p:spPr>
        <p:txBody>
          <a:bodyPr>
            <a:normAutofit lnSpcReduction="10000"/>
          </a:bodyPr>
          <a:lstStyle/>
          <a:p>
            <a:pPr marL="0" indent="0" algn="just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000" dirty="0" smtClean="0"/>
              <a:t>	Под </a:t>
            </a:r>
            <a:r>
              <a:rPr lang="ru-RU" sz="2000" dirty="0"/>
              <a:t>информационно-коммуникационными технологиями подразумевается использование компьютера, Интернета, телевизора, видео, CD, DVD, мультимедиа, то есть всего того, что может предоставлять широкие возможности для коммуникации. </a:t>
            </a:r>
            <a:endParaRPr lang="ru-RU" sz="2000" dirty="0" smtClean="0"/>
          </a:p>
          <a:p>
            <a:pPr marL="0" indent="0" algn="just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000" dirty="0" smtClean="0"/>
              <a:t>	С </a:t>
            </a:r>
            <a:r>
              <a:rPr lang="ru-RU" sz="2000" dirty="0"/>
              <a:t>помощью информационно-коммуникационных технологий качественнее и легче реализуется задача – повышение педагогической компетенции родителей, а также предоставляется возможность родителям из «зрителей» и «наблюдателей» стать активными участниками коррекционно-развивающего процесса.  </a:t>
            </a:r>
            <a:endParaRPr lang="ru-RU" sz="2000" dirty="0" smtClean="0"/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dirty="0" smtClean="0"/>
              <a:t>	Использование </a:t>
            </a:r>
            <a:r>
              <a:rPr lang="ru-RU" sz="2000" dirty="0"/>
              <a:t>ИКТ в </a:t>
            </a:r>
            <a:r>
              <a:rPr lang="ru-RU" sz="2000" dirty="0" smtClean="0"/>
              <a:t>воспитательно-образовательном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dirty="0" smtClean="0"/>
              <a:t> </a:t>
            </a:r>
            <a:r>
              <a:rPr lang="ru-RU" sz="2000" dirty="0"/>
              <a:t>процессе — это одно из современных направлений в дошкольном </a:t>
            </a:r>
            <a:endParaRPr lang="ru-RU" sz="2000" dirty="0" smtClean="0"/>
          </a:p>
          <a:p>
            <a:pPr marL="0" indent="0" algn="just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000" dirty="0" smtClean="0"/>
              <a:t>образовании</a:t>
            </a:r>
            <a:r>
              <a:rPr lang="ru-RU" sz="2000" dirty="0"/>
              <a:t>. </a:t>
            </a:r>
            <a:endParaRPr lang="ru-RU" sz="20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/>
              <a:t>	Средства </a:t>
            </a:r>
            <a:r>
              <a:rPr lang="ru-RU" sz="2000" dirty="0"/>
              <a:t>информационно-коммуникационных технологий </a:t>
            </a:r>
            <a:endParaRPr lang="ru-RU" sz="20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/>
              <a:t>помогают мне </a:t>
            </a:r>
            <a:r>
              <a:rPr lang="ru-RU" sz="2000" dirty="0"/>
              <a:t>разнообразить формы поддержки </a:t>
            </a:r>
            <a:r>
              <a:rPr lang="ru-RU" sz="2000" dirty="0" smtClean="0"/>
              <a:t>образовательного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/>
              <a:t>процесса</a:t>
            </a:r>
            <a:r>
              <a:rPr lang="ru-RU" sz="2000" dirty="0"/>
              <a:t>, </a:t>
            </a:r>
            <a:r>
              <a:rPr lang="ru-RU" sz="2000" dirty="0" smtClean="0"/>
              <a:t>повысить </a:t>
            </a:r>
            <a:r>
              <a:rPr lang="ru-RU" sz="2000" dirty="0"/>
              <a:t>качество работы с родителями воспитанников</a:t>
            </a:r>
            <a:r>
              <a:rPr lang="ru-RU" sz="2000" dirty="0" smtClean="0"/>
              <a:t>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/>
              <a:t>а </a:t>
            </a:r>
            <a:r>
              <a:rPr lang="ru-RU" sz="2000" dirty="0"/>
              <a:t>также </a:t>
            </a:r>
            <a:r>
              <a:rPr lang="ru-RU" sz="2000" dirty="0" smtClean="0"/>
              <a:t>популяризировать </a:t>
            </a:r>
            <a:r>
              <a:rPr lang="ru-RU" sz="2000" dirty="0"/>
              <a:t>деятельность воспитателя группы и </a:t>
            </a:r>
            <a:endParaRPr lang="ru-RU" sz="20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/>
              <a:t>детского </a:t>
            </a:r>
            <a:r>
              <a:rPr lang="ru-RU" sz="2000" dirty="0"/>
              <a:t>сада </a:t>
            </a:r>
            <a:r>
              <a:rPr lang="ru-RU" sz="2000" dirty="0" smtClean="0"/>
              <a:t>в </a:t>
            </a:r>
            <a:r>
              <a:rPr lang="ru-RU" sz="2000" dirty="0"/>
              <a:t>целом.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742" y="3773715"/>
            <a:ext cx="3817257" cy="2924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1841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684" y="359229"/>
            <a:ext cx="11829143" cy="990600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Преимущества использования ИКТ во взаимодействии с семьями дошкольников очевидны и заключается в следующем: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7371" y="1600200"/>
            <a:ext cx="11524343" cy="5257800"/>
          </a:xfrm>
        </p:spPr>
        <p:txBody>
          <a:bodyPr>
            <a:normAutofit fontScale="77500" lnSpcReduction="20000"/>
          </a:bodyPr>
          <a:lstStyle/>
          <a:p>
            <a:pPr lvl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800" dirty="0"/>
              <a:t>минимизация времени доступа к информации субъектов коммуникации </a:t>
            </a:r>
          </a:p>
          <a:p>
            <a:pPr lvl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800" dirty="0"/>
              <a:t>возможность продемонстрировать любые материалы, в том числе документы, фото, видео, презентации и т.д. 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800" dirty="0"/>
              <a:t>диалоговое общение субъектов коммуникации (электронная почта, форум, скайп, </a:t>
            </a:r>
            <a:r>
              <a:rPr lang="ru-RU" sz="2800" dirty="0" smtClean="0"/>
              <a:t>социальные сети</a:t>
            </a:r>
            <a:r>
              <a:rPr lang="ru-RU" sz="2800" dirty="0" smtClean="0"/>
              <a:t>, </a:t>
            </a:r>
            <a:r>
              <a:rPr lang="ru-RU" sz="2800" dirty="0"/>
              <a:t>сотовый телефон)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800" dirty="0" smtClean="0"/>
              <a:t>обеспечение </a:t>
            </a:r>
            <a:r>
              <a:rPr lang="ru-RU" sz="2800" dirty="0"/>
              <a:t>индивидуального подхода к каждому субъекту коммуникации</a:t>
            </a:r>
          </a:p>
          <a:p>
            <a:pPr lvl="0" algn="just"/>
            <a:r>
              <a:rPr lang="ru-RU" sz="2800" dirty="0"/>
              <a:t>оптимальное сочетание индивидуальной и групповой работы с родителями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800" dirty="0" smtClean="0"/>
              <a:t>создание </a:t>
            </a:r>
            <a:r>
              <a:rPr lang="ru-RU" sz="2800" dirty="0"/>
              <a:t>электронных публикаций (рекомендации для педагогов, </a:t>
            </a:r>
            <a:r>
              <a:rPr lang="ru-RU" sz="2800" dirty="0" smtClean="0"/>
              <a:t>информация для родителей, </a:t>
            </a:r>
            <a:r>
              <a:rPr lang="ru-RU" sz="2800" dirty="0"/>
              <a:t>новости ДОУ)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800" dirty="0" smtClean="0"/>
              <a:t>оперативное </a:t>
            </a:r>
            <a:r>
              <a:rPr lang="ru-RU" sz="2800" dirty="0"/>
              <a:t>получение информации 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800" dirty="0"/>
              <a:t>расширение информационных потоков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800" dirty="0"/>
              <a:t>постоянный рост объема полезной информации </a:t>
            </a:r>
          </a:p>
          <a:p>
            <a:pPr lvl="0" algn="just"/>
            <a:r>
              <a:rPr lang="ru-RU" sz="2800" dirty="0" smtClean="0"/>
              <a:t>оптимизация </a:t>
            </a:r>
            <a:r>
              <a:rPr lang="ru-RU" sz="2800" dirty="0"/>
              <a:t>взаимодействия педагога с семьей</a:t>
            </a:r>
          </a:p>
          <a:p>
            <a:pPr algn="just"/>
            <a:endParaRPr lang="ru-RU" dirty="0"/>
          </a:p>
        </p:txBody>
      </p:sp>
      <p:pic>
        <p:nvPicPr>
          <p:cNvPr id="4" name="Рисунок 3" descr="rebenok_laptop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8447314" y="4494155"/>
            <a:ext cx="3207657" cy="2306449"/>
          </a:xfrm>
          <a:prstGeom prst="rect">
            <a:avLst/>
          </a:prstGeom>
          <a:ln w="38100" cap="sq">
            <a:solidFill>
              <a:srgbClr val="8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9110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6058" y="489857"/>
            <a:ext cx="10972800" cy="9906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Во взаимодействии с родителями посредством использования ИКТ мы реализуем принципы партнерства и диалога, целенаправленности и систематичности.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0286" y="1785256"/>
            <a:ext cx="11567884" cy="4691743"/>
          </a:xfrm>
        </p:spPr>
        <p:txBody>
          <a:bodyPr/>
          <a:lstStyle/>
          <a:p>
            <a:pPr algn="just"/>
            <a:r>
              <a:rPr lang="ru-RU" dirty="0" smtClean="0"/>
              <a:t> </a:t>
            </a:r>
            <a:r>
              <a:rPr lang="ru-RU" dirty="0"/>
              <a:t>Семья является основным получателем </a:t>
            </a:r>
            <a:r>
              <a:rPr lang="ru-RU" dirty="0" smtClean="0"/>
              <a:t>услуг </a:t>
            </a:r>
            <a:r>
              <a:rPr lang="ru-RU" dirty="0"/>
              <a:t>и центральным элементом в образовании и обеспечении качества жизни ребёнка.</a:t>
            </a:r>
          </a:p>
          <a:p>
            <a:pPr algn="just"/>
            <a:r>
              <a:rPr lang="ru-RU" dirty="0" smtClean="0"/>
              <a:t> </a:t>
            </a:r>
            <a:r>
              <a:rPr lang="ru-RU" dirty="0"/>
              <a:t>Уважение и поддержка решений, принимаемых семьёй, так как родители являются участниками образования и представляют интересы ребёнка.</a:t>
            </a:r>
          </a:p>
          <a:p>
            <a:pPr algn="just"/>
            <a:r>
              <a:rPr lang="ru-RU" dirty="0" smtClean="0"/>
              <a:t> </a:t>
            </a:r>
            <a:r>
              <a:rPr lang="ru-RU" dirty="0"/>
              <a:t>Проявление гибкости и чуткости по отношению к детям, уважения к ценностям семьи, их культурным различиям.</a:t>
            </a:r>
          </a:p>
          <a:p>
            <a:pPr algn="just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t="12275" r="5416" b="12593"/>
          <a:stretch/>
        </p:blipFill>
        <p:spPr>
          <a:xfrm>
            <a:off x="283027" y="4359633"/>
            <a:ext cx="2423293" cy="2344057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653" y="4279122"/>
            <a:ext cx="3255963" cy="250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71" r="18772" b="35596"/>
          <a:stretch/>
        </p:blipFill>
        <p:spPr>
          <a:xfrm>
            <a:off x="6331686" y="4250208"/>
            <a:ext cx="2494870" cy="2453482"/>
          </a:xfrm>
          <a:prstGeom prst="rect">
            <a:avLst/>
          </a:prstGeom>
          <a:ln w="190500" cap="sq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37" r="17893"/>
          <a:stretch/>
        </p:blipFill>
        <p:spPr>
          <a:xfrm>
            <a:off x="9173030" y="4250208"/>
            <a:ext cx="2706160" cy="24250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>
                <a:lumMod val="8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047956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25714"/>
            <a:ext cx="12192000" cy="1204686"/>
          </a:xfrm>
        </p:spPr>
        <p:txBody>
          <a:bodyPr>
            <a:noAutofit/>
          </a:bodyPr>
          <a:lstStyle/>
          <a:p>
            <a:pPr algn="ctr"/>
            <a:r>
              <a:rPr lang="ru-RU" sz="3200" dirty="0"/>
              <a:t>Использование средств мультимедиа на родительских собраниях дает возможность нам представить и раскрыть теоретические и практические аспекты логопедической работы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для семей воспитанников.</a:t>
            </a:r>
            <a:endParaRPr lang="ru-RU" sz="3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6342" y="1886856"/>
            <a:ext cx="3715658" cy="278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856"/>
            <a:ext cx="3715657" cy="278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687" y="4140652"/>
            <a:ext cx="3621314" cy="271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514" y="2312759"/>
            <a:ext cx="3824515" cy="2868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28" y="4140652"/>
            <a:ext cx="3664858" cy="2748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742" y="4478109"/>
            <a:ext cx="3214915" cy="2411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59376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0572" y="185057"/>
            <a:ext cx="10972800" cy="990600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У каждого родителя есть номер сотового телефона воспитателя,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в </a:t>
            </a:r>
            <a:r>
              <a:rPr lang="ru-RU" sz="2400" dirty="0"/>
              <a:t>нашей группе имеется список всех телефонов родителей.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88571"/>
            <a:ext cx="12003314" cy="4876800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dirty="0"/>
              <a:t>Родители воспитанников знают, что в любое время они могут позвонить воспитателю, </a:t>
            </a:r>
            <a:r>
              <a:rPr lang="ru-RU" sz="1800" dirty="0" smtClean="0"/>
              <a:t>задав </a:t>
            </a:r>
            <a:r>
              <a:rPr lang="ru-RU" sz="1800" dirty="0"/>
              <a:t>любой волнующий их вопрос или сообщив о проблеме. </a:t>
            </a:r>
            <a:r>
              <a:rPr lang="ru-RU" sz="1800" dirty="0" smtClean="0"/>
              <a:t>Я </a:t>
            </a:r>
            <a:r>
              <a:rPr lang="ru-RU" sz="1800" dirty="0"/>
              <a:t>имею возможность проинформировать родителей индивидуально об успехах или трудностях ребенка, дать короткие рекомендации по развитию </a:t>
            </a:r>
            <a:r>
              <a:rPr lang="ru-RU" sz="1800" dirty="0" smtClean="0"/>
              <a:t>дошкольника.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dirty="0"/>
              <a:t>СМС рассылка – это способ постоянного оперативного взаимодействия воспитателей и </a:t>
            </a:r>
            <a:r>
              <a:rPr lang="ru-RU" sz="1800" dirty="0" smtClean="0"/>
              <a:t>родителей.</a:t>
            </a:r>
            <a:r>
              <a:rPr lang="ru-RU" sz="1800" dirty="0"/>
              <a:t> Я имею возможность </a:t>
            </a:r>
            <a:r>
              <a:rPr lang="ru-RU" sz="1800" dirty="0" smtClean="0"/>
              <a:t>оповестить </a:t>
            </a:r>
            <a:r>
              <a:rPr lang="ru-RU" sz="1800" dirty="0"/>
              <a:t>родителей о собрании или дне открытых дверей, напомнить об оплате за услуги, пригласить на массовые мероприятия (концерты, экскурсии, субботники), напомнить родителям о прививках детям, поздравить с праздниками</a:t>
            </a:r>
            <a:r>
              <a:rPr lang="ru-RU" sz="1800" dirty="0" smtClean="0"/>
              <a:t>.</a:t>
            </a:r>
            <a:r>
              <a:rPr lang="ru-RU" sz="1800" dirty="0"/>
              <a:t> </a:t>
            </a:r>
            <a:endParaRPr lang="ru-RU" sz="1800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800" dirty="0" smtClean="0"/>
              <a:t>Социальные сети</a:t>
            </a:r>
            <a:r>
              <a:rPr lang="ru-RU" sz="1800" dirty="0" smtClean="0"/>
              <a:t> </a:t>
            </a:r>
            <a:r>
              <a:rPr lang="ru-RU" sz="1800" dirty="0" smtClean="0"/>
              <a:t>– приложение</a:t>
            </a:r>
            <a:r>
              <a:rPr lang="ru-RU" sz="1800" dirty="0"/>
              <a:t>, которое позволяет совершать бесплатные </a:t>
            </a:r>
            <a:r>
              <a:rPr lang="ru-RU" sz="1800" dirty="0" smtClean="0"/>
              <a:t>звонки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/>
              <a:t> </a:t>
            </a:r>
            <a:r>
              <a:rPr lang="ru-RU" sz="1800" dirty="0" smtClean="0"/>
              <a:t>  между </a:t>
            </a:r>
            <a:r>
              <a:rPr lang="ru-RU" sz="1800" dirty="0" smtClean="0"/>
              <a:t>пользователями, </a:t>
            </a:r>
            <a:r>
              <a:rPr lang="ru-RU" sz="1800" dirty="0"/>
              <a:t>а также передавать </a:t>
            </a:r>
            <a:r>
              <a:rPr lang="ru-RU" sz="1800" dirty="0" smtClean="0"/>
              <a:t>текстовые </a:t>
            </a:r>
            <a:r>
              <a:rPr lang="ru-RU" sz="1800" dirty="0" smtClean="0"/>
              <a:t>сообщения</a:t>
            </a:r>
            <a:r>
              <a:rPr lang="ru-RU" sz="1800" dirty="0"/>
              <a:t>, изображения, видео- и аудиосообщения, </a:t>
            </a:r>
            <a:r>
              <a:rPr lang="ru-RU" sz="1800" dirty="0" smtClean="0"/>
              <a:t>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/>
              <a:t>  документы </a:t>
            </a:r>
            <a:r>
              <a:rPr lang="ru-RU" sz="1800" dirty="0"/>
              <a:t>и </a:t>
            </a:r>
            <a:r>
              <a:rPr lang="ru-RU" sz="1800" dirty="0" smtClean="0"/>
              <a:t>файлы</a:t>
            </a:r>
            <a:r>
              <a:rPr lang="ru-RU" sz="1800" dirty="0"/>
              <a:t>. </a:t>
            </a:r>
            <a:endParaRPr lang="ru-RU" sz="18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/>
              <a:t> </a:t>
            </a:r>
            <a:r>
              <a:rPr lang="ru-RU" sz="1800" dirty="0" smtClean="0"/>
              <a:t>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Так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как мы всегда фотографируем детей для еженедельного фотоотчета, родителями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было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предложено выкладывать их в сети, чтобы они могли их просмотреть, скачать. 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А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чтобы эти фото не были доступны всем пользователям интернета,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мы создали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закрытую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группу «Наши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солнечные лучики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». </a:t>
            </a:r>
            <a:r>
              <a:rPr lang="ru-RU" sz="1800" dirty="0" smtClean="0"/>
              <a:t>Благодаря </a:t>
            </a:r>
            <a:r>
              <a:rPr lang="ru-RU" sz="1800" dirty="0"/>
              <a:t>созданию </a:t>
            </a:r>
            <a:r>
              <a:rPr lang="ru-RU" sz="1800" dirty="0" smtClean="0"/>
              <a:t>этой </a:t>
            </a:r>
            <a:r>
              <a:rPr lang="ru-RU" sz="1800" dirty="0" smtClean="0"/>
              <a:t>группы</a:t>
            </a:r>
            <a:r>
              <a:rPr lang="ru-RU" sz="1800" dirty="0" smtClean="0"/>
              <a:t>, </a:t>
            </a:r>
            <a:r>
              <a:rPr lang="ru-RU" sz="1800" dirty="0"/>
              <a:t>мы </a:t>
            </a:r>
            <a:endParaRPr lang="ru-RU" sz="18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/>
              <a:t> </a:t>
            </a:r>
            <a:r>
              <a:rPr lang="ru-RU" sz="1800" dirty="0" smtClean="0"/>
              <a:t> </a:t>
            </a:r>
            <a:r>
              <a:rPr lang="ru-RU" sz="1800" dirty="0" smtClean="0"/>
              <a:t>получили </a:t>
            </a:r>
            <a:r>
              <a:rPr lang="ru-RU" sz="1800" dirty="0"/>
              <a:t>возможность </a:t>
            </a:r>
            <a:r>
              <a:rPr lang="ru-RU" sz="1800" dirty="0" smtClean="0"/>
              <a:t>оперативно выкладывать фотоотчеты, объявления</a:t>
            </a:r>
            <a:r>
              <a:rPr lang="ru-RU" sz="1800" dirty="0"/>
              <a:t>, </a:t>
            </a:r>
            <a:endParaRPr lang="ru-RU" sz="18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/>
              <a:t> </a:t>
            </a:r>
            <a:r>
              <a:rPr lang="ru-RU" sz="1800" dirty="0" smtClean="0"/>
              <a:t> различные </a:t>
            </a:r>
            <a:r>
              <a:rPr lang="ru-RU" sz="1800" dirty="0"/>
              <a:t>материалы на </a:t>
            </a:r>
            <a:r>
              <a:rPr lang="ru-RU" sz="1800" dirty="0" smtClean="0"/>
              <a:t>закрепление </a:t>
            </a:r>
            <a:r>
              <a:rPr lang="ru-RU" sz="1800" dirty="0"/>
              <a:t>по </a:t>
            </a:r>
            <a:r>
              <a:rPr lang="ru-RU" sz="1800" dirty="0" smtClean="0"/>
              <a:t>лексическим </a:t>
            </a:r>
            <a:r>
              <a:rPr lang="ru-RU" sz="1800" dirty="0"/>
              <a:t>темам, </a:t>
            </a:r>
            <a:r>
              <a:rPr lang="ru-RU" sz="1800" dirty="0" smtClean="0"/>
              <a:t>интересные ссылки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/>
              <a:t> </a:t>
            </a:r>
            <a:r>
              <a:rPr lang="ru-RU" sz="1800" dirty="0" smtClean="0"/>
              <a:t> по </a:t>
            </a:r>
            <a:r>
              <a:rPr lang="ru-RU" sz="1800" dirty="0"/>
              <a:t>проблемам </a:t>
            </a:r>
            <a:r>
              <a:rPr lang="ru-RU" sz="1800" dirty="0" smtClean="0"/>
              <a:t>воспитания и </a:t>
            </a:r>
            <a:r>
              <a:rPr lang="ru-RU" sz="1800" dirty="0"/>
              <a:t>развития ребенка. </a:t>
            </a:r>
            <a:endParaRPr lang="ru-RU" sz="18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/>
              <a:t> </a:t>
            </a:r>
            <a:r>
              <a:rPr lang="ru-RU" sz="1800" dirty="0" smtClean="0"/>
              <a:t>  </a:t>
            </a:r>
            <a:endParaRPr lang="ru-RU" sz="1800" dirty="0"/>
          </a:p>
        </p:txBody>
      </p:sp>
      <p:pic>
        <p:nvPicPr>
          <p:cNvPr id="4" name="Рисунок 6"/>
          <p:cNvPicPr>
            <a:picLocks noChangeAspect="1"/>
          </p:cNvPicPr>
          <p:nvPr/>
        </p:nvPicPr>
        <p:blipFill>
          <a:blip r:embed="rId2"/>
          <a:srcRect l="7143" t="8253" r="3333" b="4762"/>
          <a:stretch>
            <a:fillRect/>
          </a:stretch>
        </p:blipFill>
        <p:spPr bwMode="auto">
          <a:xfrm>
            <a:off x="9753601" y="3367315"/>
            <a:ext cx="223520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7225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1143" y="128468"/>
            <a:ext cx="2656114" cy="1992086"/>
          </a:xfrm>
          <a:prstGeom prst="rect">
            <a:avLst/>
          </a:prstGeom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829536992"/>
              </p:ext>
            </p:extLst>
          </p:nvPr>
        </p:nvGraphicFramePr>
        <p:xfrm>
          <a:off x="101601" y="420914"/>
          <a:ext cx="12090400" cy="64370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670" y="87993"/>
            <a:ext cx="2438399" cy="24002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14" y="4934857"/>
            <a:ext cx="2830556" cy="18885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71" y="2089711"/>
            <a:ext cx="2032000" cy="30991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2" t="4956"/>
          <a:stretch/>
        </p:blipFill>
        <p:spPr>
          <a:xfrm>
            <a:off x="9753600" y="2089711"/>
            <a:ext cx="2307771" cy="309353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276" y="4897583"/>
            <a:ext cx="2617409" cy="1963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1240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09371" y="384033"/>
            <a:ext cx="7193085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Вот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уже 1,5 года как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существует наша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группа.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ее страницах мы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выкладываем видео рядовых занятий, занятий с учителем-логопедом, аудио-интервью с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детьми, видео игр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детей, фрагментов утренников, театральной деятельности. По просмотренным видео родители оставляют свои комментарии, обмениваются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мнениями.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Некоторые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альбомы заведены специально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организации фотовыставок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Родители сами выкладывают туда фотографии на определённую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тему («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Моё весёлое лето», «Мой домашний уголок», «Новый год», и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т.д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сами голосуют за понравившуюся фотографию.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Лучиках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 проводим фото-флэш-мобы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(«Кормушка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пичужки», «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Обнимашки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мамой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»,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«Папа мой и я – лучшие друзья!», «День Победы»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т.д.)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Здесь же мы имеем возможность провести подготовку к собраниям. Заранее выкладываем материал по теме собрания, чтобы родители имели возможность ознакомиться с ним. После этого собрание становится интереснее и содержательнее. А так же, кто не смог прийти на собрание, имеет возможность ознакомиться с темой собрания в удобное для себя время.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страницах группы родители задают вопросы, общаются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нами и друг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другом. </a:t>
            </a: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 rotWithShape="1">
          <a:blip r:embed="rId2"/>
          <a:srcRect t="9458"/>
          <a:stretch/>
        </p:blipFill>
        <p:spPr bwMode="auto">
          <a:xfrm rot="243617">
            <a:off x="9997717" y="387121"/>
            <a:ext cx="1927225" cy="310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04203">
            <a:off x="9846998" y="3123275"/>
            <a:ext cx="1963738" cy="349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G:\Папа мой и я\Screenshot_2018-02-26-10-00-42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57"/>
          <a:stretch/>
        </p:blipFill>
        <p:spPr bwMode="auto">
          <a:xfrm>
            <a:off x="23558" y="261256"/>
            <a:ext cx="2037471" cy="290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14071">
            <a:off x="-227051" y="4141372"/>
            <a:ext cx="2700688" cy="2967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G:\проект Никто не забыт и ничто не забыто\фото День Победы\IMG_20180508_13341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8643">
            <a:off x="647828" y="2602094"/>
            <a:ext cx="1629655" cy="2200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лег\Desktop\sozdat-pocht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725" y="3280229"/>
            <a:ext cx="4806275" cy="354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4172"/>
            <a:ext cx="12192000" cy="9906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Интернет-переписка с родителями ДОУ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229" y="1019628"/>
            <a:ext cx="11698514" cy="5584372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	Живя </a:t>
            </a:r>
            <a:r>
              <a:rPr lang="ru-RU" dirty="0"/>
              <a:t>в 21 веке, где настоящее время бежит, как очень быстрая река, не каждый родитель успевает проконсультироваться по тому или иному поводу. Мы постоянно куда-то спешим, вечно торопимся на работу, и часто не хватает времени обсудить важные вопросы, касающиеся наших с вами любимых детей, их жизни дома и в детском саду. Для полноценного общения с родителями в сети интернет создан «Почтовый ящик». Адрес «почтового ящика»: </a:t>
            </a:r>
            <a:r>
              <a:rPr lang="ru-RU" u="sng" dirty="0" smtClean="0">
                <a:hlinkClick r:id="rId3"/>
              </a:rPr>
              <a:t>shabalina_v@list.ru</a:t>
            </a:r>
            <a:endParaRPr lang="ru-RU" u="sng" dirty="0" smtClean="0"/>
          </a:p>
          <a:p>
            <a:pPr marL="0" indent="0" algn="just">
              <a:buNone/>
            </a:pPr>
            <a:r>
              <a:rPr lang="ru-RU" dirty="0" smtClean="0"/>
              <a:t> 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C00000"/>
                </a:solidFill>
              </a:rPr>
              <a:t>Со </a:t>
            </a:r>
            <a:r>
              <a:rPr lang="ru-RU" sz="2800" dirty="0">
                <a:solidFill>
                  <a:srgbClr val="C00000"/>
                </a:solidFill>
              </a:rPr>
              <a:t>страниц электронной почты родители могут получить оперативную информацию:</a:t>
            </a:r>
          </a:p>
          <a:p>
            <a:pPr lvl="0"/>
            <a:r>
              <a:rPr lang="ru-RU" dirty="0"/>
              <a:t>о расписании занятий,</a:t>
            </a:r>
          </a:p>
          <a:p>
            <a:pPr lvl="0"/>
            <a:r>
              <a:rPr lang="ru-RU" dirty="0"/>
              <a:t>о методах сбережения здоровья детей, их безопасности,</a:t>
            </a:r>
          </a:p>
          <a:p>
            <a:pPr lvl="0"/>
            <a:r>
              <a:rPr lang="ru-RU" dirty="0"/>
              <a:t>о правилах поведения ребенка в семье и в обществе,</a:t>
            </a:r>
          </a:p>
          <a:p>
            <a:pPr lvl="0"/>
            <a:r>
              <a:rPr lang="ru-RU" dirty="0"/>
              <a:t>о проводимых мероприятиях, праздниках, развлечениях,</a:t>
            </a:r>
          </a:p>
          <a:p>
            <a:pPr lvl="0"/>
            <a:r>
              <a:rPr lang="ru-RU" dirty="0"/>
              <a:t>полезные советы по обучению и воспитанию дошкольников,</a:t>
            </a:r>
          </a:p>
          <a:p>
            <a:pPr lvl="0"/>
            <a:r>
              <a:rPr lang="ru-RU" dirty="0"/>
              <a:t>консультации по изученному с детьми материалу, </a:t>
            </a:r>
          </a:p>
          <a:p>
            <a:pPr lvl="0"/>
            <a:r>
              <a:rPr lang="ru-RU" dirty="0"/>
              <a:t>фотоотчеты с мероприятий,</a:t>
            </a:r>
          </a:p>
          <a:p>
            <a:pPr lvl="0"/>
            <a:r>
              <a:rPr lang="ru-RU" dirty="0"/>
              <a:t>тексты объявлений для участия в конкурсах </a:t>
            </a:r>
          </a:p>
          <a:p>
            <a:pPr lvl="0"/>
            <a:r>
              <a:rPr lang="ru-RU" dirty="0"/>
              <a:t>и многое другое полезное и интересное.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09029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Олег\Desktop\Папа мой и я\IMG_20180321_08110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3" t="2849" r="6018"/>
          <a:stretch/>
        </p:blipFill>
        <p:spPr bwMode="auto">
          <a:xfrm>
            <a:off x="2074431" y="3993682"/>
            <a:ext cx="3526970" cy="2864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85057"/>
            <a:ext cx="10972800" cy="99060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Электронная фоторамка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5278" y="1094396"/>
            <a:ext cx="10972800" cy="48768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Еженедельно мы обновляем и размещаем в ней фотоотчет о прошедшей неделе. Дети с удовольствием рассказывают о прошедших </a:t>
            </a:r>
            <a:r>
              <a:rPr lang="ru-RU" dirty="0" smtClean="0"/>
              <a:t>событиях, при этом родители </a:t>
            </a:r>
            <a:r>
              <a:rPr lang="ru-RU" dirty="0"/>
              <a:t>стимулируют речь ребенка. Добиваются, чтобы он говорил связно, полными предложениями. Если ребёнок затрудняется, то родители и воспитатели ему помогают, задавая наводящие, уточняющие вопросы.</a:t>
            </a:r>
          </a:p>
          <a:p>
            <a:pPr algn="just"/>
            <a:endParaRPr lang="ru-RU" dirty="0"/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3"/>
          <a:srcRect l="3334" t="3174" r="8253"/>
          <a:stretch>
            <a:fillRect/>
          </a:stretch>
        </p:blipFill>
        <p:spPr bwMode="auto">
          <a:xfrm rot="169013">
            <a:off x="156545" y="3029305"/>
            <a:ext cx="3255201" cy="2676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7" t="6094" r="12681"/>
          <a:stretch/>
        </p:blipFill>
        <p:spPr bwMode="auto">
          <a:xfrm flipH="1">
            <a:off x="7300686" y="4296304"/>
            <a:ext cx="2975428" cy="252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Олег\Desktop\1497265450_fotoramka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2" r="6986"/>
          <a:stretch/>
        </p:blipFill>
        <p:spPr bwMode="auto">
          <a:xfrm rot="20841184">
            <a:off x="4470398" y="3274782"/>
            <a:ext cx="3265715" cy="277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Олег\Desktop\1497265478_fotoramka3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99"/>
          <a:stretch/>
        </p:blipFill>
        <p:spPr bwMode="auto">
          <a:xfrm rot="443390">
            <a:off x="8968188" y="3133688"/>
            <a:ext cx="3077996" cy="246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72228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«Играем и занимаемся дома»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629" y="1135743"/>
            <a:ext cx="11814628" cy="48768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У каждого ребенка в нашей группе имеется свой </a:t>
            </a:r>
            <a:r>
              <a:rPr lang="ru-RU" dirty="0" smtClean="0"/>
              <a:t>индивидуальный диск </a:t>
            </a:r>
            <a:r>
              <a:rPr lang="ru-RU" dirty="0"/>
              <a:t>для </a:t>
            </a:r>
            <a:r>
              <a:rPr lang="ru-RU" dirty="0" smtClean="0"/>
              <a:t>компьютерных дополнительных игр и упражнений. </a:t>
            </a:r>
            <a:r>
              <a:rPr lang="ru-RU" dirty="0"/>
              <a:t>Задания рассчитаны на 7-10 </a:t>
            </a:r>
            <a:r>
              <a:rPr lang="ru-RU" dirty="0" smtClean="0"/>
              <a:t>минут и </a:t>
            </a:r>
            <a:r>
              <a:rPr lang="ru-RU" dirty="0"/>
              <a:t>выполняются в присутствии родителей. </a:t>
            </a:r>
          </a:p>
          <a:p>
            <a:pPr algn="just"/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71" y="2325459"/>
            <a:ext cx="3653364" cy="2740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3495" y="2325459"/>
            <a:ext cx="3653367" cy="274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056" y="1991632"/>
            <a:ext cx="3374571" cy="25309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12125"/>
            <a:ext cx="3127830" cy="2345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4056">
            <a:off x="2899234" y="3986198"/>
            <a:ext cx="3447142" cy="2585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571" y="4152898"/>
            <a:ext cx="3606800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4038">
            <a:off x="8854379" y="4200774"/>
            <a:ext cx="3113922" cy="2335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91393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3827" y="1088572"/>
            <a:ext cx="11524343" cy="4296229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/>
              <a:t>ИГРЫ </a:t>
            </a:r>
            <a:r>
              <a:rPr lang="ru-RU" sz="4400" b="1" dirty="0" smtClean="0"/>
              <a:t/>
            </a:r>
            <a:br>
              <a:rPr lang="ru-RU" sz="4400" b="1" dirty="0" smtClean="0"/>
            </a:br>
            <a:r>
              <a:rPr lang="ru-RU" sz="4400" b="1" dirty="0" smtClean="0"/>
              <a:t>МЕРСИБО 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2800" dirty="0" smtClean="0"/>
              <a:t>(</a:t>
            </a:r>
            <a:r>
              <a:rPr lang="ru-RU" sz="2800" dirty="0"/>
              <a:t>компьютерные логопедические игры для детей с ОВЗ – 5 дисков) </a:t>
            </a:r>
            <a:r>
              <a:rPr lang="ru-RU" sz="3200" dirty="0"/>
              <a:t>Интернет-проект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«</a:t>
            </a:r>
            <a:r>
              <a:rPr lang="ru-RU" sz="3200" dirty="0" err="1"/>
              <a:t>Мерсибо</a:t>
            </a:r>
            <a:r>
              <a:rPr lang="ru-RU" sz="3200" dirty="0"/>
              <a:t>»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59" y="3701143"/>
            <a:ext cx="4398397" cy="309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527" y="3701143"/>
            <a:ext cx="4499430" cy="309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527" y="0"/>
            <a:ext cx="4499430" cy="323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125"/>
            <a:ext cx="4369368" cy="317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911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6657"/>
            <a:ext cx="12192000" cy="990600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«семейный» диск мы можем записать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авторские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компьютерные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презентации по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логопедическим темам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1292056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/>
              <a:t>Эти презентации представляют собой подборку игр для развитий фонетико-фонематических процессов  в домашних условиях. </a:t>
            </a:r>
            <a:r>
              <a:rPr lang="ru-RU" dirty="0" smtClean="0"/>
              <a:t>Они позволяют </a:t>
            </a:r>
            <a:r>
              <a:rPr lang="ru-RU" dirty="0"/>
              <a:t>в игровой форме закреплять полученные знания в детском саду. Отличительной особенностью данного вида презентации является её интерактивность, т.е. возможность взаимодействия с изображением. Ребёнок работает на компьютере, кликая на картинки, становится активным участником образовательного процесса. Работать с презентациями детям и родителям удобно. Так же каждая игра снабжена подробной инструкцией, </a:t>
            </a:r>
            <a:endParaRPr lang="ru-RU" dirty="0" smtClean="0"/>
          </a:p>
          <a:p>
            <a:pPr algn="ctr"/>
            <a:r>
              <a:rPr lang="ru-RU" dirty="0" smtClean="0"/>
              <a:t>поясняющей </a:t>
            </a:r>
            <a:r>
              <a:rPr lang="ru-RU" dirty="0"/>
              <a:t>как грамотно её провести.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9" y="1292055"/>
            <a:ext cx="3069167" cy="263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6630" y="4151087"/>
            <a:ext cx="3446538" cy="2706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51087"/>
            <a:ext cx="3309257" cy="270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17" b="21965"/>
          <a:stretch/>
        </p:blipFill>
        <p:spPr bwMode="auto">
          <a:xfrm>
            <a:off x="3969657" y="4985375"/>
            <a:ext cx="4318000" cy="187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3885" y="1314579"/>
            <a:ext cx="3209283" cy="2613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61977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0200"/>
            <a:ext cx="12192000" cy="990600"/>
          </a:xfrm>
        </p:spPr>
        <p:txBody>
          <a:bodyPr>
            <a:noAutofit/>
          </a:bodyPr>
          <a:lstStyle/>
          <a:p>
            <a:pPr algn="ctr"/>
            <a:r>
              <a:rPr lang="ru-RU" sz="2800" dirty="0"/>
              <a:t>Следующим важным элементом использования ИКТ для взаимодействия педагогов с родителями является оформление печатной информации.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14342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/>
              <a:t>Буклеты, бюллетени, памятки, </a:t>
            </a:r>
            <a:r>
              <a:rPr lang="ru-RU" dirty="0" smtClean="0"/>
              <a:t>информация в </a:t>
            </a:r>
            <a:r>
              <a:rPr lang="ru-RU" dirty="0"/>
              <a:t>«родительском уголке», выполненные в компьютерной программе, служат наглядным материалом, знакомят родителей с теоретическими и практическими вопросами, посвященными коррекции речевых нарушений.</a:t>
            </a:r>
          </a:p>
        </p:txBody>
      </p:sp>
      <p:pic>
        <p:nvPicPr>
          <p:cNvPr id="4099" name="Picture 3" descr="C:\Users\Олег\Desktop\1521663292_img_20180307_1222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829" y="3188563"/>
            <a:ext cx="4982256" cy="351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1298049"/>
            <a:ext cx="2714171" cy="3099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 descr="C:\ВИКА\плакаты\логотаблица ст гр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3"/>
          <a:stretch/>
        </p:blipFill>
        <p:spPr bwMode="auto">
          <a:xfrm>
            <a:off x="0" y="4308757"/>
            <a:ext cx="3732041" cy="25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ВИКА\плакаты\схема посуда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085" y="4247357"/>
            <a:ext cx="3468915" cy="260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ВИКА\род уголок\род уголок логопед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5788">
            <a:off x="499699" y="1407253"/>
            <a:ext cx="2418680" cy="301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6994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73743"/>
            <a:ext cx="10972800" cy="990600"/>
          </a:xfrm>
        </p:spPr>
        <p:txBody>
          <a:bodyPr>
            <a:normAutofit/>
          </a:bodyPr>
          <a:lstStyle/>
          <a:p>
            <a:pPr algn="ctr"/>
            <a:r>
              <a:rPr lang="ru-RU" sz="2800" dirty="0"/>
              <a:t>С помощью ИКТ мы совместно с родителями создаем и пополняем обучающую и развивающую среду в нашей группе: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21822" y="1380651"/>
            <a:ext cx="714919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- оформление фотомонтажей, тематических газет;</a:t>
            </a:r>
          </a:p>
          <a:p>
            <a:pPr algn="just"/>
            <a:r>
              <a:rPr lang="ru-RU" dirty="0"/>
              <a:t>- совместное создание предметно-развивающей среды (маски, </a:t>
            </a:r>
            <a:r>
              <a:rPr lang="ru-RU" dirty="0" err="1"/>
              <a:t>лепбуки</a:t>
            </a:r>
            <a:r>
              <a:rPr lang="ru-RU" dirty="0"/>
              <a:t>, дидактические игры и пособия);</a:t>
            </a:r>
          </a:p>
          <a:p>
            <a:pPr algn="just"/>
            <a:r>
              <a:rPr lang="ru-RU" dirty="0"/>
              <a:t>- групповые альбомы: «Что в имени моем?», «Игры с родословной начинкой», «Альбом ласковых имен», «</a:t>
            </a:r>
            <a:r>
              <a:rPr lang="ru-RU" dirty="0" err="1"/>
              <a:t>Обнимашки</a:t>
            </a:r>
            <a:r>
              <a:rPr lang="ru-RU" dirty="0"/>
              <a:t> с мамой», «Папа мой и я – лучшие друзья»;</a:t>
            </a:r>
          </a:p>
          <a:p>
            <a:pPr algn="just"/>
            <a:r>
              <a:rPr lang="ru-RU" dirty="0"/>
              <a:t>- фотовыставки «Моя бабушка – лучше всех», «Мама и я, счастливые мгновения», «Папа, мама, я – дружная семья», «Мы выбираем спорт»;</a:t>
            </a:r>
          </a:p>
          <a:p>
            <a:pPr algn="just"/>
            <a:r>
              <a:rPr lang="ru-RU" dirty="0"/>
              <a:t>- эмоциональный уголок </a:t>
            </a:r>
            <a:r>
              <a:rPr lang="ru-RU" dirty="0" smtClean="0"/>
              <a:t>«Мое настроение», </a:t>
            </a:r>
            <a:r>
              <a:rPr lang="ru-RU" dirty="0"/>
              <a:t>«Здравствуйте, я </a:t>
            </a:r>
            <a:r>
              <a:rPr lang="ru-RU" dirty="0" smtClean="0"/>
              <a:t>      пришел</a:t>
            </a:r>
            <a:r>
              <a:rPr lang="ru-RU" dirty="0"/>
              <a:t>» и другие.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2348" y="4187023"/>
            <a:ext cx="3322296" cy="2660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C:\ВИКА\газеты\IMG_29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93606">
            <a:off x="139966" y="1009101"/>
            <a:ext cx="2170881" cy="3035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Олег\Desktop\альбом ласковых имен фото\IMG_20180405_16464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18" r="1758" b="2765"/>
          <a:stretch/>
        </p:blipFill>
        <p:spPr bwMode="auto">
          <a:xfrm>
            <a:off x="6602168" y="4519973"/>
            <a:ext cx="2701489" cy="219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Олег\Desktop\лепбук на сайт\профессии (2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16562">
            <a:off x="51434" y="4189000"/>
            <a:ext cx="2714174" cy="2491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Олег\Desktop\книга с родословными играми фото\IMG_20180405_16570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60" b="4693"/>
          <a:stretch/>
        </p:blipFill>
        <p:spPr bwMode="auto">
          <a:xfrm>
            <a:off x="4697886" y="4268892"/>
            <a:ext cx="2166784" cy="257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Олег\Desktop\фото альбомов\IMG_20170502_140201 - копия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5" t="9392" r="10176" b="22364"/>
          <a:stretch/>
        </p:blipFill>
        <p:spPr bwMode="auto">
          <a:xfrm>
            <a:off x="2739440" y="4519972"/>
            <a:ext cx="2018508" cy="219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Олег\Desktop\IMG_20180328_12010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9228">
            <a:off x="9961034" y="1088914"/>
            <a:ext cx="2062063" cy="310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1764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3" r="2874" b="5427"/>
          <a:stretch/>
        </p:blipFill>
        <p:spPr>
          <a:xfrm rot="20899372">
            <a:off x="5839704" y="2639343"/>
            <a:ext cx="2935200" cy="39626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88257"/>
            <a:ext cx="121920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В нашем детском саду ежемесячно выпускается газета «Большая семья»,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965371" y="1425199"/>
            <a:ext cx="597988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в </a:t>
            </a:r>
            <a:r>
              <a:rPr lang="ru-RU" sz="2000" dirty="0"/>
              <a:t>которой учителя-логопеды и воспитатели в доступной и интересной форме ведут свои рубрики. Материал газет помогает разобраться </a:t>
            </a:r>
            <a:r>
              <a:rPr lang="ru-RU" sz="2000" dirty="0" smtClean="0"/>
              <a:t>     </a:t>
            </a:r>
          </a:p>
          <a:p>
            <a:pPr algn="just"/>
            <a:r>
              <a:rPr lang="ru-RU" sz="2000" dirty="0" smtClean="0"/>
              <a:t>                                    родителям с содержанием         </a:t>
            </a:r>
          </a:p>
          <a:p>
            <a:pPr algn="just"/>
            <a:r>
              <a:rPr lang="ru-RU" sz="2000" dirty="0" smtClean="0"/>
              <a:t>                                      коррекционно-                 </a:t>
            </a:r>
          </a:p>
          <a:p>
            <a:pPr algn="just"/>
            <a:r>
              <a:rPr lang="ru-RU" sz="2000" dirty="0" smtClean="0"/>
              <a:t>                                       логопедической </a:t>
            </a:r>
            <a:r>
              <a:rPr lang="ru-RU" sz="2000" dirty="0"/>
              <a:t>работы </a:t>
            </a:r>
            <a:r>
              <a:rPr lang="ru-RU" sz="2000" dirty="0" smtClean="0"/>
              <a:t>   </a:t>
            </a:r>
          </a:p>
          <a:p>
            <a:pPr algn="just"/>
            <a:r>
              <a:rPr lang="ru-RU" sz="2000" dirty="0" smtClean="0"/>
              <a:t>                                        при различных </a:t>
            </a:r>
            <a:r>
              <a:rPr lang="ru-RU" sz="2000" dirty="0"/>
              <a:t>речевых </a:t>
            </a:r>
            <a:r>
              <a:rPr lang="ru-RU" sz="2000" dirty="0" smtClean="0"/>
              <a:t> </a:t>
            </a:r>
          </a:p>
          <a:p>
            <a:pPr algn="just"/>
            <a:r>
              <a:rPr lang="ru-RU" sz="2000" dirty="0" smtClean="0"/>
              <a:t>                                         дефектах</a:t>
            </a:r>
            <a:r>
              <a:rPr lang="ru-RU" sz="2000" dirty="0"/>
              <a:t>, </a:t>
            </a:r>
            <a:endParaRPr lang="ru-RU" sz="2000" dirty="0" smtClean="0"/>
          </a:p>
          <a:p>
            <a:pPr algn="just"/>
            <a:r>
              <a:rPr lang="ru-RU" sz="2000" dirty="0"/>
              <a:t> </a:t>
            </a:r>
            <a:r>
              <a:rPr lang="ru-RU" sz="2000" dirty="0" smtClean="0"/>
              <a:t>                                          с практическими   </a:t>
            </a:r>
          </a:p>
          <a:p>
            <a:pPr algn="just"/>
            <a:r>
              <a:rPr lang="ru-RU" sz="2000" dirty="0" smtClean="0"/>
              <a:t>                                            методами </a:t>
            </a:r>
            <a:r>
              <a:rPr lang="ru-RU" sz="2000" dirty="0"/>
              <a:t>и приемами </a:t>
            </a:r>
            <a:r>
              <a:rPr lang="ru-RU" sz="2000" dirty="0" smtClean="0"/>
              <a:t>    </a:t>
            </a:r>
          </a:p>
          <a:p>
            <a:pPr algn="just"/>
            <a:r>
              <a:rPr lang="ru-RU" sz="2000" dirty="0" smtClean="0"/>
              <a:t>                                             закрепления </a:t>
            </a:r>
            <a:r>
              <a:rPr lang="ru-RU" sz="2000" dirty="0"/>
              <a:t>речевых </a:t>
            </a:r>
            <a:endParaRPr lang="ru-RU" sz="2000" dirty="0" smtClean="0"/>
          </a:p>
          <a:p>
            <a:pPr algn="just"/>
            <a:r>
              <a:rPr lang="ru-RU" sz="2000" dirty="0" smtClean="0"/>
              <a:t>                                                умений </a:t>
            </a:r>
            <a:r>
              <a:rPr lang="ru-RU" sz="2000" dirty="0"/>
              <a:t>и навыков, </a:t>
            </a:r>
            <a:r>
              <a:rPr lang="ru-RU" sz="2000" dirty="0" smtClean="0"/>
              <a:t>  </a:t>
            </a:r>
          </a:p>
          <a:p>
            <a:pPr algn="just"/>
            <a:r>
              <a:rPr lang="ru-RU" sz="2000" dirty="0" smtClean="0"/>
              <a:t>                                                  методическими </a:t>
            </a:r>
          </a:p>
          <a:p>
            <a:pPr algn="just"/>
            <a:r>
              <a:rPr lang="ru-RU" sz="2000" dirty="0" smtClean="0"/>
              <a:t>                                                  рекомендациями  </a:t>
            </a:r>
          </a:p>
          <a:p>
            <a:pPr algn="just"/>
            <a:r>
              <a:rPr lang="ru-RU" sz="2000" dirty="0" smtClean="0"/>
              <a:t>                                                  по их </a:t>
            </a:r>
            <a:r>
              <a:rPr lang="ru-RU" sz="2000" dirty="0"/>
              <a:t>применению. 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42"/>
          <a:stretch/>
        </p:blipFill>
        <p:spPr bwMode="auto">
          <a:xfrm rot="20903297">
            <a:off x="3096162" y="1804934"/>
            <a:ext cx="2958372" cy="425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Олег\Desktop\IMG_20180516_10315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5" r="8005"/>
          <a:stretch/>
        </p:blipFill>
        <p:spPr bwMode="auto">
          <a:xfrm rot="21002588">
            <a:off x="410208" y="1168903"/>
            <a:ext cx="3038039" cy="429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6276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515" y="88446"/>
            <a:ext cx="11662228" cy="9906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В нашей группе мы </a:t>
            </a:r>
            <a:r>
              <a:rPr lang="ru-RU" sz="3200" b="1" dirty="0" smtClean="0"/>
              <a:t>выпускаем </a:t>
            </a:r>
            <a:r>
              <a:rPr lang="ru-RU" sz="3200" b="1" dirty="0"/>
              <a:t>периодические газеты: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15" y="1079046"/>
            <a:ext cx="4056742" cy="3042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"/>
          <a:stretch/>
        </p:blipFill>
        <p:spPr bwMode="auto">
          <a:xfrm>
            <a:off x="4222474" y="1079046"/>
            <a:ext cx="3887462" cy="3042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268515" y="1079046"/>
            <a:ext cx="784142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8109936" y="1079046"/>
            <a:ext cx="0" cy="30425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68515" y="1079046"/>
            <a:ext cx="0" cy="30425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68515" y="4121603"/>
            <a:ext cx="784142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1699">
            <a:off x="8133811" y="1395869"/>
            <a:ext cx="3537519" cy="4716692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433" y="4216625"/>
            <a:ext cx="3548743" cy="263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57" y="4221388"/>
            <a:ext cx="3614057" cy="263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33547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5314" y="313009"/>
            <a:ext cx="12192000" cy="990600"/>
          </a:xfrm>
        </p:spPr>
        <p:txBody>
          <a:bodyPr>
            <a:normAutofit/>
          </a:bodyPr>
          <a:lstStyle/>
          <a:p>
            <a:pPr algn="ctr"/>
            <a:r>
              <a:rPr lang="ru-RU" sz="2800" dirty="0"/>
              <a:t>Совершенно новый потенциал для взаимодействия с родителями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несет </a:t>
            </a:r>
            <a:r>
              <a:rPr lang="ru-RU" sz="2800" dirty="0"/>
              <a:t>в себе сайт нашего ДОУ «Веснушки»,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83543" y="1242876"/>
            <a:ext cx="682894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на страницах которого размещена информация о деятельности, событиях детского сада и группы: консультации для родителей, текстовый материал, </a:t>
            </a:r>
            <a:endParaRPr lang="ru-RU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конкурсы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, мастер-классы, фотографии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с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участием наших воспитанников, презентации,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слайд-шоу</a:t>
            </a:r>
            <a:r>
              <a:rPr lang="ru-RU" dirty="0" smtClean="0"/>
              <a:t>…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53858" y="2610731"/>
            <a:ext cx="682894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defRPr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При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работе с сайтом учитываются нормы Федерального закона от 27 июля 2006г. № 152-ФЗ «О персональных данных» и не выкладываются личные фотографии детей, персональные сведения о воспитанниках и родителях </a:t>
            </a:r>
            <a:endParaRPr lang="ru-RU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chemeClr val="accent2">
                  <a:lumMod val="50000"/>
                </a:schemeClr>
              </a:buClr>
              <a:defRPr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без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их согласия.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53859" y="3974966"/>
            <a:ext cx="682894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Преимущества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этого сайта: родители могут следить за жизнью своих детей в группе, увидеть, как ребенок занимается и отдыхает, могут получать информацию в </a:t>
            </a:r>
            <a:endParaRPr lang="ru-RU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форме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педагогических советов. Доступ к сайту свободный,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родители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могут получить полную информацию </a:t>
            </a:r>
            <a:endParaRPr lang="ru-RU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о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коллективе детского сада: педагогах, специалистах,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    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 медицинском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персонале, администрации,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задать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вопросы, посмотреть новостные блоки.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	</a:t>
            </a:r>
          </a:p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З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накомясь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с новостями на сайте, у родителей </a:t>
            </a:r>
            <a:endParaRPr lang="ru-RU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складывается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целостный образ о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жизни детей в ДОУ. 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6571" y="1260067"/>
            <a:ext cx="2975429" cy="1671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490" y="3094780"/>
            <a:ext cx="2779510" cy="1715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42876"/>
            <a:ext cx="2859314" cy="1689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39644"/>
            <a:ext cx="2859314" cy="1670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6571" y="5057029"/>
            <a:ext cx="2935504" cy="1732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4" y="4988087"/>
            <a:ext cx="2825750" cy="1800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37247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20865">
            <a:off x="207933" y="4421390"/>
            <a:ext cx="3570180" cy="2227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0571" y="301171"/>
            <a:ext cx="10972800" cy="990600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ини-сайт воспитателя </a:t>
            </a:r>
            <a:b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международной сети педагогов МААМ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897084" y="1344474"/>
            <a:ext cx="435428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При желании родители могут зайти на него и посмотреть документы, отражающие личностно-профессиональный рост педагога (перспективные планы, отчеты, методические разработки, коррекционно-логопедическую </a:t>
            </a:r>
            <a:endParaRPr lang="ru-RU" dirty="0" smtClean="0"/>
          </a:p>
          <a:p>
            <a:pPr algn="ctr"/>
            <a:r>
              <a:rPr lang="ru-RU" dirty="0" smtClean="0"/>
              <a:t>работу </a:t>
            </a:r>
            <a:r>
              <a:rPr lang="ru-RU" dirty="0"/>
              <a:t>с детьми, публикации и т. д).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903" y="3932238"/>
            <a:ext cx="5200650" cy="292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2347">
            <a:off x="90156" y="1503236"/>
            <a:ext cx="3946387" cy="2556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9263">
            <a:off x="8092636" y="1647651"/>
            <a:ext cx="3922624" cy="2477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9940">
            <a:off x="8265998" y="4392402"/>
            <a:ext cx="3781979" cy="2314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33043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168.ru/files/news/full/1358341301.jpg"/>
          <p:cNvPicPr>
            <a:picLocks noChangeAspect="1" noChangeArrowheads="1"/>
          </p:cNvPicPr>
          <p:nvPr/>
        </p:nvPicPr>
        <p:blipFill>
          <a:blip r:embed="rId2"/>
          <a:srcRect l="2" r="-963" b="11250"/>
          <a:stretch>
            <a:fillRect/>
          </a:stretch>
        </p:blipFill>
        <p:spPr bwMode="auto">
          <a:xfrm>
            <a:off x="2844800" y="1260107"/>
            <a:ext cx="6444343" cy="5597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48342"/>
            <a:ext cx="12192000" cy="4851854"/>
          </a:xfrm>
        </p:spPr>
        <p:txBody>
          <a:bodyPr rtlCol="0">
            <a:normAutofit/>
          </a:bodyPr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Font typeface="Wingdings 3" charset="2"/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Родители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нас – народ 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прекрасный,</a:t>
            </a: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Font typeface="Wingdings 3" charset="2"/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Смысл воспитания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них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предельно ясен.</a:t>
            </a: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Font typeface="Wingdings 3" charset="2"/>
              <a:buNone/>
              <a:defRPr/>
            </a:pP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олько сотрудничество наше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труд,</a:t>
            </a: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Font typeface="Wingdings 3" charset="2"/>
              <a:buNone/>
              <a:defRPr/>
            </a:pP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Нам личность в будущем дадут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2229" y="1127586"/>
            <a:ext cx="11538858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400" dirty="0"/>
              <a:t>Организация взаимодействия ДОУ и семьи посредством ИКТ представляет собой интересную и эффективную </a:t>
            </a:r>
            <a:r>
              <a:rPr lang="ru-RU" sz="2400" dirty="0" smtClean="0"/>
              <a:t>форму </a:t>
            </a:r>
            <a:r>
              <a:rPr lang="ru-RU" sz="2400" dirty="0"/>
              <a:t>работы. Данная форма </a:t>
            </a:r>
            <a:r>
              <a:rPr lang="ru-RU" sz="2400" dirty="0" smtClean="0"/>
              <a:t>сотрудничества не только учитывает </a:t>
            </a:r>
            <a:r>
              <a:rPr lang="ru-RU" sz="2400" dirty="0"/>
              <a:t>потребности всех участников образовательного процесса, но и повышает их </a:t>
            </a:r>
            <a:r>
              <a:rPr lang="ru-RU" sz="2400" dirty="0" smtClean="0"/>
              <a:t>активность. </a:t>
            </a:r>
            <a:r>
              <a:rPr lang="ru-RU" sz="2400" dirty="0"/>
              <a:t>Благодаря установлению доверительно-партнерских отношений между субъектами взаимодействия создаётся благоприятный психологический климат </a:t>
            </a:r>
            <a:r>
              <a:rPr lang="ru-RU" sz="2400" dirty="0" smtClean="0"/>
              <a:t>в нашей группе.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400" dirty="0" smtClean="0"/>
              <a:t>Повышается компетентность </a:t>
            </a:r>
            <a:r>
              <a:rPr lang="ru-RU" sz="2400" dirty="0"/>
              <a:t>педагогов и родителей в вопросах использования </a:t>
            </a:r>
            <a:r>
              <a:rPr lang="ru-RU" sz="2400" dirty="0" smtClean="0"/>
              <a:t>информационно - коммуникационных </a:t>
            </a:r>
            <a:r>
              <a:rPr lang="ru-RU" sz="2400" dirty="0"/>
              <a:t>технологий. </a:t>
            </a:r>
            <a:endParaRPr lang="ru-RU" sz="24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400" dirty="0" smtClean="0"/>
              <a:t>Родители </a:t>
            </a:r>
            <a:r>
              <a:rPr lang="ru-RU" sz="2400" dirty="0"/>
              <a:t>детей с ОВЗ </a:t>
            </a:r>
            <a:r>
              <a:rPr lang="ru-RU" sz="2400" dirty="0" smtClean="0"/>
              <a:t>осознают собственный воспитательный опыт.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400" dirty="0" smtClean="0"/>
              <a:t>Улучшается качество </a:t>
            </a:r>
            <a:r>
              <a:rPr lang="ru-RU" sz="2400" dirty="0"/>
              <a:t>детско-родительских отношений, их благоприятное дальнейшее развитие</a:t>
            </a:r>
            <a:r>
              <a:rPr lang="ru-RU" sz="2400" dirty="0" smtClean="0"/>
              <a:t>.</a:t>
            </a:r>
            <a:r>
              <a:rPr lang="ru-RU" sz="2400" dirty="0"/>
              <a:t> </a:t>
            </a:r>
            <a:endParaRPr lang="ru-RU" sz="24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400" dirty="0" smtClean="0"/>
              <a:t>Повышается заинтересованность </a:t>
            </a:r>
            <a:r>
              <a:rPr lang="ru-RU" sz="2400" dirty="0"/>
              <a:t>родителей в развитии собственных </a:t>
            </a:r>
            <a:r>
              <a:rPr lang="ru-RU" sz="2400" dirty="0" smtClean="0"/>
              <a:t>детей.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2400" dirty="0" smtClean="0"/>
              <a:t>Обоюдная готовность </a:t>
            </a:r>
            <a:r>
              <a:rPr lang="ru-RU" sz="2400" dirty="0"/>
              <a:t>детского сада и семьи к решению актуальных проблем воспитания дошкольников с ОВЗ.</a:t>
            </a:r>
            <a:endParaRPr lang="ru-RU" sz="2000" dirty="0"/>
          </a:p>
          <a:p>
            <a:endParaRPr lang="ru-RU" sz="2000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0800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ВЫВОДЫ: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605973"/>
            <a:ext cx="10972800" cy="56968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Литература: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601" y="957943"/>
            <a:ext cx="11858170" cy="5519057"/>
          </a:xfrm>
        </p:spPr>
        <p:txBody>
          <a:bodyPr>
            <a:normAutofit fontScale="77500" lnSpcReduction="20000"/>
          </a:bodyPr>
          <a:lstStyle/>
          <a:p>
            <a:pPr lvl="0" algn="just"/>
            <a:r>
              <a:rPr lang="ru-RU" dirty="0" err="1" smtClean="0"/>
              <a:t>Доронова</a:t>
            </a:r>
            <a:r>
              <a:rPr lang="ru-RU" dirty="0"/>
              <a:t>, Т.Н., Дошкольное учреждение и семья – единое пространство детского развития: методическое руководство для работников ДОУ / Т.Н. </a:t>
            </a:r>
            <a:r>
              <a:rPr lang="ru-RU" dirty="0" err="1"/>
              <a:t>Доронова</a:t>
            </a:r>
            <a:r>
              <a:rPr lang="ru-RU" dirty="0"/>
              <a:t>, Е.В. Соловьева, А.Е. </a:t>
            </a:r>
            <a:r>
              <a:rPr lang="ru-RU" dirty="0" err="1"/>
              <a:t>Жичкина</a:t>
            </a:r>
            <a:r>
              <a:rPr lang="ru-RU" dirty="0"/>
              <a:t> - М.: </a:t>
            </a:r>
            <a:r>
              <a:rPr lang="ru-RU" dirty="0" err="1"/>
              <a:t>Линка</a:t>
            </a:r>
            <a:r>
              <a:rPr lang="ru-RU" dirty="0"/>
              <a:t> – Пресс, 2001.</a:t>
            </a:r>
          </a:p>
          <a:p>
            <a:pPr lvl="0" algn="just"/>
            <a:r>
              <a:rPr lang="ru-RU" dirty="0"/>
              <a:t>Комарова Т.С. Информационно-коммуникационные технологии в дошкольном образовании / Т.С. Комарова – М., 2011. </a:t>
            </a:r>
          </a:p>
          <a:p>
            <a:pPr lvl="0" algn="just"/>
            <a:r>
              <a:rPr lang="ru-RU" dirty="0"/>
              <a:t>Леонова Л.А., Макарова Л.В. Как подготовить ребенка к общению с компьютером – М.: </a:t>
            </a:r>
            <a:r>
              <a:rPr lang="ru-RU" dirty="0" err="1"/>
              <a:t>Вентана</a:t>
            </a:r>
            <a:r>
              <a:rPr lang="ru-RU" dirty="0"/>
              <a:t>-Граф, 2004 </a:t>
            </a:r>
          </a:p>
          <a:p>
            <a:pPr lvl="0" algn="just"/>
            <a:r>
              <a:rPr lang="ru-RU" dirty="0"/>
              <a:t>Лопатина Л. В., Серебрякова П. В. Преодоление речевых нарушений у дошкольников. СПб.: Изд-во РГПУ им. Л. И. Герцена; Изд-во Союз, 2001. 191 с. </a:t>
            </a:r>
          </a:p>
          <a:p>
            <a:pPr lvl="0" algn="just"/>
            <a:r>
              <a:rPr lang="ru-RU" dirty="0"/>
              <a:t>Михайлова-Свирская Л.В. Работа с родителями: пособие для педагогов ДО – М.: Просвещение, 2015</a:t>
            </a:r>
          </a:p>
          <a:p>
            <a:pPr lvl="0" algn="just"/>
            <a:r>
              <a:rPr lang="ru-RU" dirty="0"/>
              <a:t>Никитина М. Ребенок за компьютером – М.: </a:t>
            </a:r>
            <a:r>
              <a:rPr lang="ru-RU" dirty="0" err="1"/>
              <a:t>Эксмо</a:t>
            </a:r>
            <a:r>
              <a:rPr lang="ru-RU" dirty="0"/>
              <a:t>, 2006</a:t>
            </a:r>
          </a:p>
          <a:p>
            <a:pPr lvl="0" algn="just"/>
            <a:r>
              <a:rPr lang="ru-RU" dirty="0"/>
              <a:t>Петрущенко Н.А., Зенченко Н.Е. Детский сад и семья – взаимодействие и сотрудничество. // Воспитатель ДОУ. 2009, № 9</a:t>
            </a:r>
            <a:r>
              <a:rPr lang="ru-RU" dirty="0" smtClean="0"/>
              <a:t>.</a:t>
            </a:r>
            <a:endParaRPr lang="ru-RU" dirty="0"/>
          </a:p>
          <a:p>
            <a:pPr marL="0" indent="0" algn="ctr">
              <a:buNone/>
            </a:pPr>
            <a:r>
              <a:rPr lang="ru-RU" sz="4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Интернет-ссылки: </a:t>
            </a:r>
          </a:p>
          <a:p>
            <a:pPr lvl="0" algn="just"/>
            <a:r>
              <a:rPr lang="ru-RU" dirty="0"/>
              <a:t>Мини-сайт педагога МААМ.</a:t>
            </a:r>
            <a:r>
              <a:rPr lang="en-US" dirty="0"/>
              <a:t>RU </a:t>
            </a:r>
            <a:r>
              <a:rPr lang="ru-RU" u="sng" dirty="0">
                <a:hlinkClick r:id="rId2"/>
              </a:rPr>
              <a:t>http://www.maam.ru/users/shabalinav2013</a:t>
            </a:r>
            <a:endParaRPr lang="ru-RU" dirty="0"/>
          </a:p>
          <a:p>
            <a:pPr lvl="0" algn="just"/>
            <a:r>
              <a:rPr lang="ru-RU" dirty="0"/>
              <a:t>Сайт МБДОУ «Веснушки» </a:t>
            </a:r>
            <a:r>
              <a:rPr lang="ru-RU" u="sng" dirty="0">
                <a:hlinkClick r:id="rId3"/>
              </a:rPr>
              <a:t>http://mdou145.com</a:t>
            </a:r>
            <a:endParaRPr lang="ru-RU" dirty="0"/>
          </a:p>
          <a:p>
            <a:pPr lvl="0" algn="just"/>
            <a:r>
              <a:rPr lang="ru-RU" dirty="0"/>
              <a:t>Логопедический сайт для детей, родителей, педагогов </a:t>
            </a:r>
            <a:r>
              <a:rPr lang="ru-RU" u="sng" dirty="0">
                <a:hlinkClick r:id="rId4"/>
              </a:rPr>
              <a:t>http://almet1.blogspot.ru/</a:t>
            </a:r>
            <a:endParaRPr lang="ru-RU" dirty="0"/>
          </a:p>
          <a:p>
            <a:pPr lvl="0" algn="just"/>
            <a:r>
              <a:rPr lang="ru-RU" dirty="0"/>
              <a:t>МЕРСИБО. Интерактивные игры и пособия </a:t>
            </a:r>
            <a:r>
              <a:rPr lang="ru-RU"/>
              <a:t>для </a:t>
            </a:r>
            <a:r>
              <a:rPr lang="ru-RU" smtClean="0"/>
              <a:t>детских </a:t>
            </a:r>
            <a:r>
              <a:rPr lang="ru-RU" dirty="0"/>
              <a:t>специалистов: логопедов, психологов, воспитателей и других </a:t>
            </a:r>
            <a:r>
              <a:rPr lang="ru-RU" u="sng" dirty="0">
                <a:hlinkClick r:id="rId5"/>
              </a:rPr>
              <a:t>https://mersibo.ru/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68319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523999" y="3468914"/>
            <a:ext cx="9158515" cy="3062514"/>
          </a:xfrm>
        </p:spPr>
        <p:txBody>
          <a:bodyPr rtlCol="0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9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9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9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br>
              <a:rPr lang="ru-RU" sz="9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9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внимание!</a:t>
            </a:r>
            <a:endParaRPr lang="ru-RU" sz="9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ru-RU" dirty="0" smtClean="0"/>
              <a:t>           </a:t>
            </a:r>
            <a:endParaRPr lang="ru-RU" dirty="0"/>
          </a:p>
        </p:txBody>
      </p:sp>
      <p:pic>
        <p:nvPicPr>
          <p:cNvPr id="1026" name="Picture 2" descr="C:\Users\Олег\Desktop\nadpis-spasobo_0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771" y="101600"/>
            <a:ext cx="4441373" cy="326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1862</TotalTime>
  <Words>2064</Words>
  <Application>Microsoft Office PowerPoint</Application>
  <PresentationFormat>Произвольный</PresentationFormat>
  <Paragraphs>192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Ясность</vt:lpstr>
      <vt:lpstr>   Сообщение из опыта работы на тему:  «Использование ИКТ-технологий для создания единого информационного пространства дошкольной группы»   </vt:lpstr>
      <vt:lpstr>АКТУАЛЬНОСТЬ</vt:lpstr>
      <vt:lpstr>ФГОС ДО о взаимодействии с семьями воспитанников:</vt:lpstr>
      <vt:lpstr>Основные цели взаимодействия:</vt:lpstr>
      <vt:lpstr>Презентация PowerPoint</vt:lpstr>
      <vt:lpstr>Вовлечение родителей  в воспитательную и образовательную деятельность  имеет очень большую ценность: </vt:lpstr>
      <vt:lpstr>Нашу повседневную жизнь уже больше невозможно представить без информационно-коммуникационных технологий. </vt:lpstr>
      <vt:lpstr>Преимущества использования ИКТ во взаимодействии с семьями дошкольников очевидны и заключается в следующем: </vt:lpstr>
      <vt:lpstr>Во взаимодействии с родителями посредством использования ИКТ мы реализуем принципы партнерства и диалога, целенаправленности и систематичности. </vt:lpstr>
      <vt:lpstr>Использование средств мультимедиа на родительских собраниях дает возможность нам представить и раскрыть теоретические и практические аспекты логопедической работы  для семей воспитанников.</vt:lpstr>
      <vt:lpstr>У каждого родителя есть номер сотового телефона воспитателя,  в нашей группе имеется список всех телефонов родителей.</vt:lpstr>
      <vt:lpstr>Презентация PowerPoint</vt:lpstr>
      <vt:lpstr>Презентация PowerPoint</vt:lpstr>
      <vt:lpstr>Интернет-переписка с родителями ДОУ</vt:lpstr>
      <vt:lpstr>Электронная фоторамка</vt:lpstr>
      <vt:lpstr>«Играем и занимаемся дома» </vt:lpstr>
      <vt:lpstr>ИГРЫ  МЕРСИБО  (компьютерные логопедические игры для детей с ОВЗ – 5 дисков) Интернет-проект  «Мерсибо»</vt:lpstr>
      <vt:lpstr>На «семейный» диск мы можем записать  авторские компьютерные презентации по логопедическим темам</vt:lpstr>
      <vt:lpstr>Следующим важным элементом использования ИКТ для взаимодействия педагогов с родителями является оформление печатной информации. </vt:lpstr>
      <vt:lpstr>С помощью ИКТ мы совместно с родителями создаем и пополняем обучающую и развивающую среду в нашей группе:</vt:lpstr>
      <vt:lpstr>В нашем детском саду ежемесячно выпускается газета «Большая семья»,</vt:lpstr>
      <vt:lpstr>В нашей группе мы выпускаем периодические газеты: </vt:lpstr>
      <vt:lpstr>Совершенно новый потенциал для взаимодействия с родителями  несет в себе сайт нашего ДОУ «Веснушки»,</vt:lpstr>
      <vt:lpstr>Мини-сайт воспитателя  в международной сети педагогов МААМ</vt:lpstr>
      <vt:lpstr>Презентация PowerPoint</vt:lpstr>
      <vt:lpstr>ВЫВОДЫ:</vt:lpstr>
      <vt:lpstr>Литература: </vt:lpstr>
      <vt:lpstr>  за 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Олег</cp:lastModifiedBy>
  <cp:revision>179</cp:revision>
  <dcterms:created xsi:type="dcterms:W3CDTF">2014-02-23T16:30:36Z</dcterms:created>
  <dcterms:modified xsi:type="dcterms:W3CDTF">2025-01-15T08:01:44Z</dcterms:modified>
</cp:coreProperties>
</file>