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handoutMasterIdLst>
    <p:handoutMasterId r:id="rId51"/>
  </p:handoutMasterIdLst>
  <p:sldIdLst>
    <p:sldId id="256" r:id="rId5"/>
    <p:sldId id="265" r:id="rId6"/>
    <p:sldId id="270" r:id="rId7"/>
    <p:sldId id="271" r:id="rId8"/>
    <p:sldId id="272" r:id="rId9"/>
    <p:sldId id="273" r:id="rId10"/>
    <p:sldId id="274" r:id="rId11"/>
    <p:sldId id="275" r:id="rId12"/>
    <p:sldId id="333" r:id="rId13"/>
    <p:sldId id="257" r:id="rId14"/>
    <p:sldId id="277" r:id="rId15"/>
    <p:sldId id="279" r:id="rId16"/>
    <p:sldId id="280" r:id="rId17"/>
    <p:sldId id="281" r:id="rId18"/>
    <p:sldId id="282" r:id="rId19"/>
    <p:sldId id="266" r:id="rId20"/>
    <p:sldId id="258" r:id="rId21"/>
    <p:sldId id="283" r:id="rId22"/>
    <p:sldId id="284" r:id="rId23"/>
    <p:sldId id="285" r:id="rId24"/>
    <p:sldId id="286" r:id="rId25"/>
    <p:sldId id="287" r:id="rId26"/>
    <p:sldId id="332" r:id="rId27"/>
    <p:sldId id="324" r:id="rId28"/>
    <p:sldId id="334" r:id="rId29"/>
    <p:sldId id="325" r:id="rId30"/>
    <p:sldId id="326" r:id="rId31"/>
    <p:sldId id="327" r:id="rId32"/>
    <p:sldId id="328" r:id="rId33"/>
    <p:sldId id="267" r:id="rId34"/>
    <p:sldId id="289" r:id="rId35"/>
    <p:sldId id="291" r:id="rId36"/>
    <p:sldId id="292" r:id="rId37"/>
    <p:sldId id="293" r:id="rId38"/>
    <p:sldId id="294" r:id="rId39"/>
    <p:sldId id="295" r:id="rId40"/>
    <p:sldId id="331" r:id="rId41"/>
    <p:sldId id="321" r:id="rId42"/>
    <p:sldId id="322" r:id="rId43"/>
    <p:sldId id="323" r:id="rId44"/>
    <p:sldId id="320" r:id="rId45"/>
    <p:sldId id="319" r:id="rId46"/>
    <p:sldId id="318" r:id="rId47"/>
    <p:sldId id="263" r:id="rId48"/>
    <p:sldId id="262" r:id="rId49"/>
    <p:sldId id="264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7D3FF"/>
    <a:srgbClr val="79D9FF"/>
    <a:srgbClr val="F4BBFF"/>
    <a:srgbClr val="31CB31"/>
    <a:srgbClr val="FDD100"/>
    <a:srgbClr val="1F74F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647" autoAdjust="0"/>
    <p:restoredTop sz="94660"/>
  </p:normalViewPr>
  <p:slideViewPr>
    <p:cSldViewPr snapToGrid="0">
      <p:cViewPr varScale="1">
        <p:scale>
          <a:sx n="43" d="100"/>
          <a:sy n="43" d="100"/>
        </p:scale>
        <p:origin x="-792" y="-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9" d="100"/>
          <a:sy n="59" d="100"/>
        </p:scale>
        <p:origin x="1602" y="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AEEAA5-93AF-47F9-9B91-DF726A727AF6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D263AB-F390-4FB4-8143-322A3543A6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39660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rgbClr val="57D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117271" y="1143000"/>
            <a:ext cx="7957458" cy="2677886"/>
          </a:xfrm>
        </p:spPr>
        <p:txBody>
          <a:bodyPr anchor="ctr"/>
          <a:lstStyle>
            <a:lvl1pPr algn="ctr">
              <a:defRPr sz="600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Название презентации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3194957" y="4006362"/>
            <a:ext cx="5802086" cy="544673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xmlns="" val="750996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1">
    <p:bg>
      <p:bgPr>
        <a:solidFill>
          <a:srgbClr val="57D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7750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2">
    <p:bg>
      <p:bgPr>
        <a:solidFill>
          <a:srgbClr val="1F74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2084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3">
    <p:bg>
      <p:bgPr>
        <a:solidFill>
          <a:srgbClr val="31CB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0809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4">
    <p:bg>
      <p:bgPr>
        <a:solidFill>
          <a:srgbClr val="F4B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596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5">
    <p:bg>
      <p:bgPr>
        <a:solidFill>
          <a:srgbClr val="79D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70053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6">
    <p:bg>
      <p:bgPr>
        <a:solidFill>
          <a:srgbClr val="FDD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3215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нальный слайд">
    <p:bg>
      <p:bgPr>
        <a:solidFill>
          <a:srgbClr val="57D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117271" y="1143000"/>
            <a:ext cx="7957458" cy="2677886"/>
          </a:xfrm>
        </p:spPr>
        <p:txBody>
          <a:bodyPr anchor="ctr"/>
          <a:lstStyle>
            <a:lvl1pPr algn="ctr">
              <a:defRPr sz="6000" baseline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Финальное поздравление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1232556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B10E5-E7F4-4A0C-A17F-7BDE1227269E}" type="datetimeFigureOut">
              <a:rPr lang="ru-RU" smtClean="0"/>
              <a:pPr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9511D-E764-4C1E-9794-0B587D7708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3154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0" r:id="rId3"/>
    <p:sldLayoutId id="2147483660" r:id="rId4"/>
    <p:sldLayoutId id="2147483661" r:id="rId5"/>
    <p:sldLayoutId id="2147483664" r:id="rId6"/>
    <p:sldLayoutId id="2147483651" r:id="rId7"/>
    <p:sldLayoutId id="2147483662" r:id="rId8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:circle/>
      </p:transition>
    </mc:Choice>
    <mc:Fallback>
      <p:transition spd="slow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23.jpe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9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10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25.jpe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9.png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8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5" Type="http://schemas.openxmlformats.org/officeDocument/2006/relationships/audio" Target="../media/audio11.wav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.png"/><Relationship Id="rId1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9.jpe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12" Type="http://schemas.openxmlformats.org/officeDocument/2006/relationships/image" Target="../media/image38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37.jpe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40.jpe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44.png"/><Relationship Id="rId3" Type="http://schemas.openxmlformats.org/officeDocument/2006/relationships/image" Target="../media/image41.png"/><Relationship Id="rId7" Type="http://schemas.openxmlformats.org/officeDocument/2006/relationships/image" Target="../media/image3.png"/><Relationship Id="rId12" Type="http://schemas.openxmlformats.org/officeDocument/2006/relationships/image" Target="../media/image4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42.png"/><Relationship Id="rId5" Type="http://schemas.openxmlformats.org/officeDocument/2006/relationships/image" Target="../media/image30.png"/><Relationship Id="rId15" Type="http://schemas.openxmlformats.org/officeDocument/2006/relationships/image" Target="../media/image46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Relationship Id="rId1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47.pn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48.pn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8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5" Type="http://schemas.openxmlformats.org/officeDocument/2006/relationships/audio" Target="../media/audio11.wav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.png"/><Relationship Id="rId1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9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11" Type="http://schemas.openxmlformats.org/officeDocument/2006/relationships/image" Target="../media/image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4" Type="http://schemas.openxmlformats.org/officeDocument/2006/relationships/image" Target="../media/image35.png"/><Relationship Id="rId9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9.jpe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12" Type="http://schemas.openxmlformats.org/officeDocument/2006/relationships/image" Target="../media/image38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37.jpe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40.jpe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50.jpe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51.jpe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52.jpeg"/><Relationship Id="rId5" Type="http://schemas.openxmlformats.org/officeDocument/2006/relationships/image" Target="../media/image30.png"/><Relationship Id="rId10" Type="http://schemas.openxmlformats.org/officeDocument/2006/relationships/image" Target="../media/image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11.wav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8.jpeg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Relationship Id="rId14" Type="http://schemas.openxmlformats.org/officeDocument/2006/relationships/audio" Target="../media/audio11.wav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9.jpeg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Relationship Id="rId14" Type="http://schemas.openxmlformats.org/officeDocument/2006/relationships/audio" Target="../media/audio11.wav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jpeg"/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12" Type="http://schemas.openxmlformats.org/officeDocument/2006/relationships/image" Target="../media/image5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57.png"/><Relationship Id="rId5" Type="http://schemas.openxmlformats.org/officeDocument/2006/relationships/image" Target="../media/image17.png"/><Relationship Id="rId10" Type="http://schemas.openxmlformats.org/officeDocument/2006/relationships/image" Target="../media/image56.png"/><Relationship Id="rId4" Type="http://schemas.openxmlformats.org/officeDocument/2006/relationships/image" Target="../media/image54.png"/><Relationship Id="rId9" Type="http://schemas.openxmlformats.org/officeDocument/2006/relationships/image" Target="../media/image16.png"/><Relationship Id="rId14" Type="http://schemas.openxmlformats.org/officeDocument/2006/relationships/audio" Target="../media/audio11.wav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1.jpeg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Relationship Id="rId14" Type="http://schemas.openxmlformats.org/officeDocument/2006/relationships/audio" Target="../media/audio11.wav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9.png"/><Relationship Id="rId12" Type="http://schemas.openxmlformats.org/officeDocument/2006/relationships/image" Target="../media/image6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57.png"/><Relationship Id="rId5" Type="http://schemas.openxmlformats.org/officeDocument/2006/relationships/image" Target="../media/image17.png"/><Relationship Id="rId15" Type="http://schemas.openxmlformats.org/officeDocument/2006/relationships/audio" Target="../media/audio11.wav"/><Relationship Id="rId10" Type="http://schemas.openxmlformats.org/officeDocument/2006/relationships/image" Target="../media/image56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Relationship Id="rId14" Type="http://schemas.openxmlformats.org/officeDocument/2006/relationships/image" Target="../media/image64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5.jpeg"/><Relationship Id="rId3" Type="http://schemas.openxmlformats.org/officeDocument/2006/relationships/image" Target="../media/image53.png"/><Relationship Id="rId7" Type="http://schemas.openxmlformats.org/officeDocument/2006/relationships/image" Target="../media/image6.png"/><Relationship Id="rId12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56.png"/><Relationship Id="rId5" Type="http://schemas.openxmlformats.org/officeDocument/2006/relationships/image" Target="../media/image54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55.png"/><Relationship Id="rId14" Type="http://schemas.openxmlformats.org/officeDocument/2006/relationships/audio" Target="../media/audio11.wav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70.png"/><Relationship Id="rId3" Type="http://schemas.openxmlformats.org/officeDocument/2006/relationships/image" Target="../media/image66.png"/><Relationship Id="rId7" Type="http://schemas.openxmlformats.org/officeDocument/2006/relationships/image" Target="../media/image6.png"/><Relationship Id="rId12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11" Type="http://schemas.openxmlformats.org/officeDocument/2006/relationships/image" Target="../media/image55.png"/><Relationship Id="rId5" Type="http://schemas.openxmlformats.org/officeDocument/2006/relationships/image" Target="../media/image68.png"/><Relationship Id="rId15" Type="http://schemas.openxmlformats.org/officeDocument/2006/relationships/audio" Target="../media/audio11.wav"/><Relationship Id="rId10" Type="http://schemas.openxmlformats.org/officeDocument/2006/relationships/image" Target="../media/image4.png"/><Relationship Id="rId4" Type="http://schemas.openxmlformats.org/officeDocument/2006/relationships/image" Target="../media/image67.png"/><Relationship Id="rId9" Type="http://schemas.openxmlformats.org/officeDocument/2006/relationships/image" Target="../media/image14.png"/><Relationship Id="rId14" Type="http://schemas.openxmlformats.org/officeDocument/2006/relationships/image" Target="../media/image7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2.png"/><Relationship Id="rId7" Type="http://schemas.openxmlformats.org/officeDocument/2006/relationships/image" Target="../media/image33.png"/><Relationship Id="rId12" Type="http://schemas.openxmlformats.org/officeDocument/2006/relationships/image" Target="../media/image74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31.png"/><Relationship Id="rId5" Type="http://schemas.openxmlformats.org/officeDocument/2006/relationships/image" Target="../media/image69.png"/><Relationship Id="rId10" Type="http://schemas.openxmlformats.org/officeDocument/2006/relationships/image" Target="../media/image55.png"/><Relationship Id="rId4" Type="http://schemas.openxmlformats.org/officeDocument/2006/relationships/image" Target="../media/image73.png"/><Relationship Id="rId9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22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75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7766" y="862371"/>
            <a:ext cx="10572950" cy="59956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83077" y="1924789"/>
            <a:ext cx="7992848" cy="2937144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+mj-lt"/>
              </a:rPr>
              <a:t>Интеллектуальная игра</a:t>
            </a:r>
            <a:br>
              <a:rPr lang="ru-RU" sz="3600" dirty="0">
                <a:latin typeface="+mj-lt"/>
              </a:rPr>
            </a:br>
            <a:r>
              <a:rPr lang="ru-RU" sz="4800" dirty="0">
                <a:latin typeface="+mj-lt"/>
              </a:rPr>
              <a:t/>
            </a:r>
            <a:br>
              <a:rPr lang="ru-RU" sz="4800" dirty="0">
                <a:latin typeface="+mj-lt"/>
              </a:rPr>
            </a:br>
            <a:r>
              <a:rPr lang="ru-RU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«</a:t>
            </a:r>
            <a:r>
              <a:rPr lang="ru-RU" sz="5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МегаМозг</a:t>
            </a:r>
            <a:r>
              <a:rPr lang="ru-RU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»</a:t>
            </a:r>
            <a:br>
              <a:rPr lang="ru-RU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7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«Никто не забыт, ничто не забыто»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2373" y="539880"/>
            <a:ext cx="825074" cy="9680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10493" y="840618"/>
            <a:ext cx="416144" cy="4016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40" y="5503056"/>
            <a:ext cx="372494" cy="3901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388" y="5010771"/>
            <a:ext cx="645282" cy="6452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4873" y="1288728"/>
            <a:ext cx="435429" cy="4383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8576" y="5726069"/>
            <a:ext cx="674234" cy="6742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21452" y="1183517"/>
            <a:ext cx="689834" cy="7016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34013" y="5871145"/>
            <a:ext cx="332356" cy="34807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71365" y="5317239"/>
            <a:ext cx="678255" cy="79577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8509">
            <a:off x="10027607" y="2857723"/>
            <a:ext cx="1319550" cy="290021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48086">
            <a:off x="9244340" y="4644777"/>
            <a:ext cx="904353" cy="19876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1943" y="4064565"/>
            <a:ext cx="1619015" cy="253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422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" dur="8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4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4" dur="8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4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7" dur="8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4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0" dur="8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4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3" dur="8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4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1156" y="846895"/>
            <a:ext cx="7665577" cy="52578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9143443" y="2141374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02752" y="3712573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 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тур</a:t>
            </a: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Интеллектуальная </a:t>
            </a: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разминка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866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-266844"/>
            <a:ext cx="10444101" cy="71635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9143443" y="2141374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2810" y="3645665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825613" y="1077150"/>
            <a:ext cx="7652923" cy="43423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Сколько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городов</a:t>
            </a:r>
          </a:p>
          <a:p>
            <a:pPr>
              <a:defRPr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носят звание </a:t>
            </a:r>
            <a:endParaRPr lang="ru-RU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defRPr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Город – Герой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»,</a:t>
            </a:r>
          </a:p>
          <a:p>
            <a:pPr>
              <a:defRPr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после победы в ВОВ?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845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-266844"/>
            <a:ext cx="10444101" cy="71635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9879423" y="2252885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6898" y="3534154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84195" y="1077150"/>
            <a:ext cx="8229599" cy="45876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fontAlgn="base">
              <a:lnSpc>
                <a:spcPct val="115000"/>
              </a:lnSpc>
              <a:spcAft>
                <a:spcPts val="0"/>
              </a:spcAft>
            </a:pP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Назовите полководца, принимавшего парад победы на красной площади в Москве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lvl="0" fontAlgn="base">
              <a:lnSpc>
                <a:spcPct val="115000"/>
              </a:lnSpc>
              <a:spcAft>
                <a:spcPts val="0"/>
              </a:spcAft>
            </a:pP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мае 1945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года</a:t>
            </a:r>
            <a:endParaRPr lang="ru-RU" sz="4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950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-266844"/>
            <a:ext cx="10444101" cy="71635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10035539" y="2230584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7620" y="3422641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583473" y="1048216"/>
            <a:ext cx="8452625" cy="43935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anose="02050604050505020204" pitchFamily="18" charset="0"/>
              </a:rPr>
              <a:t>Как заканчивается крылатая фраза, актуальная и в наши дни: «Награда ….»?</a:t>
            </a:r>
            <a:endParaRPr lang="ru-RU" sz="5400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-266844"/>
            <a:ext cx="10444101" cy="71635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9790213" y="2163677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2947" y="3355734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538867" y="1077150"/>
            <a:ext cx="8385717" cy="4609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Кем был </a:t>
            </a:r>
            <a:endParaRPr lang="ru-RU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4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Рихард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зорге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получивший  посмертно звание героя советского союза?</a:t>
            </a:r>
            <a:endParaRPr lang="ru-RU" sz="4800" dirty="0">
              <a:solidFill>
                <a:schemeClr val="tx2">
                  <a:lumMod val="50000"/>
                </a:schemeClr>
              </a:solidFill>
              <a:latin typeface="Times New Roman"/>
              <a:ea typeface="+mn-ea"/>
              <a:cs typeface="+mn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83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4820" y="0"/>
            <a:ext cx="10444101" cy="71635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9924029" y="2275187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0781" y="4180925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163337" y="1077149"/>
            <a:ext cx="7917365" cy="4877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fontAlgn="base">
              <a:lnSpc>
                <a:spcPct val="115000"/>
              </a:lnSpc>
              <a:spcAft>
                <a:spcPts val="0"/>
              </a:spcAft>
            </a:pP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Какой вид артиллерии во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время великой отечественной войны называли «катюшами»?</a:t>
            </a:r>
            <a:endParaRPr lang="ru-RU" sz="4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52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-266844"/>
            <a:ext cx="10444101" cy="74482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10512963" y="669415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177" y="3868690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39590" y="846894"/>
            <a:ext cx="8118087" cy="5040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anose="02050604050505020204" pitchFamily="18" charset="0"/>
              </a:rPr>
              <a:t>Как называлась пограничная застава, которая одной из первых приняла на себя удар фашистских полчищ?</a:t>
            </a:r>
            <a:endParaRPr lang="ru-RU" sz="4400" dirty="0">
              <a:solidFill>
                <a:schemeClr val="tx2">
                  <a:lumMod val="50000"/>
                </a:schemeClr>
              </a:solidFill>
              <a:latin typeface="Times New Roman"/>
              <a:ea typeface="+mn-ea"/>
              <a:cs typeface="+mn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751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9795" y="869197"/>
            <a:ext cx="9411629" cy="52578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0851">
            <a:off x="9143443" y="2141374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02752" y="3712573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163650" y="1525782"/>
            <a:ext cx="6690417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I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тур</a:t>
            </a:r>
          </a:p>
          <a:p>
            <a:endParaRPr lang="ru-RU" sz="3600" b="1" dirty="0">
              <a:solidFill>
                <a:schemeClr val="accent5">
                  <a:lumMod val="50000"/>
                </a:schemeClr>
              </a:solidFill>
              <a:latin typeface="Bookman Old Style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Интеллектуальная разминка</a:t>
            </a:r>
          </a:p>
          <a:p>
            <a:endParaRPr lang="ru-RU" sz="3200" b="1" dirty="0">
              <a:solidFill>
                <a:schemeClr val="accent5">
                  <a:lumMod val="50000"/>
                </a:schemeClr>
              </a:solidFill>
              <a:latin typeface="Bookman Old Style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ОТВЕТЫ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52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00">
        <p14:flip dir="r"/>
        <p:sndAc>
          <p:stSnd>
            <p:snd r:embed="rId12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34538" y="981307"/>
            <a:ext cx="5263374" cy="2904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23985" y="4827010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9278" y="5501095"/>
            <a:ext cx="505709" cy="509126"/>
          </a:xfrm>
          <a:prstGeom prst="rect">
            <a:avLst/>
          </a:prstGeom>
        </p:spPr>
      </p:pic>
      <p:pic>
        <p:nvPicPr>
          <p:cNvPr id="15" name="Рисунок 14" descr="b48b4368-dc75-52f5-af8b-fe69c945eabc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8799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5269592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008913" y="4099064"/>
            <a:ext cx="4650377" cy="1753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771115" y="1179443"/>
            <a:ext cx="6790867" cy="27067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fontAlgn="base">
              <a:lnSpc>
                <a:spcPct val="115000"/>
              </a:lnSpc>
              <a:spcBef>
                <a:spcPts val="0"/>
              </a:spcBef>
            </a:pPr>
            <a:endParaRPr lang="ru-RU" sz="320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9464" y="2824190"/>
            <a:ext cx="2002536" cy="3136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60899" y="5101330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4249" y="5553346"/>
            <a:ext cx="505709" cy="509126"/>
          </a:xfrm>
          <a:prstGeom prst="rect">
            <a:avLst/>
          </a:prstGeom>
        </p:spPr>
      </p:pic>
      <p:pic>
        <p:nvPicPr>
          <p:cNvPr id="16" name="Рисунок 15" descr="1-dekabrya-120-let-so-dnya-rozhdeniya-gk-zhukova-4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7892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36595" y="0"/>
            <a:ext cx="9655405" cy="51816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715617" y="4099063"/>
            <a:ext cx="5029590" cy="24322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397190" y="574766"/>
            <a:ext cx="5553308" cy="3885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atin typeface="Bookman Old Style" pitchFamily="18" charset="0"/>
              </a:rPr>
              <a:t>Награда – нашла героя!</a:t>
            </a:r>
            <a:endParaRPr lang="ru-RU" sz="5400" b="1" dirty="0"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23985" y="4827010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9278" y="5501095"/>
            <a:ext cx="505709" cy="509126"/>
          </a:xfrm>
          <a:prstGeom prst="rect">
            <a:avLst/>
          </a:prstGeom>
        </p:spPr>
      </p:pic>
      <p:pic>
        <p:nvPicPr>
          <p:cNvPr id="14" name="Рисунок 13" descr="a699444f8ad2564d8087b6da1ae7dc58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162" y="1962614"/>
            <a:ext cx="4415771" cy="440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0182152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9260" y="168136"/>
            <a:ext cx="7113881" cy="5181600"/>
          </a:xfrm>
          <a:prstGeom prst="rect">
            <a:avLst/>
          </a:prstGeom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62615" y="3273552"/>
            <a:ext cx="4648497" cy="3584448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715617" y="4099064"/>
            <a:ext cx="5029590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771115" y="1179443"/>
            <a:ext cx="6790867" cy="27067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pic>
        <p:nvPicPr>
          <p:cNvPr id="6" name="Рисунок 5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6018" y="342307"/>
            <a:ext cx="2002536" cy="3136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23985" y="4827010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9278" y="5501095"/>
            <a:ext cx="505709" cy="509126"/>
          </a:xfrm>
          <a:prstGeom prst="rect">
            <a:avLst/>
          </a:prstGeom>
        </p:spPr>
      </p:pic>
      <p:pic>
        <p:nvPicPr>
          <p:cNvPr id="15" name="Picture 2" descr="Картинки по запросу рихард зорге фото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6170" y="1"/>
            <a:ext cx="1143800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268128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6479" y="364100"/>
            <a:ext cx="9655405" cy="51816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988527" y="2899954"/>
            <a:ext cx="2079862" cy="2246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sz="2000" dirty="0">
                <a:solidFill>
                  <a:schemeClr val="bg2">
                    <a:lumMod val="10000"/>
                  </a:schemeClr>
                </a:solidFill>
              </a:rPr>
              <a:t>В семье не без УРОДА</a:t>
            </a:r>
            <a:endParaRPr lang="ru-RU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771115" y="785612"/>
            <a:ext cx="6790867" cy="2543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fontAlgn="base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solidFill>
                  <a:srgbClr val="F2E0C6">
                    <a:lumMod val="10000"/>
                  </a:srgbClr>
                </a:solidFill>
                <a:latin typeface="Times New Roman"/>
              </a:rPr>
              <a:t>Без кого не обходится ни одна семья?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23985" y="4827010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9278" y="5501095"/>
            <a:ext cx="505709" cy="509126"/>
          </a:xfrm>
          <a:prstGeom prst="rect">
            <a:avLst/>
          </a:prstGeom>
        </p:spPr>
      </p:pic>
      <p:pic>
        <p:nvPicPr>
          <p:cNvPr id="15" name="Рисунок 14" descr="YMR-2015-09-20_107_(cropped)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8374" y="0"/>
            <a:ext cx="9330612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9464" y="3307006"/>
            <a:ext cx="2002536" cy="313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70129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0392" y="703395"/>
            <a:ext cx="9655405" cy="5181600"/>
          </a:xfrm>
          <a:prstGeom prst="rect">
            <a:avLst/>
          </a:prstGeom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6721" y="2767287"/>
            <a:ext cx="6823147" cy="3584448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944983" y="4099063"/>
            <a:ext cx="4767942" cy="24323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Муж объелся ГРУШ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441371" y="1188720"/>
            <a:ext cx="6120611" cy="2697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3600" dirty="0">
                <a:solidFill>
                  <a:srgbClr val="F2E0C6">
                    <a:lumMod val="10000"/>
                  </a:srgbClr>
                </a:solidFill>
                <a:latin typeface="Times New Roman"/>
              </a:rPr>
              <a:t>Чем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3600" dirty="0">
                <a:solidFill>
                  <a:srgbClr val="F2E0C6">
                    <a:lumMod val="10000"/>
                  </a:srgbClr>
                </a:solidFill>
                <a:latin typeface="Times New Roman"/>
              </a:rPr>
              <a:t>обычно объедаются мужья?</a:t>
            </a:r>
          </a:p>
        </p:txBody>
      </p:sp>
      <p:pic>
        <p:nvPicPr>
          <p:cNvPr id="6" name="Рисунок 5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2059" y="3497580"/>
            <a:ext cx="2002536" cy="3136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67676" y="5218896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11895" y="5631723"/>
            <a:ext cx="505709" cy="509126"/>
          </a:xfrm>
          <a:prstGeom prst="rect">
            <a:avLst/>
          </a:prstGeom>
        </p:spPr>
      </p:pic>
      <p:pic>
        <p:nvPicPr>
          <p:cNvPr id="15" name="Рисунок 14" descr="61a92bas-960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59726" y="0"/>
            <a:ext cx="98676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96429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9728" y="585216"/>
            <a:ext cx="8675648" cy="5257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391304">
            <a:off x="8180249" y="3564578"/>
            <a:ext cx="1026529" cy="23337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71516">
            <a:off x="9146312" y="2079797"/>
            <a:ext cx="1583826" cy="3600683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483241" y="1525782"/>
            <a:ext cx="6039404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II –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тур</a:t>
            </a:r>
          </a:p>
          <a:p>
            <a:endParaRPr lang="ru-RU" sz="3600" b="1" dirty="0">
              <a:solidFill>
                <a:schemeClr val="accent5">
                  <a:lumMod val="50000"/>
                </a:schemeClr>
              </a:solidFill>
              <a:latin typeface="Bookman Old Style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«Вопросы в картинках»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2876" y="5964121"/>
            <a:ext cx="739549" cy="73954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0252" y="5729100"/>
            <a:ext cx="496967" cy="4796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584835" y="4376523"/>
            <a:ext cx="526247" cy="5078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26055" y="4868749"/>
            <a:ext cx="690873" cy="81057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05811" y="645660"/>
            <a:ext cx="865254" cy="88012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6870" y="5552203"/>
            <a:ext cx="626878" cy="65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81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1083"/>
            <a:ext cx="11857463" cy="65569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669073" y="4215161"/>
            <a:ext cx="5062653" cy="22916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Место для иллюстрации к вопросу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8732" y="985213"/>
            <a:ext cx="7643153" cy="48134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490369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15148"/>
            <a:ext cx="11686478" cy="70346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21671" y="5515640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90600" y="4200939"/>
            <a:ext cx="4800600" cy="230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Picture 4" descr="https://fsd.kopilkaurokov.ru/uploads/user_file_56211471612db/kviest-posviashchionnyi-vov-doroghami-vielikoi-otiechiestviennoi-voiny_1.jpe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4786" y="915096"/>
            <a:ext cx="3002814" cy="4053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https://fsd.kopilkaurokov.ru/uploads/user_file_56211471612db/kviest-posviashchionnyi-vov-doroghami-vielikoi-otiechiestviennoi-voiny_7.jpe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60929" y="959701"/>
            <a:ext cx="3187478" cy="399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 descr="https://fsd.kopilkaurokov.ru/uploads/user_file_56211471612db/kviest-posviashchionnyi-vov-doroghami-vielikoi-otiechiestviennoi-voiny_4.jpeg"/>
          <p:cNvPicPr>
            <a:picLocks noChangeAspect="1" noChangeArrowheads="1"/>
          </p:cNvPicPr>
          <p:nvPr/>
        </p:nvPicPr>
        <p:blipFill>
          <a:blip r:embed="rId13" cstate="print"/>
          <a:srcRect l="13750" r="14751"/>
          <a:stretch>
            <a:fillRect/>
          </a:stretch>
        </p:blipFill>
        <p:spPr bwMode="auto">
          <a:xfrm>
            <a:off x="7277719" y="916746"/>
            <a:ext cx="3766023" cy="4056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1851102" y="4928840"/>
            <a:ext cx="10928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1</a:t>
            </a:r>
            <a:endParaRPr lang="ru-RU" sz="4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861931" y="4861932"/>
            <a:ext cx="11820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2</a:t>
            </a:r>
            <a:endParaRPr lang="ru-RU" sz="4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8831766" y="4973443"/>
            <a:ext cx="669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3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21956076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65132" cy="73965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046922" y="4360845"/>
            <a:ext cx="4744278" cy="21459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7" name="Picture 2" descr="https://urok.1sept.ru/%D1%81%D1%82%D0%B0%D1%82%D1%8C%D0%B8/669776/img3.jpg"/>
          <p:cNvPicPr>
            <a:picLocks noChangeAspect="1" noChangeArrowheads="1"/>
          </p:cNvPicPr>
          <p:nvPr/>
        </p:nvPicPr>
        <p:blipFill>
          <a:blip r:embed="rId11" cstate="print"/>
          <a:srcRect t="70963" r="58259"/>
          <a:stretch>
            <a:fillRect/>
          </a:stretch>
        </p:blipFill>
        <p:spPr bwMode="auto">
          <a:xfrm>
            <a:off x="7941836" y="1360448"/>
            <a:ext cx="2741033" cy="2118733"/>
          </a:xfrm>
          <a:prstGeom prst="rect">
            <a:avLst/>
          </a:prstGeom>
          <a:noFill/>
        </p:spPr>
      </p:pic>
      <p:pic>
        <p:nvPicPr>
          <p:cNvPr id="18" name="Picture 2" descr="https://urok.1sept.ru/%D1%81%D1%82%D0%B0%D1%82%D1%8C%D0%B8/669776/img3.jpg"/>
          <p:cNvPicPr>
            <a:picLocks noChangeAspect="1" noChangeArrowheads="1"/>
          </p:cNvPicPr>
          <p:nvPr/>
        </p:nvPicPr>
        <p:blipFill>
          <a:blip r:embed="rId11" cstate="print"/>
          <a:srcRect l="40788" t="72250" r="25381" b="-981"/>
          <a:stretch>
            <a:fillRect/>
          </a:stretch>
        </p:blipFill>
        <p:spPr bwMode="auto">
          <a:xfrm>
            <a:off x="8118088" y="3456877"/>
            <a:ext cx="2363392" cy="2230244"/>
          </a:xfrm>
          <a:prstGeom prst="rect">
            <a:avLst/>
          </a:prstGeom>
          <a:noFill/>
        </p:spPr>
      </p:pic>
      <p:pic>
        <p:nvPicPr>
          <p:cNvPr id="19" name="Picture 2" descr="https://urok.1sept.ru/%D1%81%D1%82%D0%B0%D1%82%D1%8C%D0%B8/669776/img3.jpg"/>
          <p:cNvPicPr>
            <a:picLocks noChangeAspect="1" noChangeArrowheads="1"/>
          </p:cNvPicPr>
          <p:nvPr/>
        </p:nvPicPr>
        <p:blipFill>
          <a:blip r:embed="rId11" cstate="print"/>
          <a:srcRect b="31181"/>
          <a:stretch>
            <a:fillRect/>
          </a:stretch>
        </p:blipFill>
        <p:spPr bwMode="auto">
          <a:xfrm>
            <a:off x="1837701" y="1394273"/>
            <a:ext cx="6109612" cy="46719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514694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92820" y="-215148"/>
            <a:ext cx="13827513" cy="70731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88390" y="5015270"/>
            <a:ext cx="1003610" cy="18427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90600" y="4200939"/>
            <a:ext cx="4800600" cy="230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Picture 17" descr="C:\Users\school\Desktop\99709465_1.pn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342" y="1594897"/>
            <a:ext cx="2776381" cy="2776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9" descr="C:\Users\school\Desktop\99709465_2.pn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6110" b="5000"/>
          <a:stretch>
            <a:fillRect/>
          </a:stretch>
        </p:blipFill>
        <p:spPr bwMode="auto">
          <a:xfrm>
            <a:off x="2473790" y="1852652"/>
            <a:ext cx="2585956" cy="2474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https://fsd.videouroki.net/html/2018/02/10/v_5a7e919bdc688/99709465_3.pn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19531" y="2118733"/>
            <a:ext cx="2462577" cy="2449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6" descr="https://fsd.videouroki.net/html/2018/02/10/v_5a7e919bdc688/99709465_4.pn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4301"/>
          <a:stretch>
            <a:fillRect/>
          </a:stretch>
        </p:blipFill>
        <p:spPr bwMode="auto">
          <a:xfrm>
            <a:off x="7148359" y="2051825"/>
            <a:ext cx="2518874" cy="2386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C:\Users\school\Desktop\99709465_5.pn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5444" y="2389050"/>
            <a:ext cx="1546651" cy="1684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896478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49727"/>
            <a:ext cx="11696541" cy="66906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2751" y="3702205"/>
            <a:ext cx="1669249" cy="26164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08163" y="5202132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90600" y="3892731"/>
            <a:ext cx="4800600" cy="26140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dirty="0">
              <a:solidFill>
                <a:schemeClr val="tx1"/>
              </a:solidFill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9975" y="77079"/>
            <a:ext cx="8710659" cy="6515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393326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8569" y="-345688"/>
            <a:ext cx="8981698" cy="75716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566670" y="4378817"/>
            <a:ext cx="4893972" cy="212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417"/>
          <a:stretch/>
        </p:blipFill>
        <p:spPr bwMode="auto">
          <a:xfrm>
            <a:off x="3286146" y="606898"/>
            <a:ext cx="5567921" cy="5687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780279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5064" y="585216"/>
            <a:ext cx="7665577" cy="5257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391304">
            <a:off x="8180249" y="3564578"/>
            <a:ext cx="1026529" cy="23337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71516">
            <a:off x="9146312" y="2079797"/>
            <a:ext cx="1583826" cy="3600683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483241" y="1525782"/>
            <a:ext cx="6039404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II –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тур</a:t>
            </a:r>
          </a:p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«Вопросы в картинках»</a:t>
            </a:r>
          </a:p>
          <a:p>
            <a:endParaRPr lang="ru-RU" sz="3600" b="1" dirty="0">
              <a:solidFill>
                <a:schemeClr val="accent5">
                  <a:lumMod val="50000"/>
                </a:schemeClr>
              </a:solidFill>
              <a:latin typeface="Bookman Old Style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ОТВЕТЫ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2876" y="5964121"/>
            <a:ext cx="739549" cy="73954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0252" y="5729100"/>
            <a:ext cx="496967" cy="4796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584835" y="4376523"/>
            <a:ext cx="526247" cy="5078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26055" y="4868749"/>
            <a:ext cx="690873" cy="81057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05811" y="645660"/>
            <a:ext cx="865254" cy="88012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6870" y="5552203"/>
            <a:ext cx="626878" cy="65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941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81320" y="-215148"/>
            <a:ext cx="8545180" cy="488804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93711"/>
            <a:ext cx="6864855" cy="38918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90600" y="4200939"/>
            <a:ext cx="4800600" cy="230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sz="4400" b="1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Перчатки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Место для иллюстрации к вопросу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2927" y="0"/>
            <a:ext cx="6043961" cy="38062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096261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02165" y="-215148"/>
            <a:ext cx="12794166" cy="74411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21671" y="5515640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90600" y="4200939"/>
            <a:ext cx="4800600" cy="230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Picture 4" descr="https://fsd.kopilkaurokov.ru/uploads/user_file_56211471612db/kviest-posviashchionnyi-vov-doroghami-vielikoi-otiechiestviennoi-voiny_1.jpe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13070" y="982005"/>
            <a:ext cx="2196776" cy="2965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https://fsd.kopilkaurokov.ru/uploads/user_file_56211471612db/kviest-posviashchionnyi-vov-doroghami-vielikoi-otiechiestviennoi-voiny_7.jpe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29281" y="1026608"/>
            <a:ext cx="2306054" cy="2887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 descr="https://fsd.kopilkaurokov.ru/uploads/user_file_56211471612db/kviest-posviashchionnyi-vov-doroghami-vielikoi-otiechiestviennoi-voiny_4.jpeg"/>
          <p:cNvPicPr>
            <a:picLocks noChangeAspect="1" noChangeArrowheads="1"/>
          </p:cNvPicPr>
          <p:nvPr/>
        </p:nvPicPr>
        <p:blipFill>
          <a:blip r:embed="rId13" cstate="print"/>
          <a:srcRect l="13750" r="14751"/>
          <a:stretch>
            <a:fillRect/>
          </a:stretch>
        </p:blipFill>
        <p:spPr bwMode="auto">
          <a:xfrm>
            <a:off x="7433837" y="1072863"/>
            <a:ext cx="2535354" cy="2731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1879415" y="4172824"/>
            <a:ext cx="1889697" cy="506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indent="-1371600">
              <a:lnSpc>
                <a:spcPct val="170000"/>
              </a:lnSpc>
              <a:buSzPct val="101000"/>
              <a:defRPr/>
            </a:pPr>
            <a:endParaRPr lang="ru-RU" b="1" spc="-15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82029" y="4059044"/>
            <a:ext cx="31082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Ворошилов</a:t>
            </a:r>
          </a:p>
          <a:p>
            <a:r>
              <a:rPr lang="ru-RU" sz="3600" b="1" dirty="0" err="1" smtClean="0"/>
              <a:t>Климент</a:t>
            </a:r>
            <a:endParaRPr lang="ru-RU" sz="3600" b="1" dirty="0" smtClean="0"/>
          </a:p>
          <a:p>
            <a:r>
              <a:rPr lang="ru-RU" sz="3600" b="1" dirty="0" smtClean="0"/>
              <a:t>Андреевич</a:t>
            </a:r>
            <a:endParaRPr lang="ru-RU" sz="3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014439" y="4103649"/>
            <a:ext cx="41937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Рокоссовский </a:t>
            </a:r>
          </a:p>
          <a:p>
            <a:r>
              <a:rPr lang="ru-RU" sz="3600" b="1" dirty="0" smtClean="0"/>
              <a:t>Константин</a:t>
            </a:r>
          </a:p>
          <a:p>
            <a:r>
              <a:rPr lang="ru-RU" sz="3600" b="1" dirty="0" smtClean="0"/>
              <a:t>Константинович</a:t>
            </a:r>
            <a:endParaRPr lang="ru-RU" sz="3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738946" y="4081346"/>
            <a:ext cx="34644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Малиновский </a:t>
            </a:r>
          </a:p>
          <a:p>
            <a:r>
              <a:rPr lang="ru-RU" sz="3600" b="1" dirty="0" smtClean="0"/>
              <a:t>Родион</a:t>
            </a:r>
          </a:p>
          <a:p>
            <a:r>
              <a:rPr lang="ru-RU" sz="3600" b="1" dirty="0" smtClean="0"/>
              <a:t>Яковлевич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21956076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02889" y="-215148"/>
            <a:ext cx="13359161" cy="70731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23693" y="4178637"/>
            <a:ext cx="4800600" cy="230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4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Picture 2" descr="https://urok.1sept.ru/%D1%81%D1%82%D0%B0%D1%82%D1%8C%D0%B8/669776/img3.jpg"/>
          <p:cNvPicPr>
            <a:picLocks noChangeAspect="1" noChangeArrowheads="1"/>
          </p:cNvPicPr>
          <p:nvPr/>
        </p:nvPicPr>
        <p:blipFill>
          <a:blip r:embed="rId11" cstate="print"/>
          <a:srcRect l="32011" t="-222" r="35411" b="71861"/>
          <a:stretch>
            <a:fillRect/>
          </a:stretch>
        </p:blipFill>
        <p:spPr bwMode="auto">
          <a:xfrm>
            <a:off x="892098" y="1488807"/>
            <a:ext cx="3479181" cy="3365567"/>
          </a:xfrm>
          <a:prstGeom prst="rect">
            <a:avLst/>
          </a:prstGeom>
          <a:noFill/>
        </p:spPr>
      </p:pic>
      <p:pic>
        <p:nvPicPr>
          <p:cNvPr id="17" name="Picture 2" descr="https://urok.1sept.ru/%D1%81%D1%82%D0%B0%D1%82%D1%8C%D0%B8/669776/img3.jpg"/>
          <p:cNvPicPr>
            <a:picLocks noChangeAspect="1" noChangeArrowheads="1"/>
          </p:cNvPicPr>
          <p:nvPr/>
        </p:nvPicPr>
        <p:blipFill>
          <a:blip r:embed="rId11" cstate="print"/>
          <a:srcRect l="29673" t="32983" r="36332" b="33386"/>
          <a:stretch>
            <a:fillRect/>
          </a:stretch>
        </p:blipFill>
        <p:spPr bwMode="auto">
          <a:xfrm>
            <a:off x="7471319" y="1382750"/>
            <a:ext cx="3144643" cy="3456879"/>
          </a:xfrm>
          <a:prstGeom prst="rect">
            <a:avLst/>
          </a:prstGeom>
          <a:noFill/>
        </p:spPr>
      </p:pic>
      <p:pic>
        <p:nvPicPr>
          <p:cNvPr id="18" name="Picture 2" descr="https://urok.1sept.ru/%D1%81%D1%82%D0%B0%D1%82%D1%8C%D0%B8/669776/img3.jpg"/>
          <p:cNvPicPr>
            <a:picLocks noChangeAspect="1" noChangeArrowheads="1"/>
          </p:cNvPicPr>
          <p:nvPr/>
        </p:nvPicPr>
        <p:blipFill>
          <a:blip r:embed="rId11" cstate="print"/>
          <a:srcRect l="62890" t="35023" b="33619"/>
          <a:stretch>
            <a:fillRect/>
          </a:stretch>
        </p:blipFill>
        <p:spPr bwMode="auto">
          <a:xfrm>
            <a:off x="4215160" y="1538868"/>
            <a:ext cx="3325421" cy="31223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03320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73297" y="-215148"/>
            <a:ext cx="11799797" cy="67497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4273" y="3479014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046922" y="4360845"/>
            <a:ext cx="4744278" cy="21459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Рисунок 15" descr="6297510487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35498" y="669071"/>
            <a:ext cx="7441712" cy="504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26612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65983" y="-289932"/>
            <a:ext cx="12983226" cy="74267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79473" y="3345199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612551" y="4014929"/>
            <a:ext cx="5337938" cy="2955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Рисунок 14" descr="fe4a1d3a0001669c1ee1687c8ea18c1575eca0a6.jpe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96429" y="946808"/>
            <a:ext cx="7846277" cy="521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321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7841" y="217795"/>
            <a:ext cx="11608270" cy="66402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91145" y="3271408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990600" y="4200939"/>
            <a:ext cx="4800600" cy="230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dirty="0">
              <a:solidFill>
                <a:schemeClr val="tx1"/>
              </a:solidFill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3200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Жестокий романс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Рисунок 14" descr="76d20a4491c36967.jpe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8493" y="1024169"/>
            <a:ext cx="8606883" cy="484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22292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5064" y="585216"/>
            <a:ext cx="7665577" cy="5257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9030950" y="2070306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III –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тур</a:t>
            </a:r>
          </a:p>
          <a:p>
            <a:endParaRPr lang="ru-RU" sz="3600" b="1" dirty="0">
              <a:solidFill>
                <a:schemeClr val="accent5">
                  <a:lumMod val="50000"/>
                </a:schemeClr>
              </a:solidFill>
              <a:latin typeface="Bookman Old Style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Bookman Old Style" pitchFamily="18" charset="0"/>
                <a:ea typeface="Verdana" panose="020B0604030504040204" pitchFamily="34" charset="0"/>
                <a:cs typeface="Verdana" panose="020B0604030504040204" pitchFamily="34" charset="0"/>
              </a:rPr>
              <a:t>«Музыкальный»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8092476" y="3547909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87875" y="4694214"/>
            <a:ext cx="733758" cy="74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459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792" y="-85093"/>
            <a:ext cx="9972035" cy="68397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557992" y="2343227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029522" y="874644"/>
            <a:ext cx="7515922" cy="4834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ru-RU" sz="3600" dirty="0" smtClean="0"/>
              <a:t>Многие деятели культуры в годы войны отправлялись на фронт и выступали перед солдатами. Одной из любимейших песен была </a:t>
            </a:r>
            <a:r>
              <a:rPr lang="ru-RU" sz="3600" dirty="0" smtClean="0"/>
              <a:t>прослушанная вами. </a:t>
            </a:r>
          </a:p>
          <a:p>
            <a:pPr>
              <a:spcBef>
                <a:spcPts val="0"/>
              </a:spcBef>
              <a:defRPr/>
            </a:pPr>
            <a:r>
              <a:rPr lang="ru-RU" sz="3600" dirty="0" smtClean="0"/>
              <a:t>Кто </a:t>
            </a:r>
            <a:r>
              <a:rPr lang="ru-RU" sz="3600" dirty="0" smtClean="0"/>
              <a:t>ее исполнял? </a:t>
            </a:r>
            <a:endParaRPr lang="ru-RU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latin typeface="Bookman Old Style" panose="020506040505050202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699605" y="3774455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87875" y="4694214"/>
            <a:ext cx="733758" cy="74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831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67628" y="-385756"/>
            <a:ext cx="11351940" cy="77862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159837" y="2683998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204332" y="1525782"/>
            <a:ext cx="8608741" cy="41613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Песня, написанная для фильма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«</a:t>
            </a:r>
            <a:r>
              <a:rPr lang="ru-RU" sz="3600" dirty="0" smtClean="0"/>
              <a:t>Два бойца</a:t>
            </a:r>
            <a:r>
              <a:rPr lang="ru-RU" sz="3600" dirty="0" smtClean="0"/>
              <a:t>», техническое задание для которой звучало так: «</a:t>
            </a:r>
            <a:r>
              <a:rPr lang="ru-RU" sz="3600" dirty="0" smtClean="0"/>
              <a:t>Понимаешь, никак не получается у меня сцена в землянке, где солдат пишет письмо. Песня нужна!»</a:t>
            </a:r>
            <a:endParaRPr lang="ru-RU" sz="3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480139" y="4065799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34402" y="4650906"/>
            <a:ext cx="733758" cy="74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966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6947" y="0"/>
            <a:ext cx="9390513" cy="64409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Продолжите песню?</a:t>
            </a:r>
            <a:endParaRPr lang="ru-RU" sz="4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341580" y="3560036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208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3131" y="296382"/>
            <a:ext cx="9390513" cy="64409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239574" y="1525781"/>
            <a:ext cx="7174882" cy="4197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4400" dirty="0" smtClean="0"/>
              <a:t>Главная «победная» </a:t>
            </a:r>
            <a:r>
              <a:rPr lang="ru-RU" sz="4400" dirty="0" smtClean="0"/>
              <a:t>песня, которая  </a:t>
            </a:r>
            <a:r>
              <a:rPr lang="ru-RU" sz="4400" dirty="0" smtClean="0"/>
              <a:t>родилась только через 30 лет после завершения </a:t>
            </a:r>
            <a:r>
              <a:rPr lang="ru-RU" sz="4400" dirty="0" smtClean="0"/>
              <a:t>войны.</a:t>
            </a:r>
            <a:endParaRPr lang="ru-RU" sz="44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341580" y="3560036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132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57562" y="-267629"/>
            <a:ext cx="12749561" cy="75159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352218" y="1525782"/>
            <a:ext cx="6720677" cy="41974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63765" y="3403919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15123" y="1025912"/>
            <a:ext cx="938240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Автор слов песни, которая появилась после </a:t>
            </a:r>
            <a:r>
              <a:rPr lang="ru-RU" sz="3600" dirty="0" smtClean="0"/>
              <a:t>поездки в японский город Хиросима, </a:t>
            </a:r>
            <a:r>
              <a:rPr lang="ru-RU" sz="3600" dirty="0" smtClean="0"/>
              <a:t>пострадавший </a:t>
            </a:r>
            <a:r>
              <a:rPr lang="ru-RU" sz="3600" dirty="0" smtClean="0"/>
              <a:t>от атомной бомбардировки. Поэт был потрясен увиденным и услышанным</a:t>
            </a:r>
            <a:r>
              <a:rPr lang="ru-RU" sz="3600" dirty="0" smtClean="0"/>
              <a:t>, особенно </a:t>
            </a:r>
            <a:r>
              <a:rPr lang="ru-RU" sz="3600" dirty="0" smtClean="0"/>
              <a:t>историей о девочке </a:t>
            </a:r>
            <a:r>
              <a:rPr lang="ru-RU" sz="3600" dirty="0" err="1" smtClean="0"/>
              <a:t>Садако</a:t>
            </a:r>
            <a:r>
              <a:rPr lang="ru-RU" sz="3600" dirty="0" smtClean="0"/>
              <a:t> </a:t>
            </a:r>
            <a:r>
              <a:rPr lang="ru-RU" sz="3600" dirty="0" err="1" smtClean="0"/>
              <a:t>Сасаки</a:t>
            </a:r>
            <a:r>
              <a:rPr lang="ru-RU" sz="3600" dirty="0" smtClean="0"/>
              <a:t>, которая согласно японской легенде, должна выздороветь, </a:t>
            </a:r>
            <a:r>
              <a:rPr lang="ru-RU" sz="3600" dirty="0" smtClean="0"/>
              <a:t>выполнив определенное  условие.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16783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1218126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642021" y="1525782"/>
            <a:ext cx="6430874" cy="39222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341580" y="3560036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605776" y="669073"/>
            <a:ext cx="82519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dirty="0" smtClean="0"/>
          </a:p>
          <a:p>
            <a:pPr algn="ctr"/>
            <a:r>
              <a:rPr lang="ru-RU" sz="4000" dirty="0" smtClean="0"/>
              <a:t>Эта </a:t>
            </a:r>
            <a:r>
              <a:rPr lang="ru-RU" sz="4000" dirty="0" smtClean="0"/>
              <a:t>песня на фронте по популярности опережала </a:t>
            </a:r>
            <a:r>
              <a:rPr lang="ru-RU" sz="4000" dirty="0" smtClean="0"/>
              <a:t>любую </a:t>
            </a:r>
            <a:r>
              <a:rPr lang="ru-RU" sz="4000" dirty="0" smtClean="0"/>
              <a:t>другую. До сих пор она у нас ассоциируется именно с военными годами. На самом деле впервые её исполнили в </a:t>
            </a:r>
            <a:r>
              <a:rPr lang="ru-RU" sz="4000" dirty="0" smtClean="0"/>
              <a:t>1938 году.</a:t>
            </a:r>
            <a:r>
              <a:rPr lang="ru-RU" sz="4000" dirty="0" smtClean="0"/>
              <a:t> </a:t>
            </a:r>
            <a:endParaRPr lang="ru-RU" sz="4000" dirty="0" smtClean="0"/>
          </a:p>
          <a:p>
            <a:pPr algn="ctr"/>
            <a:r>
              <a:rPr lang="ru-RU" sz="4000" dirty="0" smtClean="0"/>
              <a:t>Автор </a:t>
            </a:r>
            <a:r>
              <a:rPr lang="ru-RU" sz="4000" dirty="0" smtClean="0"/>
              <a:t>текста </a:t>
            </a:r>
            <a:r>
              <a:rPr lang="ru-RU" sz="4000" dirty="0" smtClean="0"/>
              <a:t>Михаил </a:t>
            </a:r>
            <a:r>
              <a:rPr lang="ru-RU" sz="4000" dirty="0" smtClean="0"/>
              <a:t>Исаковский</a:t>
            </a:r>
            <a:endParaRPr lang="ru-RU" sz="4000" dirty="0" smtClean="0"/>
          </a:p>
          <a:p>
            <a:pPr algn="ctr"/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319201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5064" y="585216"/>
            <a:ext cx="7665577" cy="5257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9030950" y="2070306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III – 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тур</a:t>
            </a:r>
          </a:p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«Музыкальный»</a:t>
            </a: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ОТВЕТЫ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8092476" y="3547909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87875" y="4694214"/>
            <a:ext cx="733758" cy="74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252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9141" y="0"/>
            <a:ext cx="10296471" cy="70623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557992" y="2343227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0" y="874645"/>
            <a:ext cx="5344732" cy="3819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Кто является автором самого известного свадебного марша?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699605" y="3774455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87875" y="4694214"/>
            <a:ext cx="733758" cy="748887"/>
          </a:xfrm>
          <a:prstGeom prst="rect">
            <a:avLst/>
          </a:prstGeom>
        </p:spPr>
      </p:pic>
      <p:pic>
        <p:nvPicPr>
          <p:cNvPr id="18" name="Рисунок 17" descr="rnsXskdSV9k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05055" y="1080272"/>
            <a:ext cx="8427847" cy="4740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89168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957" y="0"/>
            <a:ext cx="10075692" cy="69108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642041" y="2683999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778062" y="1525782"/>
            <a:ext cx="5398635" cy="36128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823280" y="4006560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34402" y="4650906"/>
            <a:ext cx="733758" cy="748887"/>
          </a:xfrm>
          <a:prstGeom prst="rect">
            <a:avLst/>
          </a:prstGeom>
        </p:spPr>
      </p:pic>
      <p:pic>
        <p:nvPicPr>
          <p:cNvPr id="21" name="Рисунок 20" descr="maxresdefault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50631" y="1382752"/>
            <a:ext cx="5828372" cy="327845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297151" y="4616604"/>
            <a:ext cx="6133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Темная ночь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xmlns="" val="128905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443211" y="862886"/>
            <a:ext cx="5254581" cy="3431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341580" y="3560036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12233" y="375099"/>
            <a:ext cx="10995102" cy="651639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81634" y="3859306"/>
            <a:ext cx="85861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И, значит, нам нужна одна победа,</a:t>
            </a:r>
            <a:br>
              <a:rPr lang="ru-RU" sz="4000" dirty="0" smtClean="0"/>
            </a:br>
            <a:r>
              <a:rPr lang="ru-RU" sz="4000" dirty="0" smtClean="0"/>
              <a:t>Одна на всех</a:t>
            </a:r>
            <a:r>
              <a:rPr lang="ru-RU" sz="4000" dirty="0" smtClean="0"/>
              <a:t>.</a:t>
            </a:r>
          </a:p>
          <a:p>
            <a:pPr algn="ctr"/>
            <a:r>
              <a:rPr lang="ru-RU" sz="4000" dirty="0" smtClean="0"/>
              <a:t> </a:t>
            </a:r>
            <a:r>
              <a:rPr lang="ru-RU" sz="4000" dirty="0" smtClean="0"/>
              <a:t>Мы за ценой не постоим!</a:t>
            </a:r>
            <a:endParaRPr lang="ru-RU" sz="4000" dirty="0"/>
          </a:p>
        </p:txBody>
      </p:sp>
      <p:pic>
        <p:nvPicPr>
          <p:cNvPr id="21" name="Рисунок 20" descr="screen12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44859" y="306660"/>
            <a:ext cx="8177560" cy="613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6695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7899" y="296383"/>
            <a:ext cx="7735745" cy="53059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41690" y="718539"/>
            <a:ext cx="6272011" cy="4407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341580" y="3560036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4219303" y="1371600"/>
            <a:ext cx="4963886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3600" dirty="0"/>
              <a:t>Кто является исполнителем прослушанной песни?</a:t>
            </a:r>
            <a:endParaRPr lang="ru-RU" sz="3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89165" y="4650377"/>
            <a:ext cx="2787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Лев </a:t>
            </a:r>
            <a:r>
              <a:rPr lang="ru-RU" sz="3200" dirty="0" err="1"/>
              <a:t>Лещенко</a:t>
            </a:r>
            <a:endParaRPr lang="ru-RU" sz="3200" dirty="0"/>
          </a:p>
        </p:txBody>
      </p:sp>
      <p:pic>
        <p:nvPicPr>
          <p:cNvPr id="21" name="Рисунок 20" descr="maxresdefault (1)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0609" y="710890"/>
            <a:ext cx="9243120" cy="519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9751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06084" y="844675"/>
            <a:ext cx="5983965" cy="41043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365939" y="718538"/>
            <a:ext cx="6047324" cy="3167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15200" y="5323646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33178" y="5676306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51621" y="5123882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4480560" y="953588"/>
            <a:ext cx="5643154" cy="2546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2800" dirty="0"/>
              <a:t>Вспомните </a:t>
            </a:r>
          </a:p>
          <a:p>
            <a:pPr algn="ctr">
              <a:lnSpc>
                <a:spcPct val="200000"/>
              </a:lnSpc>
            </a:pPr>
            <a:r>
              <a:rPr lang="ru-RU" sz="2800" dirty="0"/>
              <a:t>как можно больше песен, </a:t>
            </a:r>
          </a:p>
          <a:p>
            <a:pPr algn="ctr">
              <a:lnSpc>
                <a:spcPct val="200000"/>
              </a:lnSpc>
            </a:pPr>
            <a:r>
              <a:rPr lang="ru-RU" sz="2800" dirty="0"/>
              <a:t>в которых упоминается мама.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78629">
            <a:off x="1981021" y="3859450"/>
            <a:ext cx="795447" cy="17482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316820" y="3988883"/>
            <a:ext cx="798937" cy="175596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3065234" y="3885576"/>
            <a:ext cx="795447" cy="1748297"/>
          </a:xfrm>
          <a:prstGeom prst="rect">
            <a:avLst/>
          </a:prstGeom>
        </p:spPr>
      </p:pic>
      <p:pic>
        <p:nvPicPr>
          <p:cNvPr id="20" name="Рисунок 19" descr="d090a2e1-1617-5c12-b32e-23e347879d40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71239" y="624467"/>
            <a:ext cx="9218341" cy="518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743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0583" y="1050088"/>
            <a:ext cx="6526971" cy="44768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17744">
            <a:off x="10222213" y="2464295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022761" y="718538"/>
            <a:ext cx="4700788" cy="35755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90761">
            <a:off x="9341580" y="3560036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5793" y="5723183"/>
            <a:ext cx="733758" cy="748887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5094514" y="1345473"/>
            <a:ext cx="40494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2800" dirty="0"/>
              <a:t>Как называется ансамбль </a:t>
            </a:r>
          </a:p>
          <a:p>
            <a:pPr algn="ctr">
              <a:lnSpc>
                <a:spcPct val="200000"/>
              </a:lnSpc>
            </a:pPr>
            <a:r>
              <a:rPr lang="ru-RU" sz="2800" dirty="0"/>
              <a:t>из семи человек</a:t>
            </a:r>
            <a:r>
              <a:rPr lang="ru-RU" dirty="0"/>
              <a:t>? </a:t>
            </a:r>
          </a:p>
        </p:txBody>
      </p:sp>
      <p:pic>
        <p:nvPicPr>
          <p:cNvPr id="21" name="Рисунок 20" descr="img15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48937" y="0"/>
            <a:ext cx="8943277" cy="670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5695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4453" y="588527"/>
            <a:ext cx="7663544" cy="52564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26227">
            <a:off x="9061006" y="2078190"/>
            <a:ext cx="1634121" cy="35916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03300">
            <a:off x="8218401" y="3713333"/>
            <a:ext cx="1020478" cy="2242887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IV 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тур</a:t>
            </a: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БЛИЦ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1274" y="1352100"/>
            <a:ext cx="399638" cy="4023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5642" y="5729100"/>
            <a:ext cx="405780" cy="4085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208" y="595028"/>
            <a:ext cx="807211" cy="9470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71292" y="984375"/>
            <a:ext cx="689471" cy="7105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65799" y="1542102"/>
            <a:ext cx="405493" cy="4246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370" y="3536497"/>
            <a:ext cx="487136" cy="47014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5496" y="5841468"/>
            <a:ext cx="706892" cy="70689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77245" y="6050382"/>
            <a:ext cx="487136" cy="47014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9089" y="174593"/>
            <a:ext cx="487136" cy="47014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2909" y="5430945"/>
            <a:ext cx="694740" cy="70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241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  <p:sndAc>
          <p:stSnd>
            <p:snd r:embed="rId1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88336" y="237744"/>
            <a:ext cx="7854696" cy="5607886"/>
          </a:xfrm>
          <a:prstGeom prst="rect">
            <a:avLst/>
          </a:prstGeom>
        </p:spPr>
      </p:pic>
      <p:pic>
        <p:nvPicPr>
          <p:cNvPr id="4" name="Рисунок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1968" y="3889355"/>
            <a:ext cx="5024794" cy="2757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38541" y="3103760"/>
            <a:ext cx="2002536" cy="30423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4842" y="1395218"/>
            <a:ext cx="499426" cy="5028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6831" y="5523297"/>
            <a:ext cx="405780" cy="40852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290" y="623080"/>
            <a:ext cx="807211" cy="94707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48860" y="1453299"/>
            <a:ext cx="689471" cy="71057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35584" y="1028627"/>
            <a:ext cx="405493" cy="42467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370" y="3536497"/>
            <a:ext cx="487136" cy="47014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67365" y="5020666"/>
            <a:ext cx="706892" cy="706892"/>
          </a:xfrm>
          <a:prstGeom prst="rect">
            <a:avLst/>
          </a:prstGeom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342031" y="4492486"/>
            <a:ext cx="4203465" cy="15582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МегаМозг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3806482" y="1898017"/>
            <a:ext cx="4203465" cy="1988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Место для иллюстрации к вопросу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66D2509-4E5B-438B-A930-F606FFAE43E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54872" y="1096617"/>
            <a:ext cx="5418308" cy="3770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686985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4873" y="4784"/>
            <a:ext cx="9900292" cy="561264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586848" y="1635032"/>
            <a:ext cx="5377542" cy="2248998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052" y="3802385"/>
            <a:ext cx="842963" cy="8429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2373" y="539880"/>
            <a:ext cx="825074" cy="9680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10493" y="840618"/>
            <a:ext cx="416144" cy="4016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40" y="5503056"/>
            <a:ext cx="372494" cy="3901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388" y="5010771"/>
            <a:ext cx="457712" cy="4577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4873" y="1288728"/>
            <a:ext cx="435429" cy="4383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8576" y="5726069"/>
            <a:ext cx="674234" cy="67423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21452" y="1183517"/>
            <a:ext cx="689834" cy="7016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74729" y="5552031"/>
            <a:ext cx="332356" cy="34807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17567" y="4935525"/>
            <a:ext cx="678255" cy="79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49620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" dur="8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4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4" dur="8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4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7" dur="8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4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0" dur="8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4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3" dur="8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4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/Times New Roman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Презентация1" id="{AE5AFE9A-981F-4E09-85F3-1AFBD1D58921}" vid="{31978A82-DAA1-43A8-A6C4-41B43BC4DF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E236678D-C49E-4F6E-A3C8-2F95040A5F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BF8C2E-BF41-4DA4-8E6A-C59CE968EEC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228850-8D93-4258-94C5-9335006265EF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2547570a-e5f4-4946-a4c3-82580e42479e"/>
    <ds:schemaRef ds:uri="6ee78bd2-4339-4042-adc0-bcc646419980"/>
    <ds:schemaRef ds:uri="http://schemas.microsoft.com/sharepoint/v3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tf96391493_win32</Template>
  <TotalTime>0</TotalTime>
  <Words>346</Words>
  <Application>Microsoft Office PowerPoint</Application>
  <PresentationFormat>Произвольный</PresentationFormat>
  <Paragraphs>99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Тема Office</vt:lpstr>
      <vt:lpstr>Интеллектуальная игра  «МегаМозг» «Никто не забыт, ничто не забыто»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2021-02-02T13:15:44Z</dcterms:created>
  <dcterms:modified xsi:type="dcterms:W3CDTF">2025-02-18T09:21:17Z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