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68" r:id="rId4"/>
    <p:sldId id="266" r:id="rId5"/>
    <p:sldId id="267" r:id="rId6"/>
    <p:sldId id="282" r:id="rId7"/>
    <p:sldId id="283" r:id="rId8"/>
    <p:sldId id="270" r:id="rId9"/>
    <p:sldId id="275" r:id="rId10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4" d="100"/>
          <a:sy n="64" d="100"/>
        </p:scale>
        <p:origin x="-1482" y="-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75CB5C-548B-4B3E-8F8B-621213538CB9}" type="datetimeFigureOut">
              <a:rPr lang="ru-RU" smtClean="0"/>
              <a:pPr/>
              <a:t>10.03.2026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D07C49-D41A-4D8C-886E-68AA67A8625A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75CB5C-548B-4B3E-8F8B-621213538CB9}" type="datetimeFigureOut">
              <a:rPr lang="ru-RU" smtClean="0"/>
              <a:pPr/>
              <a:t>10.03.2026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D07C49-D41A-4D8C-886E-68AA67A8625A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75CB5C-548B-4B3E-8F8B-621213538CB9}" type="datetimeFigureOut">
              <a:rPr lang="ru-RU" smtClean="0"/>
              <a:pPr/>
              <a:t>10.03.2026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D07C49-D41A-4D8C-886E-68AA67A8625A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75CB5C-548B-4B3E-8F8B-621213538CB9}" type="datetimeFigureOut">
              <a:rPr lang="ru-RU" smtClean="0"/>
              <a:pPr/>
              <a:t>10.03.2026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D07C49-D41A-4D8C-886E-68AA67A8625A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75CB5C-548B-4B3E-8F8B-621213538CB9}" type="datetimeFigureOut">
              <a:rPr lang="ru-RU" smtClean="0"/>
              <a:pPr/>
              <a:t>10.03.2026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D07C49-D41A-4D8C-886E-68AA67A8625A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75CB5C-548B-4B3E-8F8B-621213538CB9}" type="datetimeFigureOut">
              <a:rPr lang="ru-RU" smtClean="0"/>
              <a:pPr/>
              <a:t>10.03.2026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D07C49-D41A-4D8C-886E-68AA67A8625A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75CB5C-548B-4B3E-8F8B-621213538CB9}" type="datetimeFigureOut">
              <a:rPr lang="ru-RU" smtClean="0"/>
              <a:pPr/>
              <a:t>10.03.2026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D07C49-D41A-4D8C-886E-68AA67A8625A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75CB5C-548B-4B3E-8F8B-621213538CB9}" type="datetimeFigureOut">
              <a:rPr lang="ru-RU" smtClean="0"/>
              <a:pPr/>
              <a:t>10.03.2026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D07C49-D41A-4D8C-886E-68AA67A8625A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75CB5C-548B-4B3E-8F8B-621213538CB9}" type="datetimeFigureOut">
              <a:rPr lang="ru-RU" smtClean="0"/>
              <a:pPr/>
              <a:t>10.03.2026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D07C49-D41A-4D8C-886E-68AA67A8625A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75CB5C-548B-4B3E-8F8B-621213538CB9}" type="datetimeFigureOut">
              <a:rPr lang="ru-RU" smtClean="0"/>
              <a:pPr/>
              <a:t>10.03.2026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D07C49-D41A-4D8C-886E-68AA67A8625A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75CB5C-548B-4B3E-8F8B-621213538CB9}" type="datetimeFigureOut">
              <a:rPr lang="ru-RU" smtClean="0"/>
              <a:pPr/>
              <a:t>10.03.2026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D07C49-D41A-4D8C-886E-68AA67A8625A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C75CB5C-548B-4B3E-8F8B-621213538CB9}" type="datetimeFigureOut">
              <a:rPr lang="ru-RU" smtClean="0"/>
              <a:pPr/>
              <a:t>10.03.2026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1D07C49-D41A-4D8C-886E-68AA67A8625A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.jpe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026" name="Picture 2" descr="C:\Users\ASER\Desktop\конструирование\depositphotos_112037052-stock-illustration-blocks-to-build-design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5" name="TextBox 4"/>
          <p:cNvSpPr txBox="1"/>
          <p:nvPr/>
        </p:nvSpPr>
        <p:spPr>
          <a:xfrm>
            <a:off x="1428728" y="1571612"/>
            <a:ext cx="6500858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800" b="1" dirty="0" smtClean="0">
                <a:solidFill>
                  <a:srgbClr val="C00000"/>
                </a:solidFill>
              </a:rPr>
              <a:t>Родительское собрание в средней группе «Паровозик»</a:t>
            </a:r>
          </a:p>
          <a:p>
            <a:pPr algn="ctr"/>
            <a:r>
              <a:rPr lang="ru-RU" sz="2800" b="1" dirty="0" smtClean="0">
                <a:solidFill>
                  <a:srgbClr val="C00000"/>
                </a:solidFill>
              </a:rPr>
              <a:t>«Значение конструирования в развитии детей»</a:t>
            </a:r>
            <a:endParaRPr lang="ru-RU" sz="2800" b="1" dirty="0">
              <a:solidFill>
                <a:srgbClr val="C00000"/>
              </a:solidFill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2714612" y="4429132"/>
            <a:ext cx="6131915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Подготовили воспитатели: </a:t>
            </a:r>
            <a:r>
              <a:rPr lang="ru-RU" sz="20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Толочная</a:t>
            </a:r>
            <a:r>
              <a:rPr lang="ru-RU" sz="20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Е. С.</a:t>
            </a:r>
          </a:p>
          <a:p>
            <a:r>
              <a:rPr lang="ru-RU" sz="20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                                                Прудникова В.Л.</a:t>
            </a:r>
            <a:endParaRPr lang="ru-RU" sz="2000" b="1" dirty="0" smtClean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ru-RU" sz="20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			</a:t>
            </a:r>
            <a:endParaRPr lang="ru-RU" sz="2000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026" name="Picture 2" descr="C:\Users\ASER\Desktop\конструирование\depositphotos_112037052-stock-illustration-blocks-to-build-design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5" name="TextBox 4"/>
          <p:cNvSpPr txBox="1"/>
          <p:nvPr/>
        </p:nvSpPr>
        <p:spPr>
          <a:xfrm>
            <a:off x="1000100" y="1571612"/>
            <a:ext cx="6786610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200" b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Конструирование- </a:t>
            </a:r>
            <a:r>
              <a:rPr lang="ru-RU" sz="3200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это вид детской деятельности, в процессе которой дети изготавливают различные постройки и поделки, отображая явления предметного мира и объекта природы.</a:t>
            </a:r>
            <a:endParaRPr lang="ru-RU" sz="3200" dirty="0"/>
          </a:p>
        </p:txBody>
      </p:sp>
      <p:sp>
        <p:nvSpPr>
          <p:cNvPr id="6" name="TextBox 5"/>
          <p:cNvSpPr txBox="1"/>
          <p:nvPr/>
        </p:nvSpPr>
        <p:spPr>
          <a:xfrm>
            <a:off x="1071538" y="3620444"/>
            <a:ext cx="678661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" indent="0" algn="ctr">
              <a:buNone/>
            </a:pPr>
            <a:endParaRPr lang="ru-RU" sz="2400" dirty="0" smtClean="0">
              <a:solidFill>
                <a:srgbClr val="7030A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026" name="Picture 2" descr="C:\Users\ASER\Desktop\конструирование\depositphotos_112037052-stock-illustration-blocks-to-build-design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5" name="TextBox 4"/>
          <p:cNvSpPr txBox="1"/>
          <p:nvPr/>
        </p:nvSpPr>
        <p:spPr>
          <a:xfrm>
            <a:off x="1643042" y="1643050"/>
            <a:ext cx="6572296" cy="35394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8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ВИД МАТЕРИАЛА ОПРЕДЕЛЯЕТ  </a:t>
            </a:r>
          </a:p>
          <a:p>
            <a:pPr algn="ctr"/>
            <a:r>
              <a:rPr lang="ru-RU" sz="28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ВИД  КОНСТРУИРОВАНИЯ</a:t>
            </a:r>
          </a:p>
          <a:p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● Конструирование из строительного материала</a:t>
            </a:r>
          </a:p>
          <a:p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● Конструирование из бумаги и дополнительного материала</a:t>
            </a:r>
          </a:p>
          <a:p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● Конструирование из природного материала</a:t>
            </a:r>
            <a:endParaRPr lang="ru-RU" sz="28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026" name="Picture 2" descr="C:\Users\ASER\Desktop\конструирование\depositphotos_112037052-stock-illustration-blocks-to-build-design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5" name="TextBox 4"/>
          <p:cNvSpPr txBox="1"/>
          <p:nvPr/>
        </p:nvSpPr>
        <p:spPr>
          <a:xfrm>
            <a:off x="2928926" y="1500174"/>
            <a:ext cx="184731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ru-RU" sz="3600" dirty="0">
              <a:solidFill>
                <a:srgbClr val="FF0000"/>
              </a:solidFill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1857356" y="1857364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ru-RU" dirty="0"/>
          </a:p>
        </p:txBody>
      </p:sp>
      <p:sp>
        <p:nvSpPr>
          <p:cNvPr id="17409" name="Rectangle 1"/>
          <p:cNvSpPr>
            <a:spLocks noChangeArrowheads="1"/>
          </p:cNvSpPr>
          <p:nvPr/>
        </p:nvSpPr>
        <p:spPr bwMode="auto">
          <a:xfrm>
            <a:off x="1357290" y="1177626"/>
            <a:ext cx="6786610" cy="461664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182563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1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Существуют различные виды конструктивной деятельности, каждая из которых способствует формированию познавательных и социальных мотивов учения.</a:t>
            </a:r>
          </a:p>
          <a:p>
            <a:pPr marL="0" marR="0" lvl="0" indent="182563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1" i="0" u="sng" strike="noStrike" cap="none" normalizeH="0" baseline="0" dirty="0" smtClean="0">
                <a:ln>
                  <a:noFill/>
                </a:ln>
                <a:solidFill>
                  <a:srgbClr val="C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Конструирование по образцу </a:t>
            </a:r>
            <a:r>
              <a:rPr kumimoji="0" lang="ru-RU" sz="1400" b="1" i="0" u="none" strike="noStrike" cap="none" normalizeH="0" baseline="0" dirty="0" smtClean="0">
                <a:ln>
                  <a:noFill/>
                </a:ln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– детям предлагают образцы построек, выполненных из деталей строительного материала. В основе деятельности лежит подражание, которое является важным обучающим этапом.</a:t>
            </a:r>
          </a:p>
          <a:p>
            <a:pPr marL="0" marR="0" lvl="0" indent="182563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1" i="0" u="sng" strike="noStrike" cap="none" normalizeH="0" baseline="0" dirty="0" smtClean="0">
                <a:ln>
                  <a:noFill/>
                </a:ln>
                <a:solidFill>
                  <a:srgbClr val="C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Конструирование по условиям </a:t>
            </a:r>
            <a:r>
              <a:rPr kumimoji="0" lang="ru-RU" sz="1400" b="1" i="0" u="none" strike="noStrike" cap="none" normalizeH="0" baseline="0" dirty="0" smtClean="0">
                <a:ln>
                  <a:noFill/>
                </a:ln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– детям не дают образцы построек, а лишь, определяются условия, которым постройка должна соответствовать (н.: иметь мост, треугольную крышу и т.п.) для ребенка это проблемная ситуация, которую он должен решить самостоятельно. В процессе такого конструирования у ребенка формируется умение анализировать условия и на этой основе строить свою деятельность.</a:t>
            </a:r>
          </a:p>
          <a:p>
            <a:pPr marL="0" marR="0" lvl="0" indent="182563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1" i="0" u="sng" strike="noStrike" cap="none" normalizeH="0" baseline="0" dirty="0" smtClean="0">
                <a:ln>
                  <a:noFill/>
                </a:ln>
                <a:solidFill>
                  <a:srgbClr val="C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Конструирование по простейшим образцам и схемам </a:t>
            </a:r>
            <a:r>
              <a:rPr kumimoji="0" lang="ru-RU" sz="1400" b="1" i="0" u="none" strike="noStrike" cap="none" normalizeH="0" baseline="0" dirty="0" smtClean="0">
                <a:ln>
                  <a:noFill/>
                </a:ln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- имеет моделирующий характер деятельности, в которой из деталей строительного материала воссоздаются внешние и отдельные функциональные особенности определенных объектов.</a:t>
            </a:r>
          </a:p>
          <a:p>
            <a:pPr marL="0" marR="0" lvl="0" indent="182563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1" i="0" u="sng" strike="noStrike" cap="none" normalizeH="0" baseline="0" dirty="0" smtClean="0">
                <a:ln>
                  <a:noFill/>
                </a:ln>
                <a:solidFill>
                  <a:srgbClr val="C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Конструирование по теме </a:t>
            </a:r>
            <a:r>
              <a:rPr kumimoji="0" lang="ru-RU" sz="1400" b="1" i="0" u="none" strike="noStrike" cap="none" normalizeH="0" baseline="0" dirty="0" smtClean="0">
                <a:ln>
                  <a:noFill/>
                </a:ln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– эта форма конструирования очень близка по своему характеру конструированию по замыслу, с той лишь разницей, что замыслы детей здесь ограничиваются определенной темой.</a:t>
            </a:r>
          </a:p>
          <a:p>
            <a:pPr marL="0" marR="0" lvl="0" indent="182563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1" i="0" u="sng" strike="noStrike" cap="none" normalizeH="0" baseline="0" dirty="0" smtClean="0">
                <a:ln>
                  <a:noFill/>
                </a:ln>
                <a:solidFill>
                  <a:srgbClr val="C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Конструирование по замыслу </a:t>
            </a:r>
            <a:r>
              <a:rPr kumimoji="0" lang="ru-RU" sz="1400" b="1" i="0" u="none" strike="noStrike" cap="none" normalizeH="0" baseline="0" dirty="0" smtClean="0">
                <a:ln>
                  <a:noFill/>
                </a:ln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(творческое конструирование) – способствует развитию творчества детей, в котором проявляется их самостоятельность</a:t>
            </a:r>
            <a:r>
              <a:rPr kumimoji="0" lang="ru-RU" sz="1400" b="1" i="0" u="none" strike="noStrike" cap="none" normalizeH="0" baseline="0" dirty="0" smtClean="0">
                <a:ln>
                  <a:noFill/>
                </a:ln>
                <a:effectLst/>
                <a:latin typeface="Times New Roman" pitchFamily="18" charset="0"/>
                <a:cs typeface="Times New Roman" pitchFamily="18" charset="0"/>
              </a:rPr>
              <a:t>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026" name="Picture 2" descr="C:\Users\ASER\Desktop\конструирование\depositphotos_112037052-stock-illustration-blocks-to-build-design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10" name="TextBox 9"/>
          <p:cNvSpPr txBox="1"/>
          <p:nvPr/>
        </p:nvSpPr>
        <p:spPr>
          <a:xfrm>
            <a:off x="4143372" y="2143116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ru-RU" dirty="0"/>
          </a:p>
        </p:txBody>
      </p:sp>
      <p:sp>
        <p:nvSpPr>
          <p:cNvPr id="13" name="TextBox 12"/>
          <p:cNvSpPr txBox="1"/>
          <p:nvPr/>
        </p:nvSpPr>
        <p:spPr>
          <a:xfrm>
            <a:off x="1285852" y="1357298"/>
            <a:ext cx="6357982" cy="43396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Значение конструктивной </a:t>
            </a:r>
            <a:r>
              <a:rPr lang="ru-RU" sz="24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деятельности</a:t>
            </a:r>
          </a:p>
          <a:p>
            <a:pPr algn="ctr"/>
            <a:endParaRPr lang="ru-RU" sz="2400" b="1" dirty="0" smtClean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/>
            <a:endParaRPr lang="ru-RU" sz="2400" b="1" dirty="0" smtClean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/>
            <a:endParaRPr lang="ru-RU" sz="2400" b="1" dirty="0" smtClean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/>
            <a:endParaRPr lang="ru-RU" sz="2400" b="1" dirty="0" smtClean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/>
            <a:endParaRPr lang="ru-RU" sz="2400" b="1" dirty="0" smtClean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/>
            <a:endParaRPr lang="ru-RU" sz="2400" b="1" dirty="0" smtClean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/>
            <a:endParaRPr lang="ru-RU" sz="2400" b="1" dirty="0" smtClean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/>
            <a:endParaRPr lang="ru-RU" sz="2400" b="1" dirty="0" smtClean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/>
            <a:endParaRPr lang="ru-RU" sz="2400" b="1" dirty="0" smtClean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ru-RU" b="1" dirty="0" smtClean="0"/>
              <a:t/>
            </a:r>
            <a:br>
              <a:rPr lang="ru-RU" b="1" dirty="0" smtClean="0"/>
            </a:br>
            <a:endParaRPr lang="ru-RU" dirty="0"/>
          </a:p>
        </p:txBody>
      </p:sp>
      <p:sp>
        <p:nvSpPr>
          <p:cNvPr id="14" name="TextBox 13"/>
          <p:cNvSpPr txBox="1"/>
          <p:nvPr/>
        </p:nvSpPr>
        <p:spPr>
          <a:xfrm>
            <a:off x="1428728" y="1142984"/>
            <a:ext cx="6215106" cy="477053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ru-RU" sz="2000" dirty="0" smtClean="0">
              <a:latin typeface="Times New Roman" pitchFamily="18" charset="0"/>
              <a:cs typeface="Times New Roman" pitchFamily="18" charset="0"/>
            </a:endParaRPr>
          </a:p>
          <a:p>
            <a:endParaRPr lang="ru-RU" sz="20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Способствует 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развитию сенсорных и мыслительных способностей детей; развивает планирующую мыслительную деятельность; способствует практическому познанию свойств геометрических тел и пространственных отношений; играет большую роль в воспитании первоначальных навыков работы в коллективе; воспитывает заботливое и внимательное отношение к близким, к товарищам, желание сделать что-то приятное; имеет большое значение для воспитания эстетических чувств: формируются не только технические умения и навыки, но и особое отношение к окружающему миру- дети начинают чувствовать красоту природы</a:t>
            </a:r>
            <a:r>
              <a:rPr lang="ru-RU" sz="2400" dirty="0" smtClean="0"/>
              <a:t>.</a:t>
            </a:r>
            <a:endParaRPr lang="ru-RU" sz="24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026" name="Picture 2" descr="C:\Users\ASER\Desktop\конструирование\depositphotos_112037052-stock-illustration-blocks-to-build-design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10" name="TextBox 9"/>
          <p:cNvSpPr txBox="1"/>
          <p:nvPr/>
        </p:nvSpPr>
        <p:spPr>
          <a:xfrm>
            <a:off x="4143372" y="2143116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ru-RU" dirty="0"/>
          </a:p>
        </p:txBody>
      </p:sp>
      <p:pic>
        <p:nvPicPr>
          <p:cNvPr id="7" name="Рисунок 6" descr="IMG_20260310_115540_590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57158" y="928670"/>
            <a:ext cx="4357718" cy="2895793"/>
          </a:xfrm>
          <a:prstGeom prst="rect">
            <a:avLst/>
          </a:prstGeom>
        </p:spPr>
      </p:pic>
      <p:pic>
        <p:nvPicPr>
          <p:cNvPr id="9" name="Рисунок 8" descr="IMG_20260310_115540_634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4429124" y="3500438"/>
            <a:ext cx="4500562" cy="3000396"/>
          </a:xfrm>
          <a:prstGeom prst="rect">
            <a:avLst/>
          </a:prstGeom>
        </p:spPr>
      </p:pic>
      <p:sp>
        <p:nvSpPr>
          <p:cNvPr id="11" name="TextBox 10"/>
          <p:cNvSpPr txBox="1"/>
          <p:nvPr/>
        </p:nvSpPr>
        <p:spPr>
          <a:xfrm>
            <a:off x="5072066" y="1643050"/>
            <a:ext cx="2860889" cy="8925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6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Конструируем с     детьми</a:t>
            </a:r>
            <a:endParaRPr lang="ru-RU" sz="2600" b="1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026" name="Picture 2" descr="C:\Users\ASER\Desktop\конструирование\depositphotos_112037052-stock-illustration-blocks-to-build-design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10" name="TextBox 9"/>
          <p:cNvSpPr txBox="1"/>
          <p:nvPr/>
        </p:nvSpPr>
        <p:spPr>
          <a:xfrm>
            <a:off x="4143372" y="2143116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ru-RU" dirty="0"/>
          </a:p>
        </p:txBody>
      </p:sp>
      <p:pic>
        <p:nvPicPr>
          <p:cNvPr id="6" name="Рисунок 5" descr="IMG_20260310_115540_651 (1)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57158" y="3571876"/>
            <a:ext cx="5460217" cy="3074102"/>
          </a:xfrm>
          <a:prstGeom prst="rect">
            <a:avLst/>
          </a:prstGeom>
        </p:spPr>
      </p:pic>
      <p:pic>
        <p:nvPicPr>
          <p:cNvPr id="8" name="Рисунок 7" descr="IMG_20260310_115540_592 (1)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3571868" y="571480"/>
            <a:ext cx="5286380" cy="2976232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026" name="Picture 2" descr="C:\Users\ASER\Desktop\конструирование\depositphotos_112037052-stock-illustration-blocks-to-build-design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71462"/>
            <a:ext cx="9144000" cy="6858000"/>
          </a:xfrm>
          <a:prstGeom prst="rect">
            <a:avLst/>
          </a:prstGeom>
          <a:noFill/>
        </p:spPr>
      </p:pic>
      <p:sp>
        <p:nvSpPr>
          <p:cNvPr id="5" name="TextBox 4"/>
          <p:cNvSpPr txBox="1"/>
          <p:nvPr/>
        </p:nvSpPr>
        <p:spPr>
          <a:xfrm>
            <a:off x="1357290" y="1285861"/>
            <a:ext cx="6786610" cy="38164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При 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правильно организованной деятельности дети приобретают: конструктивно-технические умения сооружать отдельные предметы из строительного материала — здания, мосты и т.д.; делать из бумаги различные поделки — елочные игрушки, кораблики и т.д.</a:t>
            </a:r>
          </a:p>
          <a:p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Занятия по конструированию стимулируют любознательность, развивают образное и пространственное мышление, активизируют фантазию и воображение, пробуждают инициативность и самостоятельность, а также интерес к изобретательству и творчеству.</a:t>
            </a:r>
          </a:p>
          <a:p>
            <a:pPr lvl="1" algn="just"/>
            <a:endParaRPr lang="ru-RU" sz="2400" dirty="0" smtClean="0">
              <a:latin typeface="Times New Roman" pitchFamily="18" charset="0"/>
              <a:cs typeface="Times New Roman" pitchFamily="18" charset="0"/>
            </a:endParaRPr>
          </a:p>
          <a:p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026" name="Picture 2" descr="C:\Users\ASER\Desktop\конструирование\depositphotos_112037052-stock-illustration-blocks-to-build-design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5" name="TextBox 4"/>
          <p:cNvSpPr txBox="1"/>
          <p:nvPr/>
        </p:nvSpPr>
        <p:spPr>
          <a:xfrm>
            <a:off x="1714480" y="2571744"/>
            <a:ext cx="5500726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2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Желаем успехов в </a:t>
            </a:r>
            <a:r>
              <a:rPr lang="ru-RU" sz="3200" b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развитии детей!</a:t>
            </a:r>
            <a:endParaRPr lang="ru-RU" sz="3200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348</TotalTime>
  <Words>408</Words>
  <Application>Microsoft Office PowerPoint</Application>
  <PresentationFormat>Экран (4:3)</PresentationFormat>
  <Paragraphs>35</Paragraphs>
  <Slides>9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9</vt:i4>
      </vt:variant>
    </vt:vector>
  </HeadingPairs>
  <TitlesOfParts>
    <vt:vector size="10" baseType="lpstr">
      <vt:lpstr>Тема Office</vt:lpstr>
      <vt:lpstr>Слайд 1</vt:lpstr>
      <vt:lpstr>Слайд 2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ASER</dc:creator>
  <cp:lastModifiedBy>ЕЛЕНА</cp:lastModifiedBy>
  <cp:revision>33</cp:revision>
  <dcterms:created xsi:type="dcterms:W3CDTF">2020-10-25T11:53:16Z</dcterms:created>
  <dcterms:modified xsi:type="dcterms:W3CDTF">2026-03-10T06:07:54Z</dcterms:modified>
</cp:coreProperties>
</file>