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93" r:id="rId2"/>
    <p:sldId id="288" r:id="rId3"/>
    <p:sldId id="294" r:id="rId4"/>
    <p:sldId id="295" r:id="rId5"/>
    <p:sldId id="260" r:id="rId6"/>
    <p:sldId id="261" r:id="rId7"/>
    <p:sldId id="298" r:id="rId8"/>
    <p:sldId id="297" r:id="rId9"/>
    <p:sldId id="308" r:id="rId10"/>
    <p:sldId id="262" r:id="rId11"/>
    <p:sldId id="299" r:id="rId12"/>
    <p:sldId id="300" r:id="rId13"/>
    <p:sldId id="301" r:id="rId14"/>
    <p:sldId id="309" r:id="rId15"/>
    <p:sldId id="311" r:id="rId16"/>
    <p:sldId id="304" r:id="rId17"/>
    <p:sldId id="310" r:id="rId18"/>
    <p:sldId id="306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29" autoAdjust="0"/>
    <p:restoredTop sz="93961" autoAdjust="0"/>
  </p:normalViewPr>
  <p:slideViewPr>
    <p:cSldViewPr>
      <p:cViewPr varScale="1">
        <p:scale>
          <a:sx n="63" d="100"/>
          <a:sy n="63" d="100"/>
        </p:scale>
        <p:origin x="-148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AE796-42F8-4C93-BA94-7612676BB2D1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43559-434D-44F9-BBFB-51827C1C058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970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43559-434D-44F9-BBFB-51827C1C058E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44416" y="714823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важна,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нужна,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– наука,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Мыслить учит нас она.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96752"/>
            <a:ext cx="4198911" cy="544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7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68286"/>
            <a:ext cx="7194124" cy="311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33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20688"/>
            <a:ext cx="28083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:10=</a:t>
            </a:r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17*2=</a:t>
            </a:r>
          </a:p>
          <a:p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15*2=</a:t>
            </a:r>
          </a:p>
          <a:p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40:5=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008" y="620688"/>
            <a:ext cx="28083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6*7=</a:t>
            </a:r>
          </a:p>
          <a:p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90*0=</a:t>
            </a:r>
          </a:p>
          <a:p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7*8=</a:t>
            </a:r>
          </a:p>
          <a:p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45:45=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620688"/>
            <a:ext cx="6480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</a:p>
          <a:p>
            <a:endParaRPr lang="ru-RU" sz="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  <a:p>
            <a:endParaRPr lang="ru-RU" sz="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</a:p>
          <a:p>
            <a:endParaRPr lang="ru-RU" sz="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84368" y="620688"/>
            <a:ext cx="6480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  <a:p>
            <a:endParaRPr lang="ru-RU" sz="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  <a:p>
            <a:endParaRPr lang="ru-RU" sz="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  <a:p>
            <a:endParaRPr lang="ru-RU" sz="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99792" y="633462"/>
            <a:ext cx="7200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83768" y="1569566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44884" y="2505670"/>
            <a:ext cx="10560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27784" y="3429000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44208" y="633462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42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32240" y="1484784"/>
            <a:ext cx="792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372200" y="2474893"/>
            <a:ext cx="1296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endParaRPr lang="ru-RU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04248" y="3441774"/>
            <a:ext cx="738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20978" y="4581128"/>
            <a:ext cx="67633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56, 42, 34, 30, 8, 6, 1, 0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699792" y="5404697"/>
            <a:ext cx="32255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Мандарин</a:t>
            </a:r>
          </a:p>
        </p:txBody>
      </p:sp>
      <p:pic>
        <p:nvPicPr>
          <p:cNvPr id="1026" name="Picture 2" descr="C:\Users\learn\Desktop\Безымянный.pnget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108" y="5404697"/>
            <a:ext cx="1090500" cy="1058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85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Апельсин (online-video-cutter.com) (1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87624" y="764704"/>
            <a:ext cx="6408712" cy="480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3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8458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7300" b="1" dirty="0" smtClean="0">
                <a:latin typeface="Times New Roman" pitchFamily="18" charset="0"/>
                <a:cs typeface="Times New Roman" pitchFamily="18" charset="0"/>
              </a:rPr>
              <a:t>Тема урока: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791469"/>
            <a:ext cx="8429684" cy="23657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«Доля»</a:t>
            </a:r>
            <a:endParaRPr lang="ru-RU" sz="4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Цели урока: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2880" y="1714488"/>
            <a:ext cx="8229600" cy="4525963"/>
          </a:xfrm>
        </p:spPr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Узнать что такое доля.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знакомиться с записью доли.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Учиться сравнивать доли.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xn--i1abbnckbmcl9fb.xn--p1ai/%D1%81%D1%82%D0%B0%D1%82%D1%8C%D0%B8/532105/img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5544616" cy="41764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11560" y="1772816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539552" y="2649979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2714612" y="1428736"/>
            <a:ext cx="3857652" cy="37147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http://xn--i1abbnckbmcl9fb.xn--p1ai/%D1%81%D1%82%D0%B0%D1%82%D1%8C%D0%B8/532105/img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48" r="14964"/>
          <a:stretch>
            <a:fillRect/>
          </a:stretch>
        </p:blipFill>
        <p:spPr bwMode="auto">
          <a:xfrm>
            <a:off x="4643438" y="1181362"/>
            <a:ext cx="2071702" cy="42479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582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2073622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числитель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7279" y="3153742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знаменатель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63688" y="3140968"/>
            <a:ext cx="482453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467544" y="275164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Числитель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показывает, сколько равных частей 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взяли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077072"/>
            <a:ext cx="8676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Знаменатель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показывает, на сколько равных частей разделили целое</a:t>
            </a:r>
          </a:p>
        </p:txBody>
      </p:sp>
    </p:spTree>
    <p:extLst>
      <p:ext uri="{BB962C8B-B14F-4D97-AF65-F5344CB8AC3E}">
        <p14:creationId xmlns:p14="http://schemas.microsoft.com/office/powerpoint/2010/main" val="318006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Человек-стоит-на-земл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32313" cy="3929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часть целого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61463" y="2698144"/>
            <a:ext cx="2324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10" y="4558762"/>
            <a:ext cx="2493636" cy="17787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887" y="4550806"/>
            <a:ext cx="3258706" cy="1786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646" y="2571831"/>
            <a:ext cx="2438388" cy="19994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408" y="2103239"/>
            <a:ext cx="2421441" cy="2113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i1abbnckbmcl9fb.xn--p1ai/%D1%81%D1%82%D0%B0%D1%82%D1%8C%D0%B8/532105/img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294894"/>
            <a:ext cx="5859110" cy="44644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11560" y="1772816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39552" y="2649979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Рисунок 5" descr="http://xn--i1abbnckbmcl9fb.xn--p1ai/%D1%81%D1%82%D0%B0%D1%82%D1%8C%D0%B8/532105/img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08" y="1428736"/>
            <a:ext cx="5544616" cy="417646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Овал 6"/>
          <p:cNvSpPr/>
          <p:nvPr/>
        </p:nvSpPr>
        <p:spPr>
          <a:xfrm>
            <a:off x="3000364" y="1643050"/>
            <a:ext cx="3786214" cy="37147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http://xn--i1abbnckbmcl9fb.xn--p1ai/%D1%81%D1%82%D0%B0%D1%82%D1%8C%D0%B8/532105/img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10" t="8001" r="18309" b="50395"/>
          <a:stretch>
            <a:fillRect/>
          </a:stretch>
        </p:blipFill>
        <p:spPr bwMode="auto">
          <a:xfrm>
            <a:off x="5000628" y="1571612"/>
            <a:ext cx="1785918" cy="18573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639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xn--i1abbnckbmcl9fb.xn--p1ai/%D1%81%D1%82%D0%B0%D1%82%D1%8C%D0%B8/532105/img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960440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://xn--i1abbnckbmcl9fb.xn--p1ai/%D1%81%D1%82%D0%B0%D1%82%D1%8C%D0%B8/532105/img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80729"/>
            <a:ext cx="3888432" cy="274428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278004" y="3717032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21408" y="3717032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5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6357950" y="465313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208846" y="465313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415444" y="4077072"/>
            <a:ext cx="17281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5378" y="5590981"/>
            <a:ext cx="18209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98259" y="5652537"/>
            <a:ext cx="66756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больше частей, тем доля меньше</a:t>
            </a:r>
          </a:p>
        </p:txBody>
      </p:sp>
      <p:pic>
        <p:nvPicPr>
          <p:cNvPr id="11" name="Рисунок 10" descr="http://xn--i1abbnckbmcl9fb.xn--p1ai/%D1%81%D1%82%D0%B0%D1%82%D1%8C%D0%B8/532105/img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48" r="14964"/>
          <a:stretch>
            <a:fillRect/>
          </a:stretch>
        </p:blipFill>
        <p:spPr bwMode="auto">
          <a:xfrm>
            <a:off x="2500298" y="970874"/>
            <a:ext cx="1357322" cy="28153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://xn--i1abbnckbmcl9fb.xn--p1ai/%D1%81%D1%82%D0%B0%D1%82%D1%8C%D0%B8/532105/img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10" t="8001" r="18309" b="50395"/>
          <a:stretch>
            <a:fillRect/>
          </a:stretch>
        </p:blipFill>
        <p:spPr bwMode="auto">
          <a:xfrm>
            <a:off x="6715140" y="1214422"/>
            <a:ext cx="1178743" cy="1143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441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4996" y="174476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71802" y="174476"/>
            <a:ext cx="785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78400" y="174476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35788" y="174476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43240" y="2317616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06962" y="2357430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7990" y="500042"/>
            <a:ext cx="17281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72832" y="491752"/>
            <a:ext cx="17281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0800000">
            <a:off x="4000497" y="2714620"/>
            <a:ext cx="7994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065838" y="107154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2994664" y="107154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209242" y="107154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7066630" y="107154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137804" y="321468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3071802" y="321468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14414" y="4246442"/>
            <a:ext cx="785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71802" y="4246442"/>
            <a:ext cx="785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3000364" y="5143512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142976" y="5143512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7143768" y="5143512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214942" y="5143512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286380" y="4246442"/>
            <a:ext cx="785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215206" y="4246442"/>
            <a:ext cx="785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rot="10800000">
            <a:off x="6072199" y="4678457"/>
            <a:ext cx="7994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rot="10800000">
            <a:off x="1928794" y="4643446"/>
            <a:ext cx="7994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75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928662" y="3929066"/>
            <a:ext cx="4071966" cy="2286016"/>
            <a:chOff x="2500298" y="3357562"/>
            <a:chExt cx="4071966" cy="2286016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2500298" y="3357562"/>
              <a:ext cx="4071966" cy="2286016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Пятно 1 3"/>
            <p:cNvSpPr/>
            <p:nvPr/>
          </p:nvSpPr>
          <p:spPr>
            <a:xfrm>
              <a:off x="2643174" y="4786322"/>
              <a:ext cx="571504" cy="714380"/>
            </a:xfrm>
            <a:prstGeom prst="irregularSeal1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ятно 1 4"/>
            <p:cNvSpPr/>
            <p:nvPr/>
          </p:nvSpPr>
          <p:spPr>
            <a:xfrm>
              <a:off x="3571868" y="4500570"/>
              <a:ext cx="571504" cy="714380"/>
            </a:xfrm>
            <a:prstGeom prst="irregularSeal1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ятно 1 5"/>
            <p:cNvSpPr/>
            <p:nvPr/>
          </p:nvSpPr>
          <p:spPr>
            <a:xfrm>
              <a:off x="4357686" y="4143380"/>
              <a:ext cx="571504" cy="714380"/>
            </a:xfrm>
            <a:prstGeom prst="irregularSeal1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Пятно 1 6"/>
            <p:cNvSpPr/>
            <p:nvPr/>
          </p:nvSpPr>
          <p:spPr>
            <a:xfrm>
              <a:off x="5143504" y="3786190"/>
              <a:ext cx="571504" cy="714380"/>
            </a:xfrm>
            <a:prstGeom prst="irregularSeal1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8" name="Пятно 1 7"/>
            <p:cNvSpPr/>
            <p:nvPr/>
          </p:nvSpPr>
          <p:spPr>
            <a:xfrm>
              <a:off x="5929322" y="3429000"/>
              <a:ext cx="571504" cy="714380"/>
            </a:xfrm>
            <a:prstGeom prst="irregularSeal1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500034" y="1139595"/>
            <a:ext cx="413895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Мама испекла торт. </a:t>
            </a:r>
            <a:endParaRPr lang="ru-RU" sz="3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469264" y="1139595"/>
            <a:ext cx="38889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Папа разделил его </a:t>
            </a:r>
            <a:endParaRPr lang="ru-RU" sz="3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8130" y="1782537"/>
            <a:ext cx="68499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поровну между четырьмя детьми.</a:t>
            </a:r>
            <a:endParaRPr lang="ru-RU" sz="3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7159072" y="1782537"/>
            <a:ext cx="14848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Какую</a:t>
            </a:r>
            <a:endParaRPr lang="ru-RU" sz="3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00034" y="2425479"/>
            <a:ext cx="78373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часть торта получил каждый ребенок? </a:t>
            </a:r>
            <a:endParaRPr lang="ru-RU" sz="3600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rot="5400000">
            <a:off x="1393009" y="5107793"/>
            <a:ext cx="3071834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0800000" flipV="1">
            <a:off x="285720" y="5062549"/>
            <a:ext cx="5276888" cy="952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072198" y="2918484"/>
            <a:ext cx="250033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15140" y="3889252"/>
            <a:ext cx="785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6643702" y="4857760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786050" y="285728"/>
            <a:ext cx="3143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Задача №1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3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24" grpId="0"/>
      <p:bldP spid="24" grpId="1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853843"/>
            <a:ext cx="9429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 продавца было 28 воздушных шариков.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1371415"/>
            <a:ext cx="8643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4  часть всех воздушных шариков он </a:t>
            </a:r>
            <a:endParaRPr lang="ru-RU" sz="36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700280" y="2000240"/>
            <a:ext cx="50006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642910" y="2568355"/>
            <a:ext cx="18573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продал.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3139859"/>
            <a:ext cx="78581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он продал?</a:t>
            </a:r>
            <a:endParaRPr lang="ru-RU" sz="3600" dirty="0"/>
          </a:p>
        </p:txBody>
      </p:sp>
      <p:pic>
        <p:nvPicPr>
          <p:cNvPr id="10" name="Рисунок 9" descr="free-editable-clip-art-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59959">
            <a:off x="1490334" y="4093911"/>
            <a:ext cx="2786058" cy="2786058"/>
          </a:xfrm>
          <a:prstGeom prst="rect">
            <a:avLst/>
          </a:prstGeom>
        </p:spPr>
      </p:pic>
      <p:pic>
        <p:nvPicPr>
          <p:cNvPr id="11" name="Рисунок 10" descr="kartinki-vozdushnye-shariki-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187323">
            <a:off x="829008" y="3990983"/>
            <a:ext cx="1745978" cy="3000396"/>
          </a:xfrm>
          <a:prstGeom prst="rect">
            <a:avLst/>
          </a:prstGeom>
        </p:spPr>
      </p:pic>
      <p:pic>
        <p:nvPicPr>
          <p:cNvPr id="9" name="Рисунок 8" descr="978126586-jixebaei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3786214"/>
            <a:ext cx="894564" cy="250030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357422" y="2568355"/>
            <a:ext cx="6786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Сколько воздушных шариков</a:t>
            </a:r>
            <a:endParaRPr lang="ru-RU" sz="3600" dirty="0"/>
          </a:p>
        </p:txBody>
      </p:sp>
      <p:sp>
        <p:nvSpPr>
          <p:cNvPr id="14" name="TextBox 13"/>
          <p:cNvSpPr txBox="1"/>
          <p:nvPr/>
        </p:nvSpPr>
        <p:spPr>
          <a:xfrm>
            <a:off x="5143504" y="3061360"/>
            <a:ext cx="1500198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5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57752" y="4139991"/>
            <a:ext cx="3214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28:4=7 (шаров)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57686" y="5068685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Ответ: 7 воздушных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00562" y="5640189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шариков он продал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86050" y="214290"/>
            <a:ext cx="31432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Задача №2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3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12" grpId="0"/>
      <p:bldP spid="14" grpId="0"/>
      <p:bldP spid="14" grpId="1"/>
      <p:bldP spid="15" grpId="0"/>
      <p:bldP spid="16" grpId="0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778070" y="3645024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8070" y="666562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21474" y="666562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76056" y="666562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21474" y="3645024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43608" y="3645024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3700" y="666562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76056" y="3645024"/>
            <a:ext cx="10081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10800000">
            <a:off x="1771098" y="1000108"/>
            <a:ext cx="7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10800000">
            <a:off x="6017860" y="4000504"/>
            <a:ext cx="6258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 rot="10800000">
            <a:off x="5929322" y="1071546"/>
            <a:ext cx="6972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7046" y="4000504"/>
            <a:ext cx="7046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899592" y="1578858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780350" y="1571612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971600" y="4516938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708912" y="4531186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6852316" y="1564443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5004048" y="1587235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004048" y="4550685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6852316" y="4558502"/>
            <a:ext cx="72008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129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59 0.09482 C 0.01337 0.09713 0.0158 0.09945 0.02187 0.10291 C 0.03489 0.11055 0.05087 0.11448 0.06493 0.11725 C 0.07621 0.12234 0.06267 0.11679 0.08507 0.12142 C 0.09375 0.12327 0.10225 0.12604 0.11111 0.12743 C 0.12309 0.13275 0.13593 0.13321 0.14809 0.13784 C 0.17812 0.1494 0.20833 0.15934 0.23889 0.16859 C 0.25451 0.17322 0.27066 0.17484 0.28646 0.17877 C 0.30208 0.1827 0.31701 0.19103 0.33264 0.19519 C 0.33784 0.1945 0.34305 0.19473 0.34809 0.19311 C 0.34982 0.19265 0.35069 0.18895 0.3526 0.18895 C 0.36076 0.18895 0.36823 0.1982 0.37569 0.2012 C 0.38889 0.213 0.39948 0.22849 0.41267 0.24029 C 0.41371 0.24237 0.41458 0.24468 0.4158 0.2463 C 0.41701 0.24792 0.41892 0.24861 0.42031 0.25046 C 0.43264 0.26966 0.42083 0.2574 0.43107 0.26688 C 0.43472 0.28145 0.42951 0.26526 0.43732 0.27706 C 0.43975 0.28076 0.44809 0.29579 0.44965 0.3018 C 0.45121 0.30828 0.45729 0.32007 0.45729 0.32031 C 0.45833 0.32424 0.4585 0.32886 0.46041 0.33256 C 0.46146 0.33464 0.46267 0.33649 0.46337 0.33858 C 0.46649 0.34806 0.46701 0.355 0.47118 0.36332 C 0.47361 0.38275 0.475 0.40449 0.46198 0.41651 C 0.46146 0.41859 0.46128 0.42091 0.46041 0.42276 C 0.4585 0.42715 0.45538 0.43039 0.45416 0.43501 C 0.45364 0.4371 0.4526 0.44103 0.4526 0.44126 " pathEditMode="relative" rAng="0" ptsTypes="fffffffffffffffffffffffff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0.01503 C -0.01094 -0.00717 -0.00382 0.02474 -0.01111 0.00023 C -0.01337 -0.00787 -0.01441 -0.02151 -0.01771 -0.02937 C -0.01979 -0.03423 -0.02187 -0.03932 -0.02413 -0.04441 C -0.02517 -0.04695 -0.02743 -0.05158 -0.02743 -0.05135 C -0.03038 -0.06476 -0.02812 -0.0569 -0.03542 -0.07401 C -0.03628 -0.07632 -0.03628 -0.0791 -0.03715 -0.08118 C -0.04271 -0.09714 -0.04114 -0.09413 -0.04844 -0.10107 C -0.05052 -0.11055 -0.05746 -0.12049 -0.06302 -0.12604 C -0.07153 -0.14616 -0.09114 -0.15588 -0.10521 -0.16305 C -0.14705 -0.18456 -0.18733 -0.19797 -0.23194 -0.20028 C -0.25677 -0.20144 -0.28177 -0.2019 -0.3066 -0.20283 C -0.32795 -0.20699 -0.34774 -0.21601 -0.3684 -0.22271 C -0.37639 -0.22526 -0.38472 -0.22665 -0.39271 -0.22988 C -0.39601 -0.23127 -0.40243 -0.23497 -0.40243 -0.23474 C -0.41441 -0.24746 -0.39913 -0.23289 -0.41389 -0.24214 C -0.41562 -0.2433 -0.41684 -0.24607 -0.41858 -0.24723 C -0.42344 -0.25047 -0.4283 -0.25232 -0.43333 -0.25486 C -0.43698 -0.25671 -0.43976 -0.2611 -0.44305 -0.26457 C -0.44462 -0.26619 -0.44792 -0.26966 -0.44792 -0.2692 C -0.44896 -0.27221 -0.44983 -0.27521 -0.45121 -0.27706 C -0.45417 -0.28099 -0.46094 -0.28701 -0.46094 -0.28654 C -0.46389 -0.29418 -0.46649 -0.30181 -0.4691 -0.30921 C -0.46979 -0.31152 -0.46944 -0.31476 -0.47066 -0.31661 C -0.47239 -0.31846 -0.47483 -0.31823 -0.47708 -0.31892 C -0.47812 -0.32401 -0.47934 -0.32887 -0.48038 -0.33372 C -0.4809 -0.33627 -0.48194 -0.34135 -0.48194 -0.34112 C -0.48108 -0.35685 -0.47969 -0.39038 -0.47396 -0.40565 C -0.47205 -0.41073 -0.46406 -0.42276 -0.46406 -0.43039 " pathEditMode="relative" rAng="0" ptsTypes="ffffffffffffffffffffffffffffA">
                                      <p:cBhvr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00" y="-21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24 0.10337 C -0.01563 0.12326 -0.01458 0.14847 -0.03281 0.15587 C -0.03611 0.15865 -0.03854 0.16281 -0.04202 0.16512 C -0.04479 0.1672 -0.04809 0.16767 -0.05122 0.16905 C -0.05469 0.17044 -0.05695 0.1753 -0.06042 0.17669 C -0.06198 0.17738 -0.06372 0.17784 -0.06528 0.1783 C -0.08177 0.19195 -0.10625 0.19426 -0.12552 0.19727 C -0.13594 0.20051 -0.14705 0.20236 -0.15781 0.20305 C -0.18663 0.20444 -0.24427 0.20652 -0.24427 0.20675 C -0.25347 0.20791 -0.26285 0.20906 -0.27205 0.21045 C -0.27674 0.21114 -0.28594 0.2123 -0.28594 0.21253 C -0.29566 0.21646 -0.3066 0.21808 -0.31684 0.2197 C -0.33785 0.22826 -0.36042 0.23103 -0.38177 0.23867 C -0.38924 0.24121 -0.39931 0.24329 -0.40643 0.24792 C -0.40972 0.25023 -0.4158 0.25555 -0.4158 0.25578 C -0.41684 0.25763 -0.41754 0.25971 -0.41875 0.2611 C -0.42014 0.26295 -0.42222 0.26318 -0.42344 0.26503 C -0.42917 0.27312 -0.43403 0.28399 -0.43872 0.29324 C -0.43889 0.29371 -0.44254 0.30712 -0.4434 0.31013 C -0.44393 0.31198 -0.44497 0.31568 -0.44497 0.31591 C -0.4474 0.33395 -0.44913 0.35268 -0.45417 0.37026 C -0.45365 0.38853 -0.45347 0.40657 -0.45261 0.42484 C -0.45243 0.42669 -0.45104 0.43062 -0.45104 0.43062 " pathEditMode="relative" rAng="0" ptsTypes="ffffffffffffffffffffffA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00" y="16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9 0.00417 C -0.00712 -0.00046 -0.00608 -0.01572 -0.00434 -0.0215 C -0.0026 -0.02752 0.00174 -0.03839 0.00174 -0.03816 C 0.00556 -0.06313 0.01736 -0.09713 0.02865 -0.11216 C 0.0342 -0.12719 0.04184 -0.13205 0.04965 -0.14038 C 0.05781 -0.1494 0.0592 -0.15194 0.06771 -0.15726 C 0.07517 -0.16697 0.07743 -0.16975 0.08559 -0.17414 C 0.10677 -0.20166 0.13212 -0.20721 0.15729 -0.21415 C 0.21771 -0.21091 0.2691 -0.20976 0.33108 -0.21138 C 0.33611 -0.2123 0.34097 -0.21346 0.34618 -0.21415 C 0.35503 -0.21554 0.36406 -0.21508 0.37292 -0.21669 C 0.38403 -0.21854 0.39288 -0.2308 0.40295 -0.23658 C 0.41667 -0.2537 0.42222 -0.25878 0.43142 -0.28469 C 0.43142 -0.28446 0.43733 -0.30134 0.43733 -0.3018 C 0.4401 -0.31637 0.44184 -0.33117 0.44635 -0.34412 C 0.44809 -0.35754 0.45 -0.37072 0.45243 -0.3839 C 0.45469 -0.42044 0.45399 -0.40078 0.45399 -0.44311 " pathEditMode="relative" rAng="0" ptsTypes="ffffffffffffffffA">
                                      <p:cBhvr>
                                        <p:cTn id="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00" y="-2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otovye-prakticheskie-raboty-po-geografii-10-klass52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785794"/>
            <a:ext cx="8001056" cy="364333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34" y="334012"/>
            <a:ext cx="80724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Соедините дробь и закрашенную часть фигуры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4429132"/>
            <a:ext cx="6429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642910" y="5072074"/>
            <a:ext cx="57150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428860" y="5286388"/>
            <a:ext cx="6429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71934" y="4429132"/>
            <a:ext cx="6429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86446" y="5248833"/>
            <a:ext cx="6429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29520" y="4391577"/>
            <a:ext cx="6429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2357422" y="5943398"/>
            <a:ext cx="57150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786446" y="5929330"/>
            <a:ext cx="57150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7372150" y="5072074"/>
            <a:ext cx="57150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057866" y="5072074"/>
            <a:ext cx="57150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Полилиния 18"/>
          <p:cNvSpPr/>
          <p:nvPr/>
        </p:nvSpPr>
        <p:spPr>
          <a:xfrm>
            <a:off x="428596" y="1214422"/>
            <a:ext cx="6643734" cy="3336241"/>
          </a:xfrm>
          <a:custGeom>
            <a:avLst/>
            <a:gdLst>
              <a:gd name="connsiteX0" fmla="*/ 546296 w 6489896"/>
              <a:gd name="connsiteY0" fmla="*/ 3193365 h 3193365"/>
              <a:gd name="connsiteX1" fmla="*/ 855785 w 6489896"/>
              <a:gd name="connsiteY1" fmla="*/ 1406768 h 3193365"/>
              <a:gd name="connsiteX2" fmla="*/ 5681004 w 6489896"/>
              <a:gd name="connsiteY2" fmla="*/ 1308295 h 3193365"/>
              <a:gd name="connsiteX3" fmla="*/ 5709139 w 6489896"/>
              <a:gd name="connsiteY3" fmla="*/ 211015 h 3193365"/>
              <a:gd name="connsiteX4" fmla="*/ 6187441 w 6489896"/>
              <a:gd name="connsiteY4" fmla="*/ 42202 h 3193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89896" h="3193365">
                <a:moveTo>
                  <a:pt x="546296" y="3193365"/>
                </a:moveTo>
                <a:cubicBezTo>
                  <a:pt x="273148" y="2457155"/>
                  <a:pt x="0" y="1720946"/>
                  <a:pt x="855785" y="1406768"/>
                </a:cubicBezTo>
                <a:cubicBezTo>
                  <a:pt x="1711570" y="1092590"/>
                  <a:pt x="4872112" y="1507587"/>
                  <a:pt x="5681004" y="1308295"/>
                </a:cubicBezTo>
                <a:cubicBezTo>
                  <a:pt x="6489896" y="1109003"/>
                  <a:pt x="5624733" y="422030"/>
                  <a:pt x="5709139" y="211015"/>
                </a:cubicBezTo>
                <a:cubicBezTo>
                  <a:pt x="5793545" y="0"/>
                  <a:pt x="5990493" y="21101"/>
                  <a:pt x="6187441" y="42202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лилиния 19"/>
          <p:cNvSpPr/>
          <p:nvPr/>
        </p:nvSpPr>
        <p:spPr>
          <a:xfrm>
            <a:off x="208670" y="1723292"/>
            <a:ext cx="2421988" cy="3706837"/>
          </a:xfrm>
          <a:custGeom>
            <a:avLst/>
            <a:gdLst>
              <a:gd name="connsiteX0" fmla="*/ 2421988 w 2421988"/>
              <a:gd name="connsiteY0" fmla="*/ 3706837 h 3706837"/>
              <a:gd name="connsiteX1" fmla="*/ 325902 w 2421988"/>
              <a:gd name="connsiteY1" fmla="*/ 1259059 h 3706837"/>
              <a:gd name="connsiteX2" fmla="*/ 466579 w 2421988"/>
              <a:gd name="connsiteY2" fmla="*/ 189914 h 3706837"/>
              <a:gd name="connsiteX3" fmla="*/ 480647 w 2421988"/>
              <a:gd name="connsiteY3" fmla="*/ 119576 h 3706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1988" h="3706837">
                <a:moveTo>
                  <a:pt x="2421988" y="3706837"/>
                </a:moveTo>
                <a:cubicBezTo>
                  <a:pt x="1536896" y="2776025"/>
                  <a:pt x="651804" y="1845213"/>
                  <a:pt x="325902" y="1259059"/>
                </a:cubicBezTo>
                <a:cubicBezTo>
                  <a:pt x="0" y="672905"/>
                  <a:pt x="440788" y="379828"/>
                  <a:pt x="466579" y="189914"/>
                </a:cubicBezTo>
                <a:cubicBezTo>
                  <a:pt x="492370" y="0"/>
                  <a:pt x="486508" y="59788"/>
                  <a:pt x="480647" y="119576"/>
                </a:cubicBezTo>
              </a:path>
            </a:pathLst>
          </a:cu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flipV="1">
            <a:off x="4357686" y="3786190"/>
            <a:ext cx="1071570" cy="857256"/>
          </a:xfrm>
          <a:prstGeom prst="line">
            <a:avLst/>
          </a:prstGeom>
          <a:ln w="3810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6" name="Полилиния 25"/>
          <p:cNvSpPr/>
          <p:nvPr/>
        </p:nvSpPr>
        <p:spPr>
          <a:xfrm>
            <a:off x="2928926" y="3786190"/>
            <a:ext cx="2832295" cy="2412610"/>
          </a:xfrm>
          <a:custGeom>
            <a:avLst/>
            <a:gdLst>
              <a:gd name="connsiteX0" fmla="*/ 2832295 w 2832295"/>
              <a:gd name="connsiteY0" fmla="*/ 2135945 h 2412610"/>
              <a:gd name="connsiteX1" fmla="*/ 905021 w 2832295"/>
              <a:gd name="connsiteY1" fmla="*/ 2107810 h 2412610"/>
              <a:gd name="connsiteX2" fmla="*/ 131298 w 2832295"/>
              <a:gd name="connsiteY2" fmla="*/ 307145 h 2412610"/>
              <a:gd name="connsiteX3" fmla="*/ 117231 w 2832295"/>
              <a:gd name="connsiteY3" fmla="*/ 264942 h 2412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2295" h="2412610">
                <a:moveTo>
                  <a:pt x="2832295" y="2135945"/>
                </a:moveTo>
                <a:cubicBezTo>
                  <a:pt x="2093741" y="2274277"/>
                  <a:pt x="1355187" y="2412610"/>
                  <a:pt x="905021" y="2107810"/>
                </a:cubicBezTo>
                <a:cubicBezTo>
                  <a:pt x="454855" y="1803010"/>
                  <a:pt x="262596" y="614290"/>
                  <a:pt x="131298" y="307145"/>
                </a:cubicBezTo>
                <a:cubicBezTo>
                  <a:pt x="0" y="0"/>
                  <a:pt x="117231" y="264942"/>
                  <a:pt x="117231" y="264942"/>
                </a:cubicBezTo>
              </a:path>
            </a:pathLst>
          </a:custGeom>
          <a:ln w="381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олилиния 26"/>
          <p:cNvSpPr/>
          <p:nvPr/>
        </p:nvSpPr>
        <p:spPr>
          <a:xfrm>
            <a:off x="5447302" y="2285992"/>
            <a:ext cx="2982350" cy="2506394"/>
          </a:xfrm>
          <a:custGeom>
            <a:avLst/>
            <a:gdLst>
              <a:gd name="connsiteX0" fmla="*/ 2419642 w 2982350"/>
              <a:gd name="connsiteY0" fmla="*/ 2506394 h 2506394"/>
              <a:gd name="connsiteX1" fmla="*/ 2658793 w 2982350"/>
              <a:gd name="connsiteY1" fmla="*/ 846406 h 2506394"/>
              <a:gd name="connsiteX2" fmla="*/ 478301 w 2982350"/>
              <a:gd name="connsiteY2" fmla="*/ 522849 h 2506394"/>
              <a:gd name="connsiteX3" fmla="*/ 70338 w 2982350"/>
              <a:gd name="connsiteY3" fmla="*/ 72683 h 2506394"/>
              <a:gd name="connsiteX4" fmla="*/ 56270 w 2982350"/>
              <a:gd name="connsiteY4" fmla="*/ 86751 h 2506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2350" h="2506394">
                <a:moveTo>
                  <a:pt x="2419642" y="2506394"/>
                </a:moveTo>
                <a:cubicBezTo>
                  <a:pt x="2700996" y="1841695"/>
                  <a:pt x="2982350" y="1176997"/>
                  <a:pt x="2658793" y="846406"/>
                </a:cubicBezTo>
                <a:cubicBezTo>
                  <a:pt x="2335236" y="515815"/>
                  <a:pt x="909710" y="651803"/>
                  <a:pt x="478301" y="522849"/>
                </a:cubicBezTo>
                <a:cubicBezTo>
                  <a:pt x="46892" y="393895"/>
                  <a:pt x="140677" y="145366"/>
                  <a:pt x="70338" y="72683"/>
                </a:cubicBezTo>
                <a:cubicBezTo>
                  <a:pt x="0" y="0"/>
                  <a:pt x="28135" y="43375"/>
                  <a:pt x="56270" y="86751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6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HP\Desktop\Литературное чтение\Prostoy-smaylik_10625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" t="13286" r="2279" b="13637"/>
          <a:stretch/>
        </p:blipFill>
        <p:spPr bwMode="auto">
          <a:xfrm>
            <a:off x="539552" y="1628800"/>
            <a:ext cx="3443420" cy="33843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 descr="C:\Users\HP\Desktop\Литературное чтение\IMG_165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4" b="10357"/>
          <a:stretch/>
        </p:blipFill>
        <p:spPr bwMode="auto">
          <a:xfrm>
            <a:off x="4751129" y="1628800"/>
            <a:ext cx="3384376" cy="34563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7974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Домашнее задание: </a:t>
            </a:r>
            <a:endParaRPr lang="ru-RU" sz="4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714620"/>
            <a:ext cx="8229600" cy="32575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i="1" u="sng" dirty="0" smtClean="0">
                <a:latin typeface="Times New Roman" pitchFamily="18" charset="0"/>
                <a:cs typeface="Times New Roman" pitchFamily="18" charset="0"/>
              </a:rPr>
              <a:t>Выполнить в рабочей тетради  № 4 стр. 25 и № </a:t>
            </a:r>
            <a:r>
              <a:rPr lang="ru-RU" sz="4400" i="1" u="sng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4400" i="1" u="sng" dirty="0" smtClean="0">
                <a:latin typeface="Times New Roman" pitchFamily="18" charset="0"/>
                <a:cs typeface="Times New Roman" pitchFamily="18" charset="0"/>
              </a:rPr>
              <a:t> стр. 25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1484</TotalTime>
  <Words>276</Words>
  <Application>Microsoft Office PowerPoint</Application>
  <PresentationFormat>Экран (4:3)</PresentationFormat>
  <Paragraphs>144</Paragraphs>
  <Slides>19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Тема урока:  </vt:lpstr>
      <vt:lpstr>Цели урока: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Домашнее задание: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Svetlana</dc:creator>
  <cp:lastModifiedBy>User</cp:lastModifiedBy>
  <cp:revision>98</cp:revision>
  <dcterms:created xsi:type="dcterms:W3CDTF">2016-11-18T23:11:56Z</dcterms:created>
  <dcterms:modified xsi:type="dcterms:W3CDTF">2021-04-02T09:14:52Z</dcterms:modified>
</cp:coreProperties>
</file>