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unknown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2" r:id="rId3"/>
    <p:sldId id="276" r:id="rId4"/>
    <p:sldId id="257" r:id="rId5"/>
    <p:sldId id="258" r:id="rId6"/>
    <p:sldId id="277" r:id="rId7"/>
    <p:sldId id="278" r:id="rId8"/>
    <p:sldId id="273" r:id="rId9"/>
    <p:sldId id="268" r:id="rId10"/>
    <p:sldId id="262" r:id="rId11"/>
    <p:sldId id="263" r:id="rId12"/>
    <p:sldId id="270" r:id="rId13"/>
    <p:sldId id="264" r:id="rId14"/>
    <p:sldId id="271" r:id="rId15"/>
    <p:sldId id="265" r:id="rId16"/>
    <p:sldId id="266" r:id="rId17"/>
    <p:sldId id="275" r:id="rId18"/>
    <p:sldId id="274" r:id="rId19"/>
    <p:sldId id="269" r:id="rId20"/>
    <p:sldId id="279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8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14" name="chimes.wav"/>
          </p:stSnd>
        </p:sndAc>
      </p:transition>
    </mc:Choice>
    <mc:Fallback>
      <p:transition spd="slow">
        <p:fade/>
        <p:sndAc>
          <p:stSnd>
            <p:snd r:embed="rId13" name="chimes.wav"/>
          </p:stSnd>
        </p:sndAc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audio" Target="NULL" TargetMode="External"/><Relationship Id="rId6" Type="http://schemas.openxmlformats.org/officeDocument/2006/relationships/audio" Target="../media/audio11.wav"/><Relationship Id="rId5" Type="http://schemas.openxmlformats.org/officeDocument/2006/relationships/image" Target="../media/image2.png"/><Relationship Id="rId4" Type="http://schemas.microsoft.com/office/2007/relationships/media" Target="../media/media1.mp3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5" Type="http://schemas.openxmlformats.org/officeDocument/2006/relationships/audio" Target="../media/audio11.wav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1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5" Type="http://schemas.openxmlformats.org/officeDocument/2006/relationships/audio" Target="../media/audio11.wav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1.wav"/><Relationship Id="rId4" Type="http://schemas.openxmlformats.org/officeDocument/2006/relationships/image" Target="../media/image1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1.wav"/><Relationship Id="rId4" Type="http://schemas.openxmlformats.org/officeDocument/2006/relationships/image" Target="../media/image2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1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1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1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1.wav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620688"/>
            <a:ext cx="7918648" cy="1224136"/>
          </a:xfrm>
        </p:spPr>
        <p:txBody>
          <a:bodyPr>
            <a:noAutofit/>
          </a:bodyPr>
          <a:lstStyle/>
          <a:p>
            <a:pPr>
              <a:lnSpc>
                <a:spcPct val="113000"/>
              </a:lnSpc>
              <a:spcBef>
                <a:spcPts val="0"/>
              </a:spcBef>
            </a:pPr>
            <a:r>
              <a:rPr lang="ru-RU" sz="1400" b="1" kern="1400" dirty="0" smtClean="0">
                <a:solidFill>
                  <a:srgbClr val="000000"/>
                </a:solidFill>
                <a:latin typeface="Times New Roman"/>
              </a:rPr>
              <a:t/>
            </a:r>
            <a:br>
              <a:rPr lang="ru-RU" sz="1400" b="1" kern="1400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sz="1400" b="1" kern="1400" dirty="0" smtClean="0">
                <a:solidFill>
                  <a:srgbClr val="000000"/>
                </a:solidFill>
                <a:latin typeface="Times New Roman"/>
              </a:rPr>
              <a:t/>
            </a:r>
            <a:br>
              <a:rPr lang="ru-RU" sz="1400" b="1" kern="1400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sz="1400" b="1" kern="1400" dirty="0" smtClean="0">
                <a:solidFill>
                  <a:srgbClr val="000000"/>
                </a:solidFill>
                <a:latin typeface="Times New Roman"/>
              </a:rPr>
              <a:t/>
            </a:r>
            <a:br>
              <a:rPr lang="ru-RU" sz="1400" b="1" kern="1400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sz="1400" b="1" kern="1400" dirty="0" smtClean="0">
                <a:solidFill>
                  <a:srgbClr val="000000"/>
                </a:solidFill>
                <a:latin typeface="Times New Roman"/>
              </a:rPr>
              <a:t>Муниципальное бюджетное дошкольное образовательное учреждение</a:t>
            </a:r>
            <a:br>
              <a:rPr lang="ru-RU" sz="1400" b="1" kern="1400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sz="1400" b="1" kern="1400" dirty="0" smtClean="0">
                <a:solidFill>
                  <a:srgbClr val="000000"/>
                </a:solidFill>
                <a:latin typeface="Times New Roman"/>
              </a:rPr>
              <a:t> «Детский сад №</a:t>
            </a:r>
            <a:r>
              <a:rPr lang="ru-RU" sz="1400" b="1" kern="1400" dirty="0" smtClean="0">
                <a:solidFill>
                  <a:srgbClr val="000000"/>
                </a:solidFill>
                <a:latin typeface="Times New Roman"/>
              </a:rPr>
              <a:t>3 деревни </a:t>
            </a:r>
            <a:r>
              <a:rPr lang="ru-RU" sz="1400" b="1" kern="1400" dirty="0" err="1" smtClean="0">
                <a:solidFill>
                  <a:srgbClr val="000000"/>
                </a:solidFill>
                <a:latin typeface="Times New Roman"/>
              </a:rPr>
              <a:t>Левошево</a:t>
            </a:r>
            <a:r>
              <a:rPr lang="ru-RU" sz="1400" b="1" kern="1400" dirty="0" smtClean="0">
                <a:solidFill>
                  <a:srgbClr val="000000"/>
                </a:solidFill>
                <a:latin typeface="Times New Roman"/>
              </a:rPr>
              <a:t> Городского округа Шатура»</a:t>
            </a:r>
            <a:r>
              <a:rPr lang="ru-RU" sz="1400" b="1" kern="1400" dirty="0" smtClean="0">
                <a:solidFill>
                  <a:srgbClr val="000000"/>
                </a:solidFill>
                <a:latin typeface="Times New Roman"/>
              </a:rPr>
              <a:t/>
            </a:r>
            <a:br>
              <a:rPr lang="ru-RU" sz="1400" b="1" kern="1400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sz="1400" b="1" kern="1400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1400" kern="1400" dirty="0">
                <a:solidFill>
                  <a:srgbClr val="000000"/>
                </a:solidFill>
                <a:latin typeface="Impact"/>
              </a:rPr>
              <a:t/>
            </a:r>
            <a:br>
              <a:rPr lang="ru-RU" sz="1400" kern="1400" dirty="0">
                <a:solidFill>
                  <a:srgbClr val="000000"/>
                </a:solidFill>
                <a:latin typeface="Impact"/>
              </a:rPr>
            </a:br>
            <a:r>
              <a:rPr lang="ru-RU" sz="1400" kern="1400" dirty="0">
                <a:solidFill>
                  <a:srgbClr val="000000"/>
                </a:solidFill>
                <a:latin typeface="Georgia"/>
              </a:rPr>
              <a:t> </a:t>
            </a:r>
            <a:br>
              <a:rPr lang="ru-RU" sz="1400" kern="1400" dirty="0">
                <a:solidFill>
                  <a:srgbClr val="000000"/>
                </a:solidFill>
                <a:latin typeface="Georgia"/>
              </a:rPr>
            </a:br>
            <a:endParaRPr lang="ru-RU" sz="1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628800"/>
            <a:ext cx="6400800" cy="4010000"/>
          </a:xfrm>
        </p:spPr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FF0000"/>
                </a:solidFill>
              </a:rPr>
              <a:t>Степ-аэробика</a:t>
            </a:r>
          </a:p>
          <a:p>
            <a:r>
              <a:rPr lang="ru-RU" sz="6000" dirty="0" smtClean="0">
                <a:solidFill>
                  <a:srgbClr val="FF0000"/>
                </a:solidFill>
              </a:rPr>
              <a:t> в детском саду</a:t>
            </a:r>
          </a:p>
          <a:p>
            <a:endParaRPr lang="ru-RU" sz="6000" dirty="0" smtClean="0">
              <a:solidFill>
                <a:srgbClr val="FF0000"/>
              </a:solidFill>
            </a:endParaRPr>
          </a:p>
          <a:p>
            <a:pPr algn="r"/>
            <a:r>
              <a:rPr lang="ru-RU" sz="1400" dirty="0" smtClean="0">
                <a:solidFill>
                  <a:srgbClr val="FF0000"/>
                </a:solidFill>
              </a:rPr>
              <a:t>Воспитатель высшей квалификационной категории</a:t>
            </a:r>
          </a:p>
          <a:p>
            <a:pPr algn="r"/>
            <a:r>
              <a:rPr lang="ru-RU" sz="1400" dirty="0" smtClean="0">
                <a:solidFill>
                  <a:srgbClr val="FF0000"/>
                </a:solidFill>
              </a:rPr>
              <a:t> </a:t>
            </a:r>
            <a:r>
              <a:rPr lang="ru-RU" sz="1400" dirty="0" err="1" smtClean="0">
                <a:solidFill>
                  <a:srgbClr val="FF0000"/>
                </a:solidFill>
              </a:rPr>
              <a:t>Жижина</a:t>
            </a:r>
            <a:r>
              <a:rPr lang="ru-RU" sz="1400" dirty="0" smtClean="0">
                <a:solidFill>
                  <a:srgbClr val="FF0000"/>
                </a:solidFill>
              </a:rPr>
              <a:t> Наталья Сергеевна</a:t>
            </a:r>
            <a:endParaRPr lang="ru-RU" sz="1400" dirty="0">
              <a:solidFill>
                <a:srgbClr val="FF0000"/>
              </a:solidFill>
            </a:endParaRPr>
          </a:p>
        </p:txBody>
      </p:sp>
      <p:pic>
        <p:nvPicPr>
          <p:cNvPr id="4" name="detskie_pesni_-_detskie_pesni_v_kazhdom_malenkom_rebenke_mp3downloadfree.ru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="" xmlns:p14="http://schemas.microsoft.com/office/powerpoint/2010/main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07504" y="-25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814821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6" name="chimes.wav"/>
          </p:stSnd>
        </p:sndAc>
      </p:transition>
    </mc:Choice>
    <mc:Fallback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Дополнительное платное образование  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0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физкультурно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- оздоровительной  направленности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«Ловкие ножки»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(степ-аэробика)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Содержимое 3" descr="D:\Изображения\дом исад - 16 год\SAM_2194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74817" y="2674938"/>
            <a:ext cx="4602303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4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ozon-st.cdn.ngenix.net/multimedia/101080809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268760"/>
            <a:ext cx="3312368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https://my-bookshop.ru/image/101375495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1196752"/>
            <a:ext cx="3528392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2226576"/>
          </a:xfrm>
        </p:spPr>
        <p:txBody>
          <a:bodyPr>
            <a:noAutofit/>
          </a:bodyPr>
          <a:lstStyle/>
          <a:p>
            <a:r>
              <a:rPr lang="ru-RU" sz="1400" dirty="0">
                <a:solidFill>
                  <a:schemeClr val="tx1"/>
                </a:solidFill>
              </a:rPr>
              <a:t>В последние годы наблюдается снижение двигательной активности детей, которые проводят свой досуг, сидя за компьютерами или телевизором. А именно в детском возрасте потребность в движении особенно велика. Проблема физического развития детей является одной из наиболее актуальных и приоритетных в работе нашего детского сада. Для развития физических качеств детей мы используем следующие программы и </a:t>
            </a:r>
            <a:r>
              <a:rPr lang="ru-RU" sz="1400" dirty="0" smtClean="0">
                <a:solidFill>
                  <a:schemeClr val="tx1"/>
                </a:solidFill>
              </a:rPr>
              <a:t>технологии: </a:t>
            </a:r>
            <a:r>
              <a:rPr lang="ru-RU" sz="1400" dirty="0">
                <a:solidFill>
                  <a:schemeClr val="tx1"/>
                </a:solidFill>
              </a:rPr>
              <a:t>танцевально-игровая гимнастика Ж. Е. </a:t>
            </a:r>
            <a:r>
              <a:rPr lang="ru-RU" sz="1400" dirty="0" err="1">
                <a:solidFill>
                  <a:schemeClr val="tx1"/>
                </a:solidFill>
              </a:rPr>
              <a:t>Фирилевой</a:t>
            </a:r>
            <a:r>
              <a:rPr lang="ru-RU" sz="1400" dirty="0">
                <a:solidFill>
                  <a:schemeClr val="tx1"/>
                </a:solidFill>
              </a:rPr>
              <a:t>, Е. Г. Сайкиной «</a:t>
            </a:r>
            <a:r>
              <a:rPr lang="ru-RU" sz="1400" dirty="0" err="1">
                <a:solidFill>
                  <a:schemeClr val="tx1"/>
                </a:solidFill>
              </a:rPr>
              <a:t>Са</a:t>
            </a:r>
            <a:r>
              <a:rPr lang="ru-RU" sz="1400" dirty="0">
                <a:solidFill>
                  <a:schemeClr val="tx1"/>
                </a:solidFill>
              </a:rPr>
              <a:t>-фи-</a:t>
            </a:r>
            <a:r>
              <a:rPr lang="ru-RU" sz="1400" dirty="0" err="1">
                <a:solidFill>
                  <a:schemeClr val="tx1"/>
                </a:solidFill>
              </a:rPr>
              <a:t>дансе</a:t>
            </a:r>
            <a:r>
              <a:rPr lang="ru-RU" sz="1400" dirty="0">
                <a:solidFill>
                  <a:schemeClr val="tx1"/>
                </a:solidFill>
              </a:rPr>
              <a:t>», инновационную методику – </a:t>
            </a:r>
            <a:r>
              <a:rPr lang="ru-RU" sz="1400" dirty="0" err="1">
                <a:solidFill>
                  <a:schemeClr val="tx1"/>
                </a:solidFill>
              </a:rPr>
              <a:t>эвритмика</a:t>
            </a:r>
            <a:r>
              <a:rPr lang="ru-RU" sz="1400" dirty="0">
                <a:solidFill>
                  <a:schemeClr val="tx1"/>
                </a:solidFill>
              </a:rPr>
              <a:t>, методика дыхательной гимнастики А. Н. Стрельниковой. Все это направлено на сохранение и укрепление здоровья ребенка, способствует формированию начал и привычки здорового образа жизни, основ физической культуры, воспитанию у детей потребности в физическом совершенствовании, в движении на основе «мышечной радости». К выше перечисленным можно отнести и степ-аэробику.</a:t>
            </a:r>
            <a:br>
              <a:rPr lang="ru-RU" sz="1400" dirty="0">
                <a:solidFill>
                  <a:schemeClr val="tx1"/>
                </a:solidFill>
              </a:rPr>
            </a:br>
            <a:endParaRPr lang="ru-RU" sz="1400" dirty="0">
              <a:solidFill>
                <a:schemeClr val="tx1"/>
              </a:solidFill>
            </a:endParaRPr>
          </a:p>
        </p:txBody>
      </p:sp>
      <p:pic>
        <p:nvPicPr>
          <p:cNvPr id="2" name="Picture 2" descr="D:\Изображения\осень - 16\Новая папка (2)\SAM_2447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</p:spPr>
      </p:pic>
      <p:pic>
        <p:nvPicPr>
          <p:cNvPr id="3" name="Picture 3" descr="D:\Изображения\осень - 16\Новая папка (2)\SAM_2448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5220617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5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/>
              <a:t>Степ-аэробика – это ритмичные движения вверх и вниз по специальной степ-платформе, высота которой меняется в зависимости от уровня сложности упражнений.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>
          <a:xfrm>
            <a:off x="676655" y="2276872"/>
            <a:ext cx="3822192" cy="3849608"/>
          </a:xfrm>
        </p:spPr>
        <p:txBody>
          <a:bodyPr>
            <a:normAutofit/>
          </a:bodyPr>
          <a:lstStyle/>
          <a:p>
            <a:r>
              <a:rPr lang="ru-RU" sz="2000" dirty="0"/>
              <a:t>Для работы по данной технологии не требуется приобретения дорогостоящего оборудования. Достаточно шаговой скамейки, высотой </a:t>
            </a:r>
            <a:r>
              <a:rPr lang="ru-RU" sz="2000" dirty="0" smtClean="0"/>
              <a:t>не менее 8 см и не </a:t>
            </a:r>
            <a:r>
              <a:rPr lang="ru-RU" sz="2000" dirty="0"/>
              <a:t>более </a:t>
            </a:r>
            <a:r>
              <a:rPr lang="en-US" sz="2000" dirty="0" smtClean="0"/>
              <a:t>10</a:t>
            </a:r>
            <a:r>
              <a:rPr lang="ru-RU" sz="2000" dirty="0" smtClean="0"/>
              <a:t> </a:t>
            </a:r>
            <a:r>
              <a:rPr lang="ru-RU" sz="2000" dirty="0"/>
              <a:t>см, шириной — 25 см, длиной — 40 см, обтянутой мягким дерматином, которую можно изготовить своими руками.</a:t>
            </a:r>
          </a:p>
          <a:p>
            <a:endParaRPr lang="ru-RU" sz="20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187" y="4060031"/>
            <a:ext cx="2238375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353728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4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Инструктаж по технике безопасности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SAM_4116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57200" y="2922786"/>
            <a:ext cx="4040188" cy="3030141"/>
          </a:xfrm>
        </p:spPr>
      </p:pic>
      <p:pic>
        <p:nvPicPr>
          <p:cNvPr id="8" name="Содержимое 7" descr="SAM_4124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4645025" y="2922191"/>
            <a:ext cx="4041775" cy="3031331"/>
          </a:xfrm>
        </p:spPr>
      </p:pic>
    </p:spTree>
  </p:cSld>
  <p:clrMapOvr>
    <a:masterClrMapping/>
  </p:clrMapOvr>
  <p:transition spd="slow">
    <p:fad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Теория и практика</a:t>
            </a:r>
            <a:endParaRPr lang="ru-RU" dirty="0"/>
          </a:p>
        </p:txBody>
      </p:sp>
      <p:pic>
        <p:nvPicPr>
          <p:cNvPr id="5" name="Содержимое 4" descr="SAM_4130.JPG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457200" y="2623344"/>
            <a:ext cx="4038600" cy="3028950"/>
          </a:xfrm>
          <a:prstGeom prst="rect">
            <a:avLst/>
          </a:prstGeom>
        </p:spPr>
      </p:pic>
      <p:pic>
        <p:nvPicPr>
          <p:cNvPr id="6" name="Содержимое 5" descr="SAM_4120.JPG"/>
          <p:cNvPicPr>
            <a:picLocks noGrp="1" noChangeAspect="1"/>
          </p:cNvPicPr>
          <p:nvPr>
            <p:ph sz="half" idx="4294967295"/>
          </p:nvPr>
        </p:nvPicPr>
        <p:blipFill>
          <a:blip r:embed="rId4" cstate="print"/>
          <a:stretch>
            <a:fillRect/>
          </a:stretch>
        </p:blipFill>
        <p:spPr>
          <a:xfrm>
            <a:off x="4648200" y="2623344"/>
            <a:ext cx="4038600" cy="3028950"/>
          </a:xfrm>
          <a:prstGeom prst="rect">
            <a:avLst/>
          </a:prstGeom>
        </p:spPr>
      </p:pic>
    </p:spTree>
  </p:cSld>
  <p:clrMapOvr>
    <a:masterClrMapping/>
  </p:clrMapOvr>
  <p:transition spd="slow">
    <p:fad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3018664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Работу со степами начинаем с несколько простых, но важных правил:</a:t>
            </a:r>
            <a:b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1. Выполнять шаги в центр степ - платформы;</a:t>
            </a:r>
            <a:b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2. Ставить на степ-платформу всю подошву ступни при подъёме, а, спускаясь, ставить ногу с носка на пятку, прежде чем сделать следующий шаг;</a:t>
            </a:r>
            <a:b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3. Опускаясь со степ - платформы, оставаться стоять достаточно близко к ней. Не отступать от степ - платформы больше, чем на длину ступни;</a:t>
            </a:r>
            <a:b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4. Не начинать обучение детей работе рук, пока они не овладеют в совершенстве, движениями ног;</a:t>
            </a:r>
            <a:b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5. Не подниматься и не опускаться со степ - платформы, стоя к ней спиной;</a:t>
            </a:r>
            <a:b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6. Делать шаг с лёгкостью, не ударять по степ - платформе ногами.</a:t>
            </a:r>
            <a:b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ru-RU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098" name="Picture 2" descr="D:\Изображения\осень - 16\Новая папка (2)\SAM_258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3573463"/>
            <a:ext cx="3682181" cy="276163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4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338328"/>
            <a:ext cx="7643192" cy="1506496"/>
          </a:xfrm>
        </p:spPr>
        <p:txBody>
          <a:bodyPr>
            <a:normAutofit/>
          </a:bodyPr>
          <a:lstStyle/>
          <a:p>
            <a:endParaRPr lang="ru-RU" sz="1400" dirty="0"/>
          </a:p>
        </p:txBody>
      </p:sp>
      <p:pic>
        <p:nvPicPr>
          <p:cNvPr id="3074" name="Picture 2" descr="D:\Изображения\осень - 16\Новая папка (2)\SAM_2529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44825"/>
            <a:ext cx="4247455" cy="3991620"/>
          </a:xfrm>
          <a:prstGeom prst="rect">
            <a:avLst/>
          </a:prstGeom>
          <a:noFill/>
        </p:spPr>
      </p:pic>
      <p:pic>
        <p:nvPicPr>
          <p:cNvPr id="3075" name="Picture 3" descr="D:\Изображения\осень - 16\Новая папка (2)\SAM_2594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5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764704"/>
            <a:ext cx="770485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Занятия степ-аэробикой обязательно сопровождаются бодрой, ритмичной музыкой, которая создает у детей хорошее настроение. </a:t>
            </a:r>
            <a:endParaRPr lang="en-US" dirty="0" smtClean="0"/>
          </a:p>
          <a:p>
            <a:pPr algn="ctr"/>
            <a:r>
              <a:rPr lang="ru-RU" dirty="0" smtClean="0"/>
              <a:t>Степ-аэробикой </a:t>
            </a:r>
            <a:r>
              <a:rPr lang="ru-RU" dirty="0"/>
              <a:t>можно заниматься в различных вариантах:</a:t>
            </a:r>
          </a:p>
          <a:p>
            <a:pPr algn="ctr"/>
            <a:r>
              <a:rPr lang="ru-RU" dirty="0"/>
              <a:t>— в форме полных занятий оздоровительно-тренирующего характера с детьми старшего дошкольного возраста, продолжительностью 25—35 мин.;</a:t>
            </a:r>
            <a:br>
              <a:rPr lang="ru-RU" dirty="0"/>
            </a:br>
            <a:r>
              <a:rPr lang="ru-RU" dirty="0"/>
              <a:t>— как часть занятия (продолжительность от 10 до 15 мин.);</a:t>
            </a:r>
            <a:br>
              <a:rPr lang="ru-RU" dirty="0"/>
            </a:br>
            <a:r>
              <a:rPr lang="ru-RU" dirty="0"/>
              <a:t>— в форме утренней гимнастики, что усиливает ее оздоровительный и эмоциональный эффект;</a:t>
            </a:r>
            <a:br>
              <a:rPr lang="ru-RU" dirty="0"/>
            </a:br>
            <a:r>
              <a:rPr lang="ru-RU" dirty="0"/>
              <a:t>— в показательных выступлениях детей на праздниках;</a:t>
            </a:r>
            <a:br>
              <a:rPr lang="ru-RU" dirty="0"/>
            </a:br>
            <a:r>
              <a:rPr lang="ru-RU" dirty="0"/>
              <a:t>— как степ-развлечение.</a:t>
            </a:r>
          </a:p>
        </p:txBody>
      </p:sp>
    </p:spTree>
    <p:extLst>
      <p:ext uri="{BB962C8B-B14F-4D97-AF65-F5344CB8AC3E}">
        <p14:creationId xmlns="" xmlns:p14="http://schemas.microsoft.com/office/powerpoint/2010/main" val="21011288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dob.1september.ru/2007/12/17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700808"/>
            <a:ext cx="3329940" cy="2049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4499992" y="1940868"/>
            <a:ext cx="453040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Для проведения</a:t>
            </a:r>
          </a:p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 утренней гимнастики </a:t>
            </a:r>
          </a:p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степ-доски можно расположить</a:t>
            </a:r>
          </a:p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 в 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шахматном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порядке</a:t>
            </a:r>
            <a:endParaRPr lang="ru-RU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6" name="Рисунок 5" descr="http://dob.1september.ru/2007/12/20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13508" y="4509120"/>
            <a:ext cx="4762500" cy="1668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539552" y="4941168"/>
            <a:ext cx="23214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chemeClr val="accent3">
                    <a:lumMod val="50000"/>
                  </a:schemeClr>
                </a:solidFill>
              </a:rPr>
              <a:t>в три ряда</a:t>
            </a:r>
          </a:p>
        </p:txBody>
      </p:sp>
    </p:spTree>
    <p:extLst>
      <p:ext uri="{BB962C8B-B14F-4D97-AF65-F5344CB8AC3E}">
        <p14:creationId xmlns="" xmlns:p14="http://schemas.microsoft.com/office/powerpoint/2010/main" val="36386217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5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Изображения\дом исад - 16 год\SAM_218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8912" y="-141684"/>
            <a:ext cx="9521825" cy="7141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4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dob.1september.ru/2007/12/19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135821"/>
            <a:ext cx="3810000" cy="86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4644008" y="1927283"/>
            <a:ext cx="431079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Для  игр </a:t>
            </a:r>
            <a:r>
              <a:rPr lang="ru-RU" sz="3200" b="1" dirty="0">
                <a:solidFill>
                  <a:schemeClr val="accent3">
                    <a:lumMod val="50000"/>
                  </a:schemeClr>
                </a:solidFill>
              </a:rPr>
              <a:t>и </a:t>
            </a:r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упражнений</a:t>
            </a:r>
          </a:p>
          <a:p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1" dirty="0">
                <a:solidFill>
                  <a:schemeClr val="accent3">
                    <a:lumMod val="50000"/>
                  </a:schemeClr>
                </a:solidFill>
              </a:rPr>
              <a:t>на релаксацию</a:t>
            </a:r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4" name="Рисунок 3" descr="http://dob.1september.ru/2007/12/18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4077072"/>
            <a:ext cx="3329940" cy="2034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971600" y="4797152"/>
            <a:ext cx="21114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chemeClr val="accent3">
                    <a:lumMod val="50000"/>
                  </a:schemeClr>
                </a:solidFill>
              </a:rPr>
              <a:t>по кругу</a:t>
            </a:r>
          </a:p>
        </p:txBody>
      </p:sp>
    </p:spTree>
    <p:extLst>
      <p:ext uri="{BB962C8B-B14F-4D97-AF65-F5344CB8AC3E}">
        <p14:creationId xmlns="" xmlns:p14="http://schemas.microsoft.com/office/powerpoint/2010/main" val="41681804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5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Изображения\осень - 16\SAM_226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51572" y="863679"/>
            <a:ext cx="6840855" cy="5130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D:\Изображения\осень - 16\SAM_226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836712"/>
            <a:ext cx="6840855" cy="5130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4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1340768"/>
            <a:ext cx="7200799" cy="3452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60"/>
              </a:lnSpc>
              <a:spcBef>
                <a:spcPts val="900"/>
              </a:spcBef>
              <a:spcAft>
                <a:spcPts val="900"/>
              </a:spcAft>
            </a:pPr>
            <a:r>
              <a:rPr lang="ru-RU" b="1" dirty="0">
                <a:solidFill>
                  <a:srgbClr val="FF0000"/>
                </a:solidFill>
                <a:latin typeface="Arial"/>
                <a:ea typeface="Times New Roman"/>
                <a:cs typeface="Times New Roman"/>
              </a:rPr>
              <a:t>Традиционные и всем знакомые подвижные игры так же можно разнообразить, используя степы.</a:t>
            </a:r>
            <a:endParaRPr lang="ru-RU" b="1" dirty="0">
              <a:solidFill>
                <a:srgbClr val="FF0000"/>
              </a:solidFill>
              <a:latin typeface="Calibri"/>
              <a:ea typeface="Calibri"/>
              <a:cs typeface="Times New Roman"/>
            </a:endParaRPr>
          </a:p>
          <a:p>
            <a:pPr algn="ctr">
              <a:lnSpc>
                <a:spcPts val="1260"/>
              </a:lnSpc>
              <a:spcBef>
                <a:spcPts val="900"/>
              </a:spcBef>
              <a:spcAft>
                <a:spcPts val="900"/>
              </a:spcAft>
            </a:pPr>
            <a:r>
              <a:rPr lang="ru-RU" dirty="0">
                <a:solidFill>
                  <a:srgbClr val="555555"/>
                </a:solidFill>
                <a:latin typeface="Arial"/>
                <a:ea typeface="Times New Roman"/>
                <a:cs typeface="Times New Roman"/>
              </a:rPr>
              <a:t>1. Игра «Воробышки и автомобиль». Дети располагаются на степах («в гнездышках»). Под веселую музыку воробышки разлетаются по залу. По сигналу «Автомобиль! » бегут и забираются каждый на свою платформу.</a:t>
            </a:r>
            <a:endParaRPr lang="ru-RU" sz="2800" dirty="0">
              <a:latin typeface="Calibri"/>
              <a:ea typeface="Calibri"/>
              <a:cs typeface="Times New Roman"/>
            </a:endParaRPr>
          </a:p>
          <a:p>
            <a:pPr algn="ctr">
              <a:lnSpc>
                <a:spcPts val="1260"/>
              </a:lnSpc>
              <a:spcBef>
                <a:spcPts val="900"/>
              </a:spcBef>
              <a:spcAft>
                <a:spcPts val="900"/>
              </a:spcAft>
            </a:pPr>
            <a:r>
              <a:rPr lang="ru-RU" dirty="0">
                <a:solidFill>
                  <a:srgbClr val="555555"/>
                </a:solidFill>
                <a:latin typeface="Arial"/>
                <a:ea typeface="Times New Roman"/>
                <a:cs typeface="Times New Roman"/>
              </a:rPr>
              <a:t>2. «Бездомный заяц». У каждого «зайца» свой домик (степ, бездомный заяц стоит на полу. Под ритмичную музыку дети спрыгивают со степа и прыжками врассыпную передвигаются по залу. По окончании музыки «зайцы» стараются занять себе дом (степ). Оставшийся без домика (степа) ребенок, становится водящим.</a:t>
            </a:r>
            <a:endParaRPr lang="ru-RU" sz="2800" dirty="0">
              <a:latin typeface="Calibri"/>
              <a:ea typeface="Calibri"/>
              <a:cs typeface="Times New Roman"/>
            </a:endParaRPr>
          </a:p>
          <a:p>
            <a:pPr algn="ctr">
              <a:lnSpc>
                <a:spcPts val="1260"/>
              </a:lnSpc>
              <a:spcBef>
                <a:spcPts val="900"/>
              </a:spcBef>
              <a:spcAft>
                <a:spcPts val="900"/>
              </a:spcAft>
            </a:pPr>
            <a:r>
              <a:rPr lang="ru-RU" dirty="0">
                <a:solidFill>
                  <a:srgbClr val="555555"/>
                </a:solidFill>
                <a:latin typeface="Arial"/>
                <a:ea typeface="Times New Roman"/>
                <a:cs typeface="Times New Roman"/>
              </a:rPr>
              <a:t>3. «Великаны и гномы». Ходьба в колонне по одному вокруг степов. На сигнал педагога «Великаны» дети встают на степ-платформу и поднимаются на носки. На </a:t>
            </a:r>
            <a:r>
              <a:rPr lang="ru-RU" dirty="0">
                <a:solidFill>
                  <a:srgbClr val="555555"/>
                </a:solidFill>
                <a:latin typeface="Arial"/>
                <a:ea typeface="Calibri"/>
                <a:cs typeface="Times New Roman"/>
              </a:rPr>
              <a:t> степ-платформу и поднимаются на носки. На сигнал «Гномы» садятся на степ.</a:t>
            </a:r>
            <a:endParaRPr lang="ru-RU" sz="28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Рисунок 2" descr="D:\Изображения\осень - 16\SAM_226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836712"/>
            <a:ext cx="6840855" cy="5130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80536818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4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96752"/>
            <a:ext cx="271804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Позитивное воздействие степ – платформы.</a:t>
            </a:r>
            <a:endParaRPr lang="ru-RU" sz="2000" dirty="0">
              <a:solidFill>
                <a:srgbClr val="FF0000"/>
              </a:solidFill>
            </a:endParaRPr>
          </a:p>
          <a:p>
            <a:r>
              <a:rPr lang="ru-RU" dirty="0"/>
              <a:t>Занятия степ  аэробикой оказывает положительное влияние на организм детей, их развитие с учетом возрастных особенностей, рационально подобранных средств и методик.</a:t>
            </a:r>
          </a:p>
          <a:p>
            <a:r>
              <a:rPr lang="ru-RU" dirty="0"/>
              <a:t>Позитивное воздействие таких занятий выражается в следующем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851920" y="1556792"/>
            <a:ext cx="475252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1.    </a:t>
            </a:r>
            <a:r>
              <a:rPr lang="ru-RU" sz="1600" dirty="0" smtClean="0"/>
              <a:t>Профилактика     заболеваний </a:t>
            </a:r>
            <a:r>
              <a:rPr lang="ru-RU" sz="1600" dirty="0"/>
              <a:t>сердечно – сосудистой системы</a:t>
            </a:r>
            <a:r>
              <a:rPr lang="ru-RU" sz="1600" dirty="0" smtClean="0"/>
              <a:t>.</a:t>
            </a:r>
          </a:p>
          <a:p>
            <a:endParaRPr lang="ru-RU" sz="1600" dirty="0"/>
          </a:p>
          <a:p>
            <a:r>
              <a:rPr lang="ru-RU" sz="1600" dirty="0"/>
              <a:t>2</a:t>
            </a:r>
            <a:r>
              <a:rPr lang="ru-RU" sz="1600" dirty="0" smtClean="0"/>
              <a:t>.</a:t>
            </a:r>
            <a:r>
              <a:rPr lang="ru-RU" sz="1600" dirty="0"/>
              <a:t>   </a:t>
            </a:r>
            <a:r>
              <a:rPr lang="ru-RU" sz="1600" dirty="0" smtClean="0"/>
              <a:t> </a:t>
            </a:r>
            <a:r>
              <a:rPr lang="ru-RU" sz="1600" dirty="0"/>
              <a:t>  Снижение лишнего веса</a:t>
            </a:r>
            <a:r>
              <a:rPr lang="ru-RU" sz="1600" dirty="0" smtClean="0"/>
              <a:t>.</a:t>
            </a:r>
          </a:p>
          <a:p>
            <a:endParaRPr lang="ru-RU" sz="1600" dirty="0"/>
          </a:p>
          <a:p>
            <a:r>
              <a:rPr lang="ru-RU" sz="1600" dirty="0"/>
              <a:t>3.     Улучшение осанки</a:t>
            </a:r>
            <a:r>
              <a:rPr lang="ru-RU" sz="1600" dirty="0" smtClean="0"/>
              <a:t>.</a:t>
            </a:r>
          </a:p>
          <a:p>
            <a:endParaRPr lang="ru-RU" sz="1600" dirty="0"/>
          </a:p>
          <a:p>
            <a:r>
              <a:rPr lang="ru-RU" sz="1600" dirty="0"/>
              <a:t>4.     </a:t>
            </a:r>
            <a:r>
              <a:rPr lang="ru-RU" sz="1600" dirty="0" smtClean="0"/>
              <a:t> </a:t>
            </a:r>
            <a:r>
              <a:rPr lang="ru-RU" sz="1600" dirty="0"/>
              <a:t>Приобретение необходимых двигательных умений и навыков</a:t>
            </a:r>
            <a:r>
              <a:rPr lang="ru-RU" sz="1600" dirty="0" smtClean="0"/>
              <a:t>.</a:t>
            </a:r>
          </a:p>
          <a:p>
            <a:endParaRPr lang="ru-RU" sz="1600" dirty="0"/>
          </a:p>
          <a:p>
            <a:r>
              <a:rPr lang="ru-RU" sz="1600" dirty="0"/>
              <a:t>5.      Развитие двигательной памяти</a:t>
            </a:r>
            <a:r>
              <a:rPr lang="ru-RU" sz="1600" dirty="0" smtClean="0"/>
              <a:t>.</a:t>
            </a:r>
          </a:p>
          <a:p>
            <a:endParaRPr lang="ru-RU" sz="1600" dirty="0"/>
          </a:p>
          <a:p>
            <a:r>
              <a:rPr lang="ru-RU" sz="1600" dirty="0"/>
              <a:t>6.      Укрепление дыхательной системы</a:t>
            </a:r>
            <a:r>
              <a:rPr lang="ru-RU" sz="1600" dirty="0" smtClean="0"/>
              <a:t>.</a:t>
            </a:r>
          </a:p>
          <a:p>
            <a:endParaRPr lang="ru-RU" sz="1600" dirty="0"/>
          </a:p>
          <a:p>
            <a:r>
              <a:rPr lang="ru-RU" sz="1600" dirty="0"/>
              <a:t>7.      Нормализует деятельность </a:t>
            </a:r>
            <a:r>
              <a:rPr lang="ru-RU" sz="1600" dirty="0" smtClean="0"/>
              <a:t>  вестибулярного </a:t>
            </a:r>
            <a:r>
              <a:rPr lang="ru-RU" sz="1600" dirty="0"/>
              <a:t>аппарата</a:t>
            </a:r>
            <a:r>
              <a:rPr lang="ru-RU" sz="1600" dirty="0" smtClean="0"/>
              <a:t>.</a:t>
            </a:r>
          </a:p>
          <a:p>
            <a:endParaRPr lang="ru-RU" sz="1600" dirty="0"/>
          </a:p>
          <a:p>
            <a:r>
              <a:rPr lang="ru-RU" sz="1600" dirty="0"/>
              <a:t>8.     </a:t>
            </a:r>
            <a:r>
              <a:rPr lang="ru-RU" sz="1600" dirty="0" smtClean="0"/>
              <a:t> </a:t>
            </a:r>
            <a:r>
              <a:rPr lang="ru-RU" sz="1600" dirty="0"/>
              <a:t>Упражнение в степ - аэробике просты, поэтому подходят для занятий с детьми.</a:t>
            </a:r>
          </a:p>
        </p:txBody>
      </p:sp>
    </p:spTree>
    <p:extLst>
      <p:ext uri="{BB962C8B-B14F-4D97-AF65-F5344CB8AC3E}">
        <p14:creationId xmlns="" xmlns:p14="http://schemas.microsoft.com/office/powerpoint/2010/main" val="11472397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Изображения\осень - 16\SAM_225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28725" y="921543"/>
            <a:ext cx="6686550" cy="501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4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Танец с зонтиками</a:t>
            </a:r>
            <a:endParaRPr lang="ru-RU" b="1" dirty="0"/>
          </a:p>
        </p:txBody>
      </p:sp>
      <p:pic>
        <p:nvPicPr>
          <p:cNvPr id="5122" name="Picture 2" descr="D:\Изображения\осень - 16\Новая папка\SAM_239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75152" y="2674938"/>
            <a:ext cx="4601633" cy="345122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4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Изображения\осень - 16\SAM_225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28725" y="921543"/>
            <a:ext cx="6686550" cy="501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  <p:sndAc>
          <p:stSnd>
            <p:snd r:embed="rId4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Спасибо за внимание!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75656" y="5445224"/>
            <a:ext cx="65271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Будьте здоровы!!!</a:t>
            </a:r>
            <a:endParaRPr lang="ru-RU" sz="5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Рисунок 4" descr="SAM_22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1340768"/>
            <a:ext cx="5112568" cy="383442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7" grpId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204</TotalTime>
  <Words>464</Words>
  <Application>Microsoft Office PowerPoint</Application>
  <PresentationFormat>Экран (4:3)</PresentationFormat>
  <Paragraphs>49</Paragraphs>
  <Slides>20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Волна</vt:lpstr>
      <vt:lpstr>   Муниципальное бюджетное дошкольное образовательное учреждение  «Детский сад №3 деревни Левошево Городского округа Шатура»     </vt:lpstr>
      <vt:lpstr>Дополнительное платное образование   физкультурно - оздоровительной  направленности «Ловкие ножки»  (степ-аэробика)</vt:lpstr>
      <vt:lpstr>Слайд 3</vt:lpstr>
      <vt:lpstr>В последние годы наблюдается снижение двигательной активности детей, которые проводят свой досуг, сидя за компьютерами или телевизором. А именно в детском возрасте потребность в движении особенно велика. Проблема физического развития детей является одной из наиболее актуальных и приоритетных в работе нашего детского сада. Для развития физических качеств детей мы используем следующие программы и технологии: танцевально-игровая гимнастика Ж. Е. Фирилевой, Е. Г. Сайкиной «Са-фи-дансе», инновационную методику – эвритмика, методика дыхательной гимнастики А. Н. Стрельниковой. Все это направлено на сохранение и укрепление здоровья ребенка, способствует формированию начал и привычки здорового образа жизни, основ физической культуры, воспитанию у детей потребности в физическом совершенствовании, в движении на основе «мышечной радости». К выше перечисленным можно отнести и степ-аэробику. </vt:lpstr>
      <vt:lpstr>Степ-аэробика – это ритмичные движения вверх и вниз по специальной степ-платформе, высота которой меняется в зависимости от уровня сложности упражнений.</vt:lpstr>
      <vt:lpstr>Инструктаж по технике безопасности</vt:lpstr>
      <vt:lpstr>Теория и практика</vt:lpstr>
      <vt:lpstr>Работу со степами начинаем с несколько простых, но важных правил: 1. Выполнять шаги в центр степ - платформы; 2. Ставить на степ-платформу всю подошву ступни при подъёме, а, спускаясь, ставить ногу с носка на пятку, прежде чем сделать следующий шаг; 3. Опускаясь со степ - платформы, оставаться стоять достаточно близко к ней. Не отступать от степ - платформы больше, чем на длину ступни; 4. Не начинать обучение детей работе рук, пока они не овладеют в совершенстве, движениями ног; 5. Не подниматься и не опускаться со степ - платформы, стоя к ней спиной; 6. Делать шаг с лёгкостью, не ударять по степ - платформе ногами.  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Танец с зонтиками</vt:lpstr>
      <vt:lpstr>Слайд 19</vt:lpstr>
      <vt:lpstr> Спасибо за внимание!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автономное образовательное учреждение дошкольного образования детей детский сад общеразвивающего вида с приоритетным осуществлением физического развития детей «Сказка»</dc:title>
  <dc:creator>1</dc:creator>
  <cp:lastModifiedBy>Наталья</cp:lastModifiedBy>
  <cp:revision>28</cp:revision>
  <dcterms:created xsi:type="dcterms:W3CDTF">2013-02-07T12:45:31Z</dcterms:created>
  <dcterms:modified xsi:type="dcterms:W3CDTF">2021-10-25T10:51:04Z</dcterms:modified>
</cp:coreProperties>
</file>