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74" r:id="rId11"/>
    <p:sldId id="265" r:id="rId12"/>
    <p:sldId id="266" r:id="rId13"/>
    <p:sldId id="267" r:id="rId14"/>
    <p:sldId id="268" r:id="rId15"/>
    <p:sldId id="275" r:id="rId16"/>
    <p:sldId id="269" r:id="rId17"/>
    <p:sldId id="270" r:id="rId18"/>
    <p:sldId id="271" r:id="rId19"/>
    <p:sldId id="272" r:id="rId20"/>
    <p:sldId id="276" r:id="rId21"/>
    <p:sldId id="27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9709A94-0479-40FB-8D3E-1E4ADD5BDD34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C353A00-4EE5-43DF-BC4F-2AB35E75DF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ДГ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437112"/>
            <a:ext cx="2592288" cy="21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692696"/>
            <a:ext cx="6843738" cy="5040560"/>
          </a:xfr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5400" b="1" dirty="0" smtClean="0"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Презентация</a:t>
            </a:r>
          </a:p>
          <a:p>
            <a:pPr algn="ctr">
              <a:spcBef>
                <a:spcPct val="0"/>
              </a:spcBef>
            </a:pPr>
            <a:endParaRPr lang="ru-RU" sz="3400" b="1" dirty="0"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Учителя начальных классов МБОУ СОШ №34</a:t>
            </a:r>
          </a:p>
          <a:p>
            <a:pPr algn="ctr">
              <a:spcBef>
                <a:spcPct val="0"/>
              </a:spcBef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Данильченко Дарьи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Геннадьевны</a:t>
            </a:r>
          </a:p>
          <a:p>
            <a:pPr algn="ctr">
              <a:spcBef>
                <a:spcPct val="0"/>
              </a:spcBef>
            </a:pPr>
            <a:endParaRPr lang="ru-RU" sz="1000" b="1" dirty="0">
              <a:solidFill>
                <a:schemeClr val="accent6">
                  <a:lumMod val="5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«Методы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 формы обучения для создания благоприятной инклюзивной </a:t>
            </a:r>
            <a:r>
              <a:rPr lang="ru-RU" sz="3200" b="1" dirty="0" smtClean="0"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среды»</a:t>
            </a:r>
            <a:endParaRPr lang="ru-RU" sz="3200" b="1" dirty="0">
              <a:solidFill>
                <a:srgbClr val="C0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2472" y="404664"/>
            <a:ext cx="7581528" cy="122413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современному уроку по ФГОС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628800"/>
            <a:ext cx="7581528" cy="4896544"/>
          </a:xfrm>
        </p:spPr>
        <p:txBody>
          <a:bodyPr>
            <a:noAutofit/>
          </a:bodyPr>
          <a:lstStyle/>
          <a:p>
            <a:pPr marL="457200" indent="-457200" algn="just">
              <a:buSzPct val="100000"/>
              <a:buFont typeface="+mj-lt"/>
              <a:buAutoNum type="arabicPeriod"/>
              <a:defRPr/>
            </a:pP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обязан 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иметь личностно-ориентированный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индивидуальный характер.</a:t>
            </a:r>
          </a:p>
          <a:p>
            <a:pPr marL="457200" indent="-457200" algn="just">
              <a:buSzPct val="100000"/>
              <a:buFont typeface="+mj-lt"/>
              <a:buAutoNum type="arabicPeriod"/>
              <a:defRPr/>
            </a:pP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приоритете самостоятельная работа учеников, а не учителя.</a:t>
            </a:r>
          </a:p>
          <a:p>
            <a:pPr marL="457200" indent="-457200" algn="just">
              <a:buSzPct val="100000"/>
              <a:buFont typeface="+mj-lt"/>
              <a:buAutoNum type="arabicPeriod"/>
              <a:defRPr/>
            </a:pP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подход.</a:t>
            </a:r>
          </a:p>
          <a:p>
            <a:pPr marL="457200" indent="-457200" algn="just">
              <a:buSzPct val="100000"/>
              <a:buFont typeface="+mj-lt"/>
              <a:buAutoNum type="arabicPeriod"/>
              <a:defRPr/>
            </a:pP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направлен на развитие универсальных 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учебных действий (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УУД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 личностных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коммуникативных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регулятивных 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познавательных.</a:t>
            </a:r>
          </a:p>
          <a:p>
            <a:pPr marL="457200" indent="-457200" algn="just">
              <a:buSzPct val="100000"/>
              <a:buFont typeface="+mj-lt"/>
              <a:buAutoNum type="arabicPeriod"/>
              <a:defRPr/>
            </a:pP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Авторитарный 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стиль общения между учеником и учителем уходит в прошлое. Теперь задача учителя 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помогать в освоении новых знаний и направлять учебный процесс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04664"/>
            <a:ext cx="7498080" cy="1143000"/>
          </a:xfrm>
        </p:spPr>
        <p:txBody>
          <a:bodyPr>
            <a:noAutofit/>
          </a:bodyPr>
          <a:lstStyle/>
          <a:p>
            <a:r>
              <a:rPr lang="ru-RU" sz="39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Инклюзивное или включенное   </a:t>
            </a:r>
            <a:r>
              <a:rPr lang="ru-RU" sz="3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844824"/>
            <a:ext cx="7498080" cy="4800600"/>
          </a:xfrm>
        </p:spPr>
        <p:txBody>
          <a:bodyPr/>
          <a:lstStyle/>
          <a:p>
            <a:pPr marL="0" indent="0">
              <a:buSzPct val="100000"/>
              <a:buNone/>
              <a:defRPr/>
            </a:pP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термин,  используемый для  описания  процесса  обучения  детей с особыми потребностями в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общеобразовательных 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(массовых) школах</a:t>
            </a:r>
          </a:p>
          <a:p>
            <a:endParaRPr lang="ru-RU" dirty="0"/>
          </a:p>
        </p:txBody>
      </p:sp>
      <p:pic>
        <p:nvPicPr>
          <p:cNvPr id="4" name="Picture 2" descr="E:\ИНКЛЮЗИВНОЕ ОБУЧЕНИЕ\UnusClas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176" y="4365104"/>
            <a:ext cx="2424296" cy="21075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интегрированного (инклюзивного) образования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700808"/>
            <a:ext cx="7498080" cy="4464496"/>
          </a:xfrm>
        </p:spPr>
        <p:txBody>
          <a:bodyPr>
            <a:normAutofit/>
          </a:bodyPr>
          <a:lstStyle/>
          <a:p>
            <a:pPr marL="342900" indent="-342900" algn="just">
              <a:lnSpc>
                <a:spcPct val="120000"/>
              </a:lnSpc>
              <a:buSzPct val="100000"/>
              <a:defRPr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Принципиально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образовательные и социальные достижения всех учащихся на основе усвоения обязательного минимума содержания общеобразовательных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программ.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20000"/>
              </a:lnSpc>
              <a:buSzPct val="100000"/>
              <a:defRPr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их полноценной социальной жизни, активного участия в коллективе, местном сообществе, а тем самым наиболее полного взаимодействия и заботы детей друг о друге как членах сообщества.</a:t>
            </a:r>
          </a:p>
          <a:p>
            <a:pPr marL="342900" indent="-342900" algn="just">
              <a:lnSpc>
                <a:spcPct val="120000"/>
              </a:lnSpc>
              <a:buSzPct val="100000"/>
              <a:defRPr/>
            </a:pP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детьми с ОВЗ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628800"/>
            <a:ext cx="7498080" cy="4800600"/>
          </a:xfrm>
        </p:spPr>
        <p:txBody>
          <a:bodyPr/>
          <a:lstStyle/>
          <a:p>
            <a:pPr marL="342900" indent="-342900" algn="just">
              <a:lnSpc>
                <a:spcPct val="150000"/>
              </a:lnSpc>
              <a:buSzPct val="100000"/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</a:t>
            </a:r>
          </a:p>
          <a:p>
            <a:pPr marL="342900" indent="-342900" algn="just">
              <a:lnSpc>
                <a:spcPct val="150000"/>
              </a:lnSpc>
              <a:buSzPct val="100000"/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Психолого-педагогическая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</a:t>
            </a:r>
          </a:p>
          <a:p>
            <a:pPr marL="342900" indent="-342900" algn="just">
              <a:lnSpc>
                <a:spcPct val="150000"/>
              </a:lnSpc>
              <a:buSzPct val="100000"/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и методы обучения</a:t>
            </a:r>
          </a:p>
          <a:p>
            <a:pPr marL="342900" lvl="0" indent="-342900" algn="just">
              <a:lnSpc>
                <a:spcPct val="150000"/>
              </a:lnSpc>
              <a:buSzPct val="100000"/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индивидуальных программ обучения для каждого ребёнка с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ОВЗ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dirty="0" smtClean="0"/>
          </a:p>
          <a:p>
            <a:pPr lvl="0"/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04664"/>
            <a:ext cx="7498080" cy="1143000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которые решаем с помощью системы ПИЗА</a:t>
            </a:r>
            <a:b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916832"/>
            <a:ext cx="7498080" cy="4141440"/>
          </a:xfrm>
        </p:spPr>
        <p:txBody>
          <a:bodyPr>
            <a:normAutofit/>
          </a:bodyPr>
          <a:lstStyle/>
          <a:p>
            <a:pPr marL="82296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функциональной </a:t>
            </a: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грамотности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младших школьников посредством включения в образовательный процесс начальной школы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PISA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-подобных заданий (на примере гуманитарных дисциплин)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196752"/>
            <a:ext cx="7272808" cy="172819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современном этапе развития общества, социальных институтов и государства в целом происходит переосмысление педагогической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парадигмы образования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формируются новые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48472" y="3140968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1403648" y="2772936"/>
            <a:ext cx="2714710" cy="273630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Font typeface="Wingdings 2"/>
              <a:buNone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контуры и расставляются акценты в области формирования функциональной грамотности (ФГ)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 обучения младших школьников, решаемые с помощью функциональной грамотности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772816"/>
            <a:ext cx="7498080" cy="4800600"/>
          </a:xfrm>
        </p:spPr>
        <p:txBody>
          <a:bodyPr>
            <a:noAutofit/>
          </a:bodyPr>
          <a:lstStyle/>
          <a:p>
            <a:pPr marL="457200" indent="-457200" algn="just">
              <a:buSzPct val="100000"/>
              <a:buFont typeface="+mj-lt"/>
              <a:buAutoNum type="arabicPeriod"/>
              <a:defRPr/>
            </a:pPr>
            <a:r>
              <a:rPr lang="ru-RU" sz="2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 в решении задач, требующих анализа, обобщения, выдвижения </a:t>
            </a: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гипотез.</a:t>
            </a:r>
          </a:p>
          <a:p>
            <a:pPr marL="457200" indent="-457200" algn="just">
              <a:buSzPct val="100000"/>
              <a:buFont typeface="+mj-lt"/>
              <a:buAutoNum type="arabicPeriod"/>
              <a:defRPr/>
            </a:pP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Недостаточное владение смысловым чтением разных типов текстов.</a:t>
            </a:r>
          </a:p>
          <a:p>
            <a:pPr marL="457200" indent="-457200" algn="just">
              <a:buSzPct val="100000"/>
              <a:buFont typeface="+mj-lt"/>
              <a:buAutoNum type="arabicPeriod"/>
              <a:defRPr/>
            </a:pP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</a:t>
            </a:r>
            <a:r>
              <a:rPr lang="ru-RU" sz="2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работы с информацией, представленной в графическом </a:t>
            </a: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виде.</a:t>
            </a:r>
            <a:endParaRPr lang="ru-RU" sz="29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SzPct val="100000"/>
              <a:buFont typeface="+mj-lt"/>
              <a:buAutoNum type="arabicPeriod"/>
              <a:defRPr/>
            </a:pPr>
            <a:r>
              <a:rPr lang="ru-RU" sz="2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уровень </a:t>
            </a:r>
            <a:r>
              <a:rPr lang="ru-RU" sz="2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моделирующей и </a:t>
            </a:r>
            <a:r>
              <a:rPr lang="ru-RU" sz="2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конструктивной деятельности.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Функцинальная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граммотность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412776"/>
            <a:ext cx="7498080" cy="2520280"/>
          </a:xfrm>
        </p:spPr>
        <p:txBody>
          <a:bodyPr>
            <a:noAutofit/>
          </a:bodyPr>
          <a:lstStyle/>
          <a:p>
            <a:pPr marL="82296" indent="0" algn="just" defTabSz="1025530">
              <a:spcBef>
                <a:spcPts val="0"/>
              </a:spcBef>
              <a:buNone/>
            </a:pPr>
            <a:r>
              <a:rPr lang="ru-RU" alt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документах понятие «функциональная грамотность» впервые появилось в ФГОС среднего (полного) общего образования (утвержден приказом </a:t>
            </a:r>
            <a:r>
              <a:rPr lang="ru-RU" altLang="ru-RU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Минобрнауки</a:t>
            </a:r>
            <a:r>
              <a:rPr lang="ru-RU" alt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 от 17 апреля 2012 г. № 413</a:t>
            </a:r>
            <a:r>
              <a:rPr lang="ru-RU" alt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altLang="ru-RU" sz="2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/>
          <a:srcRect t="10264" b="4233"/>
          <a:stretch/>
        </p:blipFill>
        <p:spPr bwMode="auto">
          <a:xfrm>
            <a:off x="2339752" y="2924944"/>
            <a:ext cx="5400600" cy="3463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8168" y="1033304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64840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60648"/>
            <a:ext cx="5328592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по системе ПИЗА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делать?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КЛЮЧЕВОЙ ВЕКТОР: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ДОБЫВАТЬ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ЗНАНИЯ В </a:t>
            </a:r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ИСПОЛЬЗОВАТЬ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ЗНАНИЯ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учебных и </a:t>
            </a:r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жизненных ситуациях</a:t>
            </a: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404664"/>
            <a:ext cx="7498080" cy="5555704"/>
          </a:xfrm>
        </p:spPr>
        <p:txBody>
          <a:bodyPr>
            <a:noAutofit/>
          </a:bodyPr>
          <a:lstStyle/>
          <a:p>
            <a:pPr marL="0" indent="0" algn="ctr">
              <a:buNone/>
              <a:tabLst>
                <a:tab pos="7269163" algn="l"/>
              </a:tabLst>
            </a:pP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(ВЗЯТЬ ЗА ОСНОВУ!):</a:t>
            </a:r>
          </a:p>
          <a:p>
            <a:pPr marL="0" indent="0" algn="ctr">
              <a:buNone/>
              <a:tabLst>
                <a:tab pos="7269163" algn="l"/>
              </a:tabLst>
            </a:pP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Название: «Примеры открытых заданий PISA 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читательской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математической, естественнонаучной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финансовой </a:t>
            </a:r>
            <a:r>
              <a:rPr lang="ru-RU" sz="22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грамотности 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заданий по совместному решению задач»</a:t>
            </a:r>
          </a:p>
          <a:p>
            <a:pPr marL="0" indent="0" algn="ctr">
              <a:buNone/>
              <a:tabLst>
                <a:tab pos="7269163" algn="l"/>
              </a:tabLst>
            </a:pPr>
            <a:r>
              <a:rPr lang="ru-RU" sz="22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Перевод:</a:t>
            </a:r>
            <a:r>
              <a:rPr lang="ru-RU" sz="2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Санкт-Петербургское государственное бюджетное нетиповое образовательное учреждение «Центр регионального и международного сотрудничества»</a:t>
            </a:r>
          </a:p>
          <a:p>
            <a:pPr marL="0" indent="0" algn="ctr">
              <a:buNone/>
              <a:tabLst>
                <a:tab pos="7269163" algn="l"/>
              </a:tabLst>
            </a:pPr>
            <a:r>
              <a:rPr lang="ru-RU" sz="22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Редакция: </a:t>
            </a:r>
            <a:r>
              <a:rPr lang="ru-RU" sz="2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Государственное бюджетное учреждение дополнительного профессионального образования «Санкт-Петербургский центр оценки качества образования и информационных технологий»</a:t>
            </a:r>
          </a:p>
          <a:p>
            <a:pPr marL="0" indent="0" algn="ctr">
              <a:buNone/>
              <a:tabLst>
                <a:tab pos="7269163" algn="l"/>
              </a:tabLst>
            </a:pP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Материалы на английском языке размещены на официальном сайте ОЭСР</a:t>
            </a:r>
          </a:p>
          <a:p>
            <a:pPr marL="0" indent="0" algn="ctr">
              <a:buNone/>
              <a:tabLst>
                <a:tab pos="7269163" algn="l"/>
              </a:tabLst>
            </a:pPr>
            <a:r>
              <a:rPr lang="ru-RU" sz="22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 в электронном формате собраны на сайте </a:t>
            </a:r>
            <a:r>
              <a:rPr lang="ru-RU" sz="2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ФИОКО</a:t>
            </a:r>
          </a:p>
          <a:p>
            <a:pPr marL="0" indent="0">
              <a:tabLst>
                <a:tab pos="7269163" algn="l"/>
              </a:tabLst>
            </a:pPr>
            <a:endParaRPr lang="ru-RU" sz="2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7560840" cy="1008112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модели «перевёрнутый класс»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уроках в начальной школе</a:t>
            </a:r>
            <a:b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412776"/>
            <a:ext cx="7746064" cy="4800600"/>
          </a:xfrm>
        </p:spPr>
        <p:txBody>
          <a:bodyPr>
            <a:noAutofit/>
          </a:bodyPr>
          <a:lstStyle/>
          <a:p>
            <a:pPr algn="just" defTabSz="1025530">
              <a:lnSpc>
                <a:spcPct val="120000"/>
              </a:lnSpc>
              <a:spcBef>
                <a:spcPts val="0"/>
              </a:spcBef>
            </a:pPr>
            <a:r>
              <a:rPr lang="ru-RU" sz="21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в современном обществе и в современном образовании предполагают изменение организации учебно-воспитательного процесса. Главными на уроке становятся дети с их любимым девизом: «Я сам</a:t>
            </a:r>
            <a:r>
              <a:rPr lang="ru-RU" sz="21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!», а </a:t>
            </a:r>
            <a:r>
              <a:rPr lang="ru-RU" sz="21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при этом оказывается в роли организатора, партнера, консультанта. Ученик играет ведущую  роль, а учитель – помощник</a:t>
            </a:r>
            <a:r>
              <a:rPr lang="ru-RU" sz="21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1025530">
              <a:lnSpc>
                <a:spcPct val="120000"/>
              </a:lnSpc>
              <a:spcBef>
                <a:spcPts val="0"/>
              </a:spcBef>
            </a:pPr>
            <a:r>
              <a:rPr lang="ru-RU" sz="21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слабоуспевающих и медлительных детей, для тех, кому нужно больше времени для понимания учебного материала, усвоения теории, тоже важно создать комфортные условия, чтобы они с желанием шли на урок и не боялись выглядеть неуспешными.</a:t>
            </a:r>
          </a:p>
          <a:p>
            <a:pPr defTabSz="1025530">
              <a:lnSpc>
                <a:spcPct val="120000"/>
              </a:lnSpc>
              <a:spcBef>
                <a:spcPts val="0"/>
              </a:spcBef>
            </a:pP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49808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в этом использование модели «перевёрнутый класс»</a:t>
            </a:r>
            <a:b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447800"/>
            <a:ext cx="7818072" cy="4789512"/>
          </a:xfrm>
        </p:spPr>
        <p:txBody>
          <a:bodyPr>
            <a:noAutofit/>
          </a:bodyPr>
          <a:lstStyle/>
          <a:p>
            <a:pPr algn="just" defTabSz="1025530">
              <a:spcBef>
                <a:spcPts val="0"/>
              </a:spcBef>
            </a:pPr>
            <a:r>
              <a:rPr lang="ru-RU" sz="1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Перевёрнутая модель» обучения перемещает доставку знаний в личное пространство </a:t>
            </a:r>
            <a:r>
              <a:rPr lang="ru-RU" sz="1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ученика в </a:t>
            </a:r>
            <a:r>
              <a:rPr lang="ru-RU" sz="1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зону его личной ответственности, а на практические навыки времени тратится больше</a:t>
            </a:r>
            <a:r>
              <a:rPr lang="ru-RU" sz="1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Классная </a:t>
            </a:r>
            <a:r>
              <a:rPr lang="ru-RU" sz="1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посвящается разбору сложной теоретической части и вопросов, возникших у учащихся в процессе выполнения домашней работы (не более 10 минут).  После этого на уроке организуется  совместная деятельность по изученной теме: решение задач, создание мини-проектов, составление алгоритмов, проведение экспериментов, исследований. То есть ученики большую часть времени урока закрепляют полученные знания и получают опыт по применению знаний, в том числе в нестандартных ситуациях</a:t>
            </a:r>
            <a:r>
              <a:rPr lang="ru-RU" sz="1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2296" indent="0" algn="just" defTabSz="1025530">
              <a:spcBef>
                <a:spcPts val="0"/>
              </a:spcBef>
              <a:buNone/>
            </a:pPr>
            <a:endParaRPr lang="ru-RU" sz="19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1025530">
              <a:spcBef>
                <a:spcPts val="0"/>
              </a:spcBef>
            </a:pPr>
            <a:r>
              <a:rPr lang="ru-RU" sz="1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ученик выходит на первый план, учитель, уже не являясь ведущей фигурой на уроке, консультирует и направляет деятельность учеников. </a:t>
            </a:r>
            <a:endParaRPr lang="ru-RU" sz="1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/>
          <a:srcRect t="13294" b="15418"/>
          <a:stretch/>
        </p:blipFill>
        <p:spPr bwMode="auto">
          <a:xfrm>
            <a:off x="1187624" y="404664"/>
            <a:ext cx="5112568" cy="2733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/>
          <a:srcRect t="3561"/>
          <a:stretch/>
        </p:blipFill>
        <p:spPr bwMode="auto">
          <a:xfrm>
            <a:off x="4427984" y="3371849"/>
            <a:ext cx="4644008" cy="3358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943273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04664"/>
            <a:ext cx="7498080" cy="936104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модели перед традиционным обучением:</a:t>
            </a:r>
            <a:b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340768"/>
            <a:ext cx="7704856" cy="5112568"/>
          </a:xfrm>
        </p:spPr>
        <p:txBody>
          <a:bodyPr>
            <a:noAutofit/>
          </a:bodyPr>
          <a:lstStyle/>
          <a:p>
            <a:pPr algn="just" defTabSz="1025530">
              <a:spcBef>
                <a:spcPts val="0"/>
              </a:spcBef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домашнюю работу тратится меньше времени (видео 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короткое 5-7 </a:t>
            </a: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1025530">
              <a:spcBef>
                <a:spcPts val="0"/>
              </a:spcBef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Самостоятельность</a:t>
            </a: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свобода при выборе места, времени, темпа.</a:t>
            </a:r>
          </a:p>
          <a:p>
            <a:pPr algn="just" defTabSz="1025530">
              <a:spcBef>
                <a:spcPts val="0"/>
              </a:spcBef>
            </a:pP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 приучается к самостоятельности и может работать в собственном темпе. Возможно, для многих детей посмотреть видео и выполнить небольшое задание по материалам этого видео намного легче обычного домашнего задания  (решить задачу, пересказать параграф), но пользы будет больше. </a:t>
            </a:r>
          </a:p>
          <a:p>
            <a:pPr algn="just" defTabSz="1025530">
              <a:spcBef>
                <a:spcPts val="0"/>
              </a:spcBef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</a:t>
            </a: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пересмотра. Тем более, что непонятное и трудное можно пересмотреть и разобраться, а урок, на котором идёт объяснение нового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невозвратен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времени, он идёт дальше, не понял что-либо, можешь совсем не понять дальнейшее объяснение.</a:t>
            </a:r>
          </a:p>
          <a:p>
            <a:pPr algn="just" defTabSz="1025530">
              <a:spcBef>
                <a:spcPts val="0"/>
              </a:spcBef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</a:t>
            </a: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времени.</a:t>
            </a:r>
          </a:p>
          <a:p>
            <a:pPr algn="just" defTabSz="1025530">
              <a:spcBef>
                <a:spcPts val="0"/>
              </a:spcBef>
            </a:pP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уроке подготовившийся ученик  уверенно рассказывает теорию по теме, что он понял. Если не понял, то задаёт вопросы, а это тоже проявление активности. Не  учитель рассказывает ученику, а ученик рассказывает, как он понял, а учитель корректирует, уточняет. </a:t>
            </a:r>
          </a:p>
          <a:p>
            <a:pPr algn="just" defTabSz="1025530">
              <a:spcBef>
                <a:spcPts val="0"/>
              </a:spcBef>
            </a:pPr>
            <a:endParaRPr lang="ru-RU" sz="1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</a:t>
            </a: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447800"/>
            <a:ext cx="7818072" cy="4800600"/>
          </a:xfrm>
        </p:spPr>
        <p:txBody>
          <a:bodyPr/>
          <a:lstStyle/>
          <a:p>
            <a:pPr marL="365125" indent="-365125">
              <a:spcAft>
                <a:spcPts val="0"/>
              </a:spcAft>
            </a:pP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состоит в том, что необходим поиск новых методов обучения. </a:t>
            </a:r>
          </a:p>
          <a:p>
            <a:pPr marL="365125" indent="-365125">
              <a:spcAft>
                <a:spcPts val="0"/>
              </a:spcAft>
            </a:pP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методика – это технология нового образования. </a:t>
            </a:r>
          </a:p>
          <a:p>
            <a:pPr marL="365125" indent="-365125"/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 проектной деятельности в школе: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412776"/>
            <a:ext cx="7776864" cy="4800600"/>
          </a:xfrm>
        </p:spPr>
        <p:txBody>
          <a:bodyPr>
            <a:noAutofit/>
          </a:bodyPr>
          <a:lstStyle/>
          <a:p>
            <a:pPr algn="just" defTabSz="1025530">
              <a:lnSpc>
                <a:spcPct val="110000"/>
              </a:lnSpc>
              <a:spcBef>
                <a:spcPts val="0"/>
              </a:spcBef>
            </a:pP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планированию (учащийся должен уметь четко определить </a:t>
            </a:r>
            <a:r>
              <a:rPr lang="ru-RU" sz="2000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описать основные шаги по достижению поставленной </a:t>
            </a:r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и, концентрироваться на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достижении </a:t>
            </a:r>
            <a:r>
              <a:rPr lang="ru-RU" sz="2000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 протяжении всей работы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 defTabSz="1025530">
              <a:lnSpc>
                <a:spcPct val="110000"/>
              </a:lnSpc>
              <a:spcBef>
                <a:spcPts val="0"/>
              </a:spcBef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навыков сбора и обработки информации, материалов </a:t>
            </a:r>
            <a:endParaRPr lang="ru-RU" sz="20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just" defTabSz="1025530">
              <a:lnSpc>
                <a:spcPct val="110000"/>
              </a:lnSpc>
              <a:spcBef>
                <a:spcPts val="0"/>
              </a:spcBef>
              <a:buNone/>
            </a:pPr>
            <a:endParaRPr lang="ru-RU" sz="1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/>
          <a:srcRect l="2456" t="5783" r="2841" b="7090"/>
          <a:stretch/>
        </p:blipFill>
        <p:spPr bwMode="auto">
          <a:xfrm>
            <a:off x="4211960" y="3438128"/>
            <a:ext cx="4880125" cy="336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1331640" y="3435826"/>
            <a:ext cx="2880320" cy="3233534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defTabSz="1025530">
              <a:spcBef>
                <a:spcPts val="0"/>
              </a:spcBef>
              <a:buNone/>
            </a:pPr>
            <a:r>
              <a:rPr lang="ru-RU" sz="1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(учащийся должен уметь выбрать подходящую информацию и правильно ее использовать); умение анализировать (креативность и критическое мышление). </a:t>
            </a:r>
            <a:endParaRPr lang="ru-RU" sz="19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04664"/>
            <a:ext cx="7498080" cy="114300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цель проектной деятельности с детьми ОВЗ: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916832"/>
            <a:ext cx="7240848" cy="3744416"/>
          </a:xfrm>
        </p:spPr>
        <p:txBody>
          <a:bodyPr/>
          <a:lstStyle/>
          <a:p>
            <a:pPr marL="82296" indent="0" algn="just" defTabSz="102553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психическому и  личностному развитию детей и детей с  ограниченными возможностями с  учетом их основных особенностей, коррекция имеющихся у  них недостатков, их успешно  адаптации в  коллективе сверстников и социуме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59632" y="548680"/>
            <a:ext cx="7632848" cy="5588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791953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852936"/>
            <a:ext cx="6408712" cy="1143000"/>
          </a:xfrm>
        </p:spPr>
        <p:txBody>
          <a:bodyPr>
            <a:noAutofit/>
          </a:bodyPr>
          <a:lstStyle/>
          <a:p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Спасибо за внимание!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4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1113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лнцестояние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896</Words>
  <Application>Microsoft Office PowerPoint</Application>
  <PresentationFormat>Экран (4:3)</PresentationFormat>
  <Paragraphs>71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Солнцестояние</vt:lpstr>
      <vt:lpstr>Презентация PowerPoint</vt:lpstr>
      <vt:lpstr>Требования к современному уроку по ФГОС </vt:lpstr>
      <vt:lpstr>Инклюзивное или включенное   образование</vt:lpstr>
      <vt:lpstr>Цель интегрированного (инклюзивного) образования</vt:lpstr>
      <vt:lpstr>Работа с детьми с ОВЗ</vt:lpstr>
      <vt:lpstr> Вопросы которые решаем с помощью системы ПИЗА </vt:lpstr>
      <vt:lpstr>Актуальность</vt:lpstr>
      <vt:lpstr>Трудности обучения младших школьников, решаемые с помощью функциональной грамотности</vt:lpstr>
      <vt:lpstr>Функцинальная граммотность</vt:lpstr>
      <vt:lpstr>Презентация PowerPoint</vt:lpstr>
      <vt:lpstr>Задание по системе ПИЗА</vt:lpstr>
      <vt:lpstr>Презентация PowerPoint</vt:lpstr>
      <vt:lpstr>Использование модели «перевёрнутый класс» на уроках в начальной школе </vt:lpstr>
      <vt:lpstr>Помогает в этом использование модели «перевёрнутый класс» </vt:lpstr>
      <vt:lpstr>Презентация PowerPoint</vt:lpstr>
      <vt:lpstr>Преимущества модели перед традиционным обучением: </vt:lpstr>
      <vt:lpstr>Проектная деятельность</vt:lpstr>
      <vt:lpstr>Задачи проектной деятельности в школе:</vt:lpstr>
      <vt:lpstr>Основная цель проектной деятельности с детьми ОВЗ:</vt:lpstr>
      <vt:lpstr>Презентация PowerPoint</vt:lpstr>
      <vt:lpstr>Спасибо за внимание!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 Windows</cp:lastModifiedBy>
  <cp:revision>41</cp:revision>
  <dcterms:created xsi:type="dcterms:W3CDTF">2021-12-04T12:56:51Z</dcterms:created>
  <dcterms:modified xsi:type="dcterms:W3CDTF">2021-12-07T17:19:45Z</dcterms:modified>
</cp:coreProperties>
</file>