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62" r:id="rId3"/>
    <p:sldId id="256" r:id="rId4"/>
    <p:sldId id="258" r:id="rId5"/>
    <p:sldId id="259" r:id="rId6"/>
    <p:sldId id="260" r:id="rId7"/>
    <p:sldId id="296" r:id="rId8"/>
    <p:sldId id="263" r:id="rId9"/>
    <p:sldId id="279" r:id="rId10"/>
    <p:sldId id="280" r:id="rId11"/>
    <p:sldId id="261" r:id="rId12"/>
    <p:sldId id="267" r:id="rId13"/>
    <p:sldId id="264" r:id="rId14"/>
    <p:sldId id="268" r:id="rId15"/>
    <p:sldId id="269" r:id="rId16"/>
    <p:sldId id="270" r:id="rId17"/>
    <p:sldId id="266" r:id="rId18"/>
    <p:sldId id="271" r:id="rId19"/>
    <p:sldId id="272" r:id="rId20"/>
    <p:sldId id="273" r:id="rId21"/>
    <p:sldId id="274" r:id="rId22"/>
    <p:sldId id="277" r:id="rId23"/>
    <p:sldId id="275" r:id="rId24"/>
    <p:sldId id="276" r:id="rId25"/>
    <p:sldId id="278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00FF"/>
    <a:srgbClr val="800000"/>
    <a:srgbClr val="0000CC"/>
    <a:srgbClr val="006600"/>
    <a:srgbClr val="A50021"/>
    <a:srgbClr val="993300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0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68D3-57B3-462F-A579-CCB8C0FFC2DB}" type="datetimeFigureOut">
              <a:rPr lang="ru-RU" smtClean="0"/>
              <a:pPr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22B66-0D28-48FE-9218-1E5FF2302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3" Type="http://schemas.openxmlformats.org/officeDocument/2006/relationships/image" Target="../media/image38.jpeg"/><Relationship Id="rId7" Type="http://schemas.openxmlformats.org/officeDocument/2006/relationships/slide" Target="slide37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slide" Target="slide39.xml"/><Relationship Id="rId5" Type="http://schemas.openxmlformats.org/officeDocument/2006/relationships/image" Target="../media/image40.jpeg"/><Relationship Id="rId10" Type="http://schemas.openxmlformats.org/officeDocument/2006/relationships/slide" Target="slide38.xml"/><Relationship Id="rId4" Type="http://schemas.openxmlformats.org/officeDocument/2006/relationships/image" Target="../media/image39.jpeg"/><Relationship Id="rId9" Type="http://schemas.openxmlformats.org/officeDocument/2006/relationships/slide" Target="slide3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85728"/>
            <a:ext cx="85011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n w="28575">
                  <a:solidFill>
                    <a:srgbClr val="00FFFF"/>
                  </a:solidFill>
                </a:ln>
                <a:blipFill>
                  <a:blip r:embed="rId2"/>
                  <a:tile tx="0" ty="0" sx="100000" sy="100000" flip="none" algn="tl"/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В мире сказок </a:t>
            </a:r>
          </a:p>
          <a:p>
            <a:pPr algn="ctr"/>
            <a:r>
              <a:rPr lang="ru-RU" sz="6000" b="1" dirty="0" smtClean="0">
                <a:ln w="28575">
                  <a:solidFill>
                    <a:srgbClr val="00FFFF"/>
                  </a:solidFill>
                </a:ln>
                <a:blipFill>
                  <a:blip r:embed="rId2"/>
                  <a:tile tx="0" ty="0" sx="100000" sy="100000" flip="none" algn="tl"/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А.С. Пушкина</a:t>
            </a:r>
            <a:endParaRPr lang="ru-RU" sz="6000" b="1" dirty="0">
              <a:ln w="28575">
                <a:solidFill>
                  <a:srgbClr val="00FFFF"/>
                </a:solidFill>
              </a:ln>
              <a:blipFill>
                <a:blip r:embed="rId2"/>
                <a:tile tx="0" ty="0" sx="100000" sy="100000" flip="none" algn="tl"/>
              </a:blip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ookman Old Style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428868"/>
            <a:ext cx="5299401" cy="364333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857356" y="6072206"/>
            <a:ext cx="54797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МБОУ «Весьегонская СОШ»</a:t>
            </a:r>
          </a:p>
          <a:p>
            <a:pPr algn="ctr"/>
            <a:r>
              <a:rPr lang="ru-RU" b="1" dirty="0" smtClean="0"/>
              <a:t>Педагог – библиотекарь Лукина Ольга Вячеславовна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08" y="357166"/>
            <a:ext cx="48269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b="1" dirty="0" smtClean="0">
                <a:ln w="28575">
                  <a:solidFill>
                    <a:srgbClr val="FFFF00"/>
                  </a:solidFill>
                </a:ln>
                <a:solidFill>
                  <a:srgbClr val="FF0000"/>
                </a:solidFill>
                <a:latin typeface="Bookman Old Style" pitchFamily="18" charset="0"/>
              </a:rPr>
              <a:t>1 конкурс</a:t>
            </a:r>
            <a:endParaRPr lang="ru-RU" sz="6600" b="1" dirty="0">
              <a:ln w="28575">
                <a:solidFill>
                  <a:srgbClr val="FFFF00"/>
                </a:solidFill>
              </a:ln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2071678"/>
            <a:ext cx="8460971" cy="14465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00CC"/>
                </a:solidFill>
                <a:latin typeface="Comic Sans MS" pitchFamily="66" charset="0"/>
              </a:rPr>
              <a:t>Вспомни, какими строчками </a:t>
            </a:r>
          </a:p>
          <a:p>
            <a:pPr algn="ctr"/>
            <a:r>
              <a:rPr lang="ru-RU" sz="4400" b="1" dirty="0" smtClean="0">
                <a:solidFill>
                  <a:srgbClr val="0000CC"/>
                </a:solidFill>
                <a:latin typeface="Comic Sans MS" pitchFamily="66" charset="0"/>
              </a:rPr>
              <a:t>начинается сказка.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357298"/>
            <a:ext cx="4762500" cy="3810000"/>
          </a:xfrm>
          <a:prstGeom prst="rect">
            <a:avLst/>
          </a:prstGeom>
          <a:noFill/>
          <a:ln w="2857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357290" y="285728"/>
            <a:ext cx="6357982" cy="830997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CC"/>
                </a:solidFill>
                <a:latin typeface="Bookman Old Style" pitchFamily="18" charset="0"/>
              </a:rPr>
              <a:t>К</a:t>
            </a:r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акими строчками начинается </a:t>
            </a:r>
          </a:p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«Сказка о царе Салтане»?</a:t>
            </a:r>
            <a:endParaRPr lang="ru-RU" sz="2400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1285852" y="5286388"/>
            <a:ext cx="6643734" cy="1357322"/>
          </a:xfrm>
          <a:prstGeom prst="horizontalScroll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28860" y="550070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Три девицы под окном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Пряли поздно вечерком.</a:t>
            </a:r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57290" y="285728"/>
            <a:ext cx="6357982" cy="830997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CC"/>
                </a:solidFill>
                <a:latin typeface="Bookman Old Style" pitchFamily="18" charset="0"/>
              </a:rPr>
              <a:t>К</a:t>
            </a:r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акими строчками начинается </a:t>
            </a:r>
          </a:p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«Сказка о рыбаке и рыбке»?</a:t>
            </a:r>
            <a:endParaRPr lang="ru-RU" sz="2400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1285852" y="5286388"/>
            <a:ext cx="6643734" cy="1357322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 </a:t>
            </a:r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1714480" y="1643050"/>
            <a:ext cx="5595977" cy="3357586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3108" y="5500702"/>
            <a:ext cx="5286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Жил старик со своею старухой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 У самого синего моря.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0100" y="285728"/>
            <a:ext cx="7000924" cy="830997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CC"/>
                </a:solidFill>
                <a:latin typeface="Bookman Old Style" pitchFamily="18" charset="0"/>
              </a:rPr>
              <a:t>К</a:t>
            </a:r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акими строчками начинается </a:t>
            </a:r>
          </a:p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«Сказка о попе и работнике его Балде»?</a:t>
            </a:r>
            <a:endParaRPr lang="ru-RU" sz="2400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1285852" y="5143512"/>
            <a:ext cx="6643734" cy="1428760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 </a:t>
            </a:r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643050"/>
            <a:ext cx="6215106" cy="321471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428860" y="542926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Жил-был поп,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 Толоконный лоб.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7158" y="285728"/>
            <a:ext cx="8501122" cy="830997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CC"/>
                </a:solidFill>
                <a:latin typeface="Bookman Old Style" pitchFamily="18" charset="0"/>
              </a:rPr>
              <a:t>К</a:t>
            </a:r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акими строчками начинается </a:t>
            </a:r>
          </a:p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«Сказка о мертвой царевне и о семи богатырях»?</a:t>
            </a:r>
            <a:endParaRPr lang="ru-RU" sz="2400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1285852" y="5143512"/>
            <a:ext cx="6643734" cy="1500198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 </a:t>
            </a:r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 l="2083" t="1746" r="2083" b="1746"/>
          <a:stretch>
            <a:fillRect/>
          </a:stretch>
        </p:blipFill>
        <p:spPr bwMode="auto">
          <a:xfrm>
            <a:off x="2214546" y="1357298"/>
            <a:ext cx="4929222" cy="3750495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428860" y="542926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Царь с царицею простился,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 В путь-дорогу снарядился.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7158" y="285728"/>
            <a:ext cx="8501122" cy="830997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CC"/>
                </a:solidFill>
                <a:latin typeface="Bookman Old Style" pitchFamily="18" charset="0"/>
              </a:rPr>
              <a:t>К</a:t>
            </a:r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акими строчками начинается </a:t>
            </a:r>
          </a:p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Bookman Old Style" pitchFamily="18" charset="0"/>
              </a:rPr>
              <a:t>«Сказка о Золотом петушке»?</a:t>
            </a:r>
            <a:endParaRPr lang="ru-RU" sz="2400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1285852" y="4857760"/>
            <a:ext cx="6643734" cy="1785950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 </a:t>
            </a:r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0232" y="5143512"/>
            <a:ext cx="55007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Негде в тридевятом царстве,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 В тридесятом государстве,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Жил – был славный царь Дадон.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b="17163"/>
          <a:stretch>
            <a:fillRect/>
          </a:stretch>
        </p:blipFill>
        <p:spPr bwMode="auto">
          <a:xfrm>
            <a:off x="1928794" y="1357298"/>
            <a:ext cx="5334013" cy="3456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08" y="357166"/>
            <a:ext cx="48269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b="1" dirty="0" smtClean="0">
                <a:ln w="28575">
                  <a:solidFill>
                    <a:srgbClr val="FFFF00"/>
                  </a:solidFill>
                </a:ln>
                <a:solidFill>
                  <a:srgbClr val="FF0000"/>
                </a:solidFill>
                <a:latin typeface="Bookman Old Style" pitchFamily="18" charset="0"/>
              </a:rPr>
              <a:t>2 конкурс</a:t>
            </a:r>
            <a:endParaRPr lang="ru-RU" sz="6600" b="1" dirty="0">
              <a:ln w="28575">
                <a:solidFill>
                  <a:srgbClr val="FFFF00"/>
                </a:solidFill>
              </a:ln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85852" y="2071678"/>
            <a:ext cx="6681637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CC"/>
                </a:solidFill>
                <a:latin typeface="Comic Sans MS" pitchFamily="66" charset="0"/>
              </a:rPr>
              <a:t>Отгадай кроссворд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357166"/>
          <a:ext cx="4286286" cy="3460670"/>
        </p:xfrm>
        <a:graphic>
          <a:graphicData uri="http://schemas.openxmlformats.org/drawingml/2006/table">
            <a:tbl>
              <a:tblPr/>
              <a:tblGrid>
                <a:gridCol w="285618"/>
                <a:gridCol w="285618"/>
                <a:gridCol w="285618"/>
                <a:gridCol w="286290"/>
                <a:gridCol w="285618"/>
                <a:gridCol w="285618"/>
                <a:gridCol w="286290"/>
                <a:gridCol w="286290"/>
                <a:gridCol w="285618"/>
                <a:gridCol w="285618"/>
                <a:gridCol w="285618"/>
                <a:gridCol w="285618"/>
                <a:gridCol w="285618"/>
                <a:gridCol w="285618"/>
                <a:gridCol w="285618"/>
              </a:tblGrid>
              <a:tr h="263771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C00000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C00000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rowSpan="3"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C00000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gridSpan="7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C00000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gridSpan="7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C00000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C00000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rowSpan="2"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gridSpan="6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 rowSpan="2"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263771">
                <a:tc gridSpan="4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rowSpan="2" gridSpan="10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gridSpan="10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29190" y="428604"/>
            <a:ext cx="39290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 smtClean="0"/>
              <a:t>Как зовут пса, охранявшего терем семи богатырей?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Что умело разговаривать в «Сказке о мёртвой царевне»?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Как зовут работника, которого нанял на работу поп?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Младший брат Балды, который якобы обогнал бесёнка?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Кем была одна из сестёр в «Сказке о царе Салтане…»?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Как зовут царевича из «Сказки  о мёртвой  царевне…»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0166" y="357166"/>
            <a:ext cx="2143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С</a:t>
            </a:r>
            <a:r>
              <a:rPr lang="ru-RU" sz="1600" b="1" dirty="0" smtClean="0">
                <a:latin typeface="Arial Black" pitchFamily="34" charset="0"/>
              </a:rPr>
              <a:t>  О К  О  Л  К  О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2910" y="642918"/>
            <a:ext cx="2143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 Black" pitchFamily="34" charset="0"/>
              </a:rPr>
              <a:t>З  Е  Р  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К </a:t>
            </a:r>
            <a:r>
              <a:rPr lang="ru-RU" sz="1600" b="1" dirty="0" smtClean="0">
                <a:latin typeface="Arial Black" pitchFamily="34" charset="0"/>
              </a:rPr>
              <a:t> А  Л  О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4414" y="928670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 Black" pitchFamily="34" charset="0"/>
              </a:rPr>
              <a:t>Б 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 А  </a:t>
            </a:r>
            <a:r>
              <a:rPr lang="ru-RU" sz="1600" b="1" dirty="0" smtClean="0">
                <a:latin typeface="Arial Black" pitchFamily="34" charset="0"/>
              </a:rPr>
              <a:t>Л Д  А 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00166" y="1142984"/>
            <a:ext cx="1285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З</a:t>
            </a:r>
            <a:r>
              <a:rPr lang="ru-RU" sz="1600" b="1" dirty="0" smtClean="0">
                <a:latin typeface="Arial Black" pitchFamily="34" charset="0"/>
              </a:rPr>
              <a:t> 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ru-RU" sz="1600" b="1" dirty="0" smtClean="0">
                <a:latin typeface="Arial Black" pitchFamily="34" charset="0"/>
              </a:rPr>
              <a:t>А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  </a:t>
            </a:r>
            <a:r>
              <a:rPr lang="ru-RU" sz="1600" b="1" dirty="0" smtClean="0">
                <a:latin typeface="Arial Black" pitchFamily="34" charset="0"/>
              </a:rPr>
              <a:t>Я Ц 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414" y="1428736"/>
            <a:ext cx="2143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 Black" pitchFamily="34" charset="0"/>
              </a:rPr>
              <a:t>Т  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К</a:t>
            </a:r>
            <a:r>
              <a:rPr lang="ru-RU" sz="1600" b="1" dirty="0" smtClean="0">
                <a:latin typeface="Arial Black" pitchFamily="34" charset="0"/>
              </a:rPr>
              <a:t>  А  Ч  И  Х  А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28662" y="1714488"/>
            <a:ext cx="1928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 Black" pitchFamily="34" charset="0"/>
              </a:rPr>
              <a:t>Е  Л  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И</a:t>
            </a:r>
            <a:r>
              <a:rPr lang="ru-RU" sz="1600" b="1" dirty="0" smtClean="0">
                <a:latin typeface="Arial Black" pitchFamily="34" charset="0"/>
              </a:rPr>
              <a:t>  С  Е  Й 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0034" y="4071942"/>
            <a:ext cx="81439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7"/>
            </a:pPr>
            <a:r>
              <a:rPr lang="ru-RU" b="1" dirty="0" smtClean="0"/>
              <a:t>Как называется каша, которую просил давать ему Балда?</a:t>
            </a:r>
          </a:p>
          <a:p>
            <a:pPr marL="342900" indent="-342900">
              <a:buAutoNum type="arabicPeriod" startAt="7"/>
            </a:pPr>
            <a:r>
              <a:rPr lang="ru-RU" b="1" dirty="0" smtClean="0"/>
              <a:t>Кто подарил царю Золотого петушка?</a:t>
            </a:r>
          </a:p>
          <a:p>
            <a:pPr marL="342900" indent="-342900">
              <a:buAutoNum type="arabicPeriod" startAt="7"/>
            </a:pPr>
            <a:r>
              <a:rPr lang="ru-RU" b="1" dirty="0" smtClean="0"/>
              <a:t>Назовите царицу, из – за которой  убили друг друга сыновья царя Дадона?</a:t>
            </a:r>
          </a:p>
          <a:p>
            <a:pPr marL="342900" indent="-342900">
              <a:buAutoNum type="arabicPeriod" startAt="7"/>
            </a:pPr>
            <a:r>
              <a:rPr lang="ru-RU" b="1" dirty="0" smtClean="0"/>
              <a:t>Кого снёс промеж ног Балда?</a:t>
            </a:r>
          </a:p>
          <a:p>
            <a:pPr marL="342900" indent="-342900">
              <a:buAutoNum type="arabicPeriod" startAt="7"/>
            </a:pPr>
            <a:r>
              <a:rPr lang="ru-RU" b="1" dirty="0" smtClean="0"/>
              <a:t>Сколько раз закидывал старик невод?</a:t>
            </a:r>
          </a:p>
          <a:p>
            <a:pPr marL="342900" indent="-342900">
              <a:buAutoNum type="arabicPeriod" startAt="7"/>
            </a:pPr>
            <a:r>
              <a:rPr lang="ru-RU" b="1" dirty="0" smtClean="0"/>
              <a:t>Назовите остров, на котором  стали жить князь Гвидон с матерью?</a:t>
            </a:r>
          </a:p>
          <a:p>
            <a:pPr marL="342900" indent="-342900">
              <a:buAutoNum type="arabicPeriod" startAt="7"/>
            </a:pPr>
            <a:r>
              <a:rPr lang="ru-RU" b="1" dirty="0" smtClean="0"/>
              <a:t>Как зовут сенную девушку из «Сказки о мёртвой царевне…», которая отвела царевну в глушь лесную?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500166" y="1928802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П</a:t>
            </a:r>
            <a:r>
              <a:rPr lang="ru-RU" sz="1600" b="1" dirty="0" smtClean="0">
                <a:latin typeface="Arial Black" pitchFamily="34" charset="0"/>
              </a:rPr>
              <a:t> О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  </a:t>
            </a:r>
            <a:r>
              <a:rPr lang="ru-RU" sz="1600" b="1" dirty="0" smtClean="0">
                <a:latin typeface="Arial Black" pitchFamily="34" charset="0"/>
              </a:rPr>
              <a:t>Л  Б  А 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42976" y="2214554"/>
            <a:ext cx="1928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 Black" pitchFamily="34" charset="0"/>
              </a:rPr>
              <a:t>М  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У  </a:t>
            </a:r>
            <a:r>
              <a:rPr lang="ru-RU" sz="1600" b="1" dirty="0" smtClean="0">
                <a:latin typeface="Arial Black" pitchFamily="34" charset="0"/>
              </a:rPr>
              <a:t>Д  Р  Е  Ц 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57290" y="2500306"/>
            <a:ext cx="34290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Ш</a:t>
            </a:r>
            <a:r>
              <a:rPr lang="ru-RU" sz="1600" b="1" dirty="0" smtClean="0">
                <a:latin typeface="Arial Black" pitchFamily="34" charset="0"/>
              </a:rPr>
              <a:t> А М  А  Х  А  Н  С  К  А  Я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500166" y="2714620"/>
            <a:ext cx="1857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К</a:t>
            </a:r>
            <a:r>
              <a:rPr lang="ru-RU" sz="1600" b="1" dirty="0" smtClean="0">
                <a:latin typeface="Arial Black" pitchFamily="34" charset="0"/>
              </a:rPr>
              <a:t>  О Б  Ы  Л  У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8662" y="3000372"/>
            <a:ext cx="10001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 Black" pitchFamily="34" charset="0"/>
              </a:rPr>
              <a:t>Т  Р  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И</a:t>
            </a:r>
            <a:r>
              <a:rPr lang="ru-RU" sz="1600" b="1" dirty="0" smtClean="0">
                <a:latin typeface="Arial Black" pitchFamily="34" charset="0"/>
              </a:rPr>
              <a:t> 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2910" y="3286124"/>
            <a:ext cx="1285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 Black" pitchFamily="34" charset="0"/>
              </a:rPr>
              <a:t>Б  У  Я  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Н</a:t>
            </a:r>
            <a:r>
              <a:rPr lang="ru-RU" sz="1600" b="1" dirty="0" smtClean="0">
                <a:latin typeface="Arial Black" pitchFamily="34" charset="0"/>
              </a:rPr>
              <a:t> 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7158" y="3500438"/>
            <a:ext cx="250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 Black" pitchFamily="34" charset="0"/>
              </a:rPr>
              <a:t>Ч  Е  Р  Н  </a:t>
            </a:r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А</a:t>
            </a:r>
            <a:r>
              <a:rPr lang="ru-RU" sz="1600" b="1" dirty="0" smtClean="0">
                <a:latin typeface="Arial Black" pitchFamily="34" charset="0"/>
              </a:rPr>
              <a:t> В  К  А</a:t>
            </a:r>
            <a:endParaRPr lang="ru-RU" sz="1600" b="1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10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10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1"/>
      <p:bldP spid="19" grpId="2"/>
      <p:bldP spid="20" grpId="0"/>
      <p:bldP spid="21" grpId="0"/>
      <p:bldP spid="22" grpId="0"/>
      <p:bldP spid="24" grpId="0"/>
      <p:bldP spid="25" grpId="0"/>
      <p:bldP spid="26" grpId="0"/>
      <p:bldP spid="27" grpId="0"/>
      <p:bldP spid="28" grpId="0"/>
      <p:bldP spid="16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08" y="357166"/>
            <a:ext cx="48269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b="1" dirty="0" smtClean="0">
                <a:ln w="28575">
                  <a:solidFill>
                    <a:srgbClr val="FFFF00"/>
                  </a:solidFill>
                </a:ln>
                <a:solidFill>
                  <a:srgbClr val="FF0000"/>
                </a:solidFill>
                <a:latin typeface="Bookman Old Style" pitchFamily="18" charset="0"/>
              </a:rPr>
              <a:t>3 конкурс</a:t>
            </a:r>
            <a:endParaRPr lang="ru-RU" sz="6600" b="1" dirty="0">
              <a:ln w="28575">
                <a:solidFill>
                  <a:srgbClr val="FFFF00"/>
                </a:solidFill>
              </a:ln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28728" y="2071678"/>
            <a:ext cx="6478055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CC"/>
                </a:solidFill>
                <a:latin typeface="Comic Sans MS" pitchFamily="66" charset="0"/>
              </a:rPr>
              <a:t>Продолжи строфу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1357290" y="142852"/>
            <a:ext cx="6643734" cy="235745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Родила царица в ночь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Не то сына, не то дочь;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Не мышонка, не лягушку,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28926" y="1643050"/>
            <a:ext cx="3703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Comic Sans MS" pitchFamily="66" charset="0"/>
              </a:rPr>
              <a:t>А неведому зверюшку.</a:t>
            </a:r>
            <a:endParaRPr lang="ru-RU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-10000" contrast="-10000"/>
          </a:blip>
          <a:srcRect l="4545" t="4040" r="4545" b="7070"/>
          <a:stretch>
            <a:fillRect/>
          </a:stretch>
        </p:blipFill>
        <p:spPr bwMode="auto">
          <a:xfrm>
            <a:off x="2071670" y="2571744"/>
            <a:ext cx="5260434" cy="385765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1285852" y="142852"/>
            <a:ext cx="6643734" cy="235745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Дурачина ты, простофиля!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Не умел ты взять выкупа с рыбки!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Хоть ты взял бы с неё корыто,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14546" y="1643050"/>
            <a:ext cx="5085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Comic Sans MS" pitchFamily="66" charset="0"/>
              </a:rPr>
              <a:t>Наше – то совсем раскололось.</a:t>
            </a:r>
            <a:endParaRPr lang="ru-RU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l="11562" t="12500" r="11562" b="10000"/>
          <a:stretch>
            <a:fillRect/>
          </a:stretch>
        </p:blipFill>
        <p:spPr bwMode="auto">
          <a:xfrm>
            <a:off x="2000232" y="2500306"/>
            <a:ext cx="5291020" cy="4000528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1285852" y="142852"/>
            <a:ext cx="6643734" cy="235745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Царь велит своим боярам,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Времени не тратя даром, 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И царевну и приплод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71736" y="1643050"/>
            <a:ext cx="4613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Comic Sans MS" pitchFamily="66" charset="0"/>
              </a:rPr>
              <a:t>Тайно бросить в бездну вод.</a:t>
            </a:r>
            <a:endParaRPr lang="ru-RU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2083" t="1746" r="2083" b="1746"/>
          <a:stretch>
            <a:fillRect/>
          </a:stretch>
        </p:blipFill>
        <p:spPr bwMode="auto">
          <a:xfrm>
            <a:off x="2000232" y="2571744"/>
            <a:ext cx="5214974" cy="3967915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1357290" y="214290"/>
            <a:ext cx="6643734" cy="3000396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A50021"/>
                </a:solidFill>
                <a:latin typeface="Comic Sans MS" pitchFamily="66" charset="0"/>
              </a:rPr>
              <a:t>Воротись, поклонися рыбке.</a:t>
            </a:r>
          </a:p>
          <a:p>
            <a:pPr algn="ctr"/>
            <a:r>
              <a:rPr lang="ru-RU" sz="2000" b="1" dirty="0" smtClean="0">
                <a:solidFill>
                  <a:srgbClr val="A50021"/>
                </a:solidFill>
                <a:latin typeface="Comic Sans MS" pitchFamily="66" charset="0"/>
              </a:rPr>
              <a:t>Не хочу быть вольною царицей,</a:t>
            </a:r>
          </a:p>
          <a:p>
            <a:pPr algn="ctr"/>
            <a:r>
              <a:rPr lang="ru-RU" sz="2000" b="1" dirty="0" smtClean="0">
                <a:solidFill>
                  <a:srgbClr val="A50021"/>
                </a:solidFill>
                <a:latin typeface="Comic Sans MS" pitchFamily="66" charset="0"/>
              </a:rPr>
              <a:t>Хочу быть владычицей морскою,</a:t>
            </a:r>
          </a:p>
          <a:p>
            <a:pPr algn="ctr"/>
            <a:r>
              <a:rPr lang="ru-RU" sz="2000" b="1" dirty="0" smtClean="0">
                <a:solidFill>
                  <a:srgbClr val="A50021"/>
                </a:solidFill>
                <a:latin typeface="Comic Sans MS" pitchFamily="66" charset="0"/>
              </a:rPr>
              <a:t>Что бы жить в Окияне - море,</a:t>
            </a:r>
          </a:p>
          <a:p>
            <a:pPr algn="ctr"/>
            <a:r>
              <a:rPr lang="ru-RU" sz="2000" b="1" dirty="0" smtClean="0">
                <a:solidFill>
                  <a:srgbClr val="A50021"/>
                </a:solidFill>
                <a:latin typeface="Comic Sans MS" pitchFamily="66" charset="0"/>
              </a:rPr>
              <a:t>Чтоб служила мне рыбка золотая</a:t>
            </a:r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488" y="2214554"/>
            <a:ext cx="42049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00CC"/>
                </a:solidFill>
                <a:latin typeface="Comic Sans MS" pitchFamily="66" charset="0"/>
              </a:rPr>
              <a:t>И была б у меня на посылках.</a:t>
            </a:r>
            <a:endParaRPr lang="ru-RU" sz="20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071810"/>
            <a:ext cx="4667283" cy="350046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1428728" y="142852"/>
            <a:ext cx="6643734" cy="235745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А Балда ему: «Глупый ты бес,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Куда же ты за нами полез?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И руками - то снести не смог,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14546" y="1643050"/>
            <a:ext cx="53816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Comic Sans MS" pitchFamily="66" charset="0"/>
              </a:rPr>
              <a:t>А я, смотри, снесу промеж ног».</a:t>
            </a:r>
            <a:endParaRPr lang="ru-RU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500306"/>
            <a:ext cx="5500726" cy="3943917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1357290" y="142852"/>
            <a:ext cx="6643734" cy="235745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И ей зеркальце в ответ: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«Ты, конечно, спору нет;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Ты, царевна, всех милее,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050" y="1643050"/>
            <a:ext cx="39453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Comic Sans MS" pitchFamily="66" charset="0"/>
              </a:rPr>
              <a:t>Всех румяней и белее».</a:t>
            </a:r>
            <a:endParaRPr lang="ru-RU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 l="2083" t="1746" r="2083" b="3125"/>
          <a:stretch>
            <a:fillRect/>
          </a:stretch>
        </p:blipFill>
        <p:spPr bwMode="auto">
          <a:xfrm>
            <a:off x="2214546" y="2571744"/>
            <a:ext cx="5238787" cy="392909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1357290" y="142852"/>
            <a:ext cx="6643734" cy="235745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Ой вы, гости – господа,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Долго ль ездили? Куда?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Ладно ль за морем иль худо,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00364" y="1643050"/>
            <a:ext cx="36086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Comic Sans MS" pitchFamily="66" charset="0"/>
              </a:rPr>
              <a:t>И какое в свете чудо?</a:t>
            </a:r>
            <a:endParaRPr lang="ru-RU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 l="1685" t="2232" r="2247" b="1785"/>
          <a:stretch>
            <a:fillRect/>
          </a:stretch>
        </p:blipFill>
        <p:spPr bwMode="auto">
          <a:xfrm>
            <a:off x="2214546" y="2571744"/>
            <a:ext cx="5143536" cy="3880211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1357290" y="142852"/>
            <a:ext cx="6643734" cy="235745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И никто с начала мира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Не видал такого пира;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Я там был, мёд, пиво пил,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488" y="1643050"/>
            <a:ext cx="3789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Comic Sans MS" pitchFamily="66" charset="0"/>
              </a:rPr>
              <a:t>Да усы лишь обмочил.</a:t>
            </a:r>
            <a:endParaRPr lang="ru-RU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500306"/>
            <a:ext cx="5238787" cy="392909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08" y="357166"/>
            <a:ext cx="48269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b="1" dirty="0" smtClean="0">
                <a:ln w="28575">
                  <a:solidFill>
                    <a:srgbClr val="FFFF00"/>
                  </a:solidFill>
                </a:ln>
                <a:solidFill>
                  <a:srgbClr val="FF0000"/>
                </a:solidFill>
                <a:latin typeface="Bookman Old Style" pitchFamily="18" charset="0"/>
              </a:rPr>
              <a:t>4 конкурс</a:t>
            </a:r>
            <a:endParaRPr lang="ru-RU" sz="6600" b="1" dirty="0">
              <a:ln w="28575">
                <a:solidFill>
                  <a:srgbClr val="FFFF00"/>
                </a:solidFill>
              </a:ln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2071678"/>
            <a:ext cx="7295587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CC"/>
                </a:solidFill>
                <a:latin typeface="Comic Sans MS" pitchFamily="66" charset="0"/>
              </a:rPr>
              <a:t>Сказочная викторина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357158" y="285728"/>
            <a:ext cx="8572560" cy="1285884"/>
          </a:xfrm>
          <a:prstGeom prst="ribbon2">
            <a:avLst>
              <a:gd name="adj1" fmla="val 16667"/>
              <a:gd name="adj2" fmla="val 62533"/>
            </a:avLst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Какую песенку поёт белка в «Сказке о царе Салтане»? </a:t>
            </a:r>
            <a:endParaRPr lang="ru-RU" sz="2400" b="1" dirty="0">
              <a:solidFill>
                <a:srgbClr val="8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928802"/>
            <a:ext cx="5214974" cy="3937598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sp>
        <p:nvSpPr>
          <p:cNvPr id="7" name="Блок-схема: несколько документов 6"/>
          <p:cNvSpPr/>
          <p:nvPr/>
        </p:nvSpPr>
        <p:spPr>
          <a:xfrm>
            <a:off x="3786182" y="4929198"/>
            <a:ext cx="5072098" cy="1714512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Во саду ли, в городе</a:t>
            </a:r>
            <a:endParaRPr lang="ru-RU" sz="2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Рабочий стол\2811849.jpe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428596" y="1928802"/>
            <a:ext cx="5000660" cy="3949151"/>
          </a:xfrm>
          <a:prstGeom prst="rect">
            <a:avLst/>
          </a:prstGeom>
          <a:noFill/>
          <a:ln w="28575">
            <a:solidFill>
              <a:srgbClr val="800000"/>
            </a:solidFill>
          </a:ln>
        </p:spPr>
      </p:pic>
      <p:sp>
        <p:nvSpPr>
          <p:cNvPr id="5" name="Лента лицом вверх 4"/>
          <p:cNvSpPr/>
          <p:nvPr/>
        </p:nvSpPr>
        <p:spPr>
          <a:xfrm>
            <a:off x="357158" y="285728"/>
            <a:ext cx="8572560" cy="1285884"/>
          </a:xfrm>
          <a:prstGeom prst="ribbon2">
            <a:avLst>
              <a:gd name="adj1" fmla="val 16667"/>
              <a:gd name="adj2" fmla="val 62533"/>
            </a:avLst>
          </a:prstGeom>
          <a:blipFill>
            <a:blip r:embed="rId3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Сколько лет жили старик </a:t>
            </a:r>
          </a:p>
          <a:p>
            <a:pPr algn="ctr"/>
            <a:r>
              <a:rPr lang="ru-RU" sz="2400" b="1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со старухой?</a:t>
            </a:r>
            <a:endParaRPr lang="ru-RU" sz="2400" b="1" dirty="0">
              <a:solidFill>
                <a:srgbClr val="8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7" name="Блок-схема: несколько документов 6"/>
          <p:cNvSpPr/>
          <p:nvPr/>
        </p:nvSpPr>
        <p:spPr>
          <a:xfrm>
            <a:off x="3786182" y="4929198"/>
            <a:ext cx="5072098" cy="1714512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Тридцать лет и три года</a:t>
            </a:r>
            <a:endParaRPr lang="ru-RU" sz="2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500034" y="1785926"/>
            <a:ext cx="4929222" cy="3696917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sp>
        <p:nvSpPr>
          <p:cNvPr id="5" name="Лента лицом вверх 4"/>
          <p:cNvSpPr/>
          <p:nvPr/>
        </p:nvSpPr>
        <p:spPr>
          <a:xfrm>
            <a:off x="357158" y="285728"/>
            <a:ext cx="8572560" cy="1285884"/>
          </a:xfrm>
          <a:prstGeom prst="ribbon2">
            <a:avLst>
              <a:gd name="adj1" fmla="val 16667"/>
              <a:gd name="adj2" fmla="val 62533"/>
            </a:avLst>
          </a:prstGeom>
          <a:blipFill>
            <a:blip r:embed="rId3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Кто подсказал Елисею из «Сказки о мёртвой царевне» где искать </a:t>
            </a:r>
          </a:p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его невесту?</a:t>
            </a:r>
            <a:endParaRPr lang="ru-RU" sz="2000" b="1" dirty="0">
              <a:solidFill>
                <a:srgbClr val="8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7" name="Блок-схема: несколько документов 6"/>
          <p:cNvSpPr/>
          <p:nvPr/>
        </p:nvSpPr>
        <p:spPr>
          <a:xfrm>
            <a:off x="3786182" y="4929198"/>
            <a:ext cx="5072098" cy="1714512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Ветер</a:t>
            </a:r>
            <a:endParaRPr lang="ru-RU" sz="2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571472" y="1857364"/>
            <a:ext cx="4953035" cy="3714776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sp>
        <p:nvSpPr>
          <p:cNvPr id="5" name="Лента лицом вверх 4"/>
          <p:cNvSpPr/>
          <p:nvPr/>
        </p:nvSpPr>
        <p:spPr>
          <a:xfrm>
            <a:off x="357158" y="285728"/>
            <a:ext cx="8572560" cy="1285884"/>
          </a:xfrm>
          <a:prstGeom prst="ribbon2">
            <a:avLst>
              <a:gd name="adj1" fmla="val 16667"/>
              <a:gd name="adj2" fmla="val 62533"/>
            </a:avLst>
          </a:prstGeom>
          <a:blipFill>
            <a:blip r:embed="rId3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Куда старуха отправила служить старика, когда стала столбовою дворянкой?</a:t>
            </a:r>
            <a:endParaRPr lang="ru-RU" sz="2000" b="1" dirty="0">
              <a:solidFill>
                <a:srgbClr val="8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7" name="Блок-схема: несколько документов 6"/>
          <p:cNvSpPr/>
          <p:nvPr/>
        </p:nvSpPr>
        <p:spPr>
          <a:xfrm>
            <a:off x="3786182" y="4929198"/>
            <a:ext cx="5072098" cy="1714512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На конюшню</a:t>
            </a:r>
            <a:endParaRPr lang="ru-RU" sz="2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85926"/>
            <a:ext cx="5572164" cy="3786214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sp>
        <p:nvSpPr>
          <p:cNvPr id="5" name="Лента лицом вверх 4"/>
          <p:cNvSpPr/>
          <p:nvPr/>
        </p:nvSpPr>
        <p:spPr>
          <a:xfrm>
            <a:off x="357158" y="285728"/>
            <a:ext cx="8572560" cy="1285884"/>
          </a:xfrm>
          <a:prstGeom prst="ribbon2">
            <a:avLst>
              <a:gd name="adj1" fmla="val 16667"/>
              <a:gd name="adj2" fmla="val 62533"/>
            </a:avLst>
          </a:prstGeom>
          <a:blipFill>
            <a:blip r:embed="rId3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За какое количество работников ест и работает Балда в «Сказке о попе и работнике его Балде»?</a:t>
            </a:r>
            <a:endParaRPr lang="ru-RU" sz="2000" b="1" dirty="0">
              <a:solidFill>
                <a:srgbClr val="8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7" name="Блок-схема: несколько документов 6"/>
          <p:cNvSpPr/>
          <p:nvPr/>
        </p:nvSpPr>
        <p:spPr>
          <a:xfrm>
            <a:off x="3786182" y="4929198"/>
            <a:ext cx="5072098" cy="1714512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Ест за четверых, работает за семерых</a:t>
            </a:r>
            <a:endParaRPr lang="ru-RU" sz="2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857364"/>
            <a:ext cx="4957638" cy="3714776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sp>
        <p:nvSpPr>
          <p:cNvPr id="5" name="Лента лицом вверх 4"/>
          <p:cNvSpPr/>
          <p:nvPr/>
        </p:nvSpPr>
        <p:spPr>
          <a:xfrm>
            <a:off x="357158" y="285728"/>
            <a:ext cx="8572560" cy="1285884"/>
          </a:xfrm>
          <a:prstGeom prst="ribbon2">
            <a:avLst>
              <a:gd name="adj1" fmla="val 16667"/>
              <a:gd name="adj2" fmla="val 62533"/>
            </a:avLst>
          </a:prstGeom>
          <a:blipFill>
            <a:blip r:embed="rId3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Что кричал Золотой петушок, предупреждая царя об опасность?</a:t>
            </a:r>
            <a:endParaRPr lang="ru-RU" sz="2000" b="1" dirty="0">
              <a:solidFill>
                <a:srgbClr val="8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7" name="Блок-схема: несколько документов 6"/>
          <p:cNvSpPr/>
          <p:nvPr/>
        </p:nvSpPr>
        <p:spPr>
          <a:xfrm>
            <a:off x="3786182" y="4929198"/>
            <a:ext cx="5072098" cy="1714512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«Кири-ку-ку. Царствуй, лёжа на боку!»</a:t>
            </a:r>
            <a:endParaRPr lang="ru-RU" sz="24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08" y="357166"/>
            <a:ext cx="48269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b="1" dirty="0" smtClean="0">
                <a:ln w="28575">
                  <a:solidFill>
                    <a:srgbClr val="FFFF00"/>
                  </a:solidFill>
                </a:ln>
                <a:solidFill>
                  <a:srgbClr val="FF0000"/>
                </a:solidFill>
                <a:latin typeface="Bookman Old Style" pitchFamily="18" charset="0"/>
              </a:rPr>
              <a:t>5 конкурс</a:t>
            </a:r>
            <a:endParaRPr lang="ru-RU" sz="6600" b="1" dirty="0">
              <a:ln w="28575">
                <a:solidFill>
                  <a:srgbClr val="FFFF00"/>
                </a:solidFill>
              </a:ln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2071678"/>
            <a:ext cx="7119257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CC"/>
                </a:solidFill>
                <a:latin typeface="Comic Sans MS" pitchFamily="66" charset="0"/>
              </a:rPr>
              <a:t>Найди соответствие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1357290" y="285728"/>
            <a:ext cx="6643734" cy="164307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Что обещали сделать три девицы из «Сказки о царе Салтане…»?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785786" y="2428868"/>
            <a:ext cx="228601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Comic Sans MS" pitchFamily="66" charset="0"/>
              </a:rPr>
              <a:t>Первая девица</a:t>
            </a:r>
            <a:endParaRPr lang="ru-RU" sz="2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785786" y="3643314"/>
            <a:ext cx="228601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Вторая девица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785786" y="5072074"/>
            <a:ext cx="228601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Третья девица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500438"/>
            <a:ext cx="1857388" cy="1315468"/>
          </a:xfrm>
          <a:prstGeom prst="round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4929198"/>
            <a:ext cx="1857388" cy="1285884"/>
          </a:xfrm>
          <a:prstGeom prst="round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lum bright="-10000" contrast="-10000"/>
          </a:blip>
          <a:srcRect/>
          <a:stretch>
            <a:fillRect/>
          </a:stretch>
        </p:blipFill>
        <p:spPr bwMode="auto">
          <a:xfrm>
            <a:off x="7072330" y="2143116"/>
            <a:ext cx="1785950" cy="1309697"/>
          </a:xfrm>
          <a:prstGeom prst="round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4214810" y="542926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Наткать полотна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00826" y="400050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Приготовить пир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57686" y="257174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Родить богатыря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3071802" y="2857496"/>
            <a:ext cx="1428760" cy="1071570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6200000" flipH="1">
            <a:off x="2928926" y="4143380"/>
            <a:ext cx="1428760" cy="1143008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5400000" flipH="1" flipV="1">
            <a:off x="2414036" y="3515262"/>
            <a:ext cx="2601416" cy="1285884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1357290" y="285728"/>
            <a:ext cx="6643734" cy="164307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В кого превращала князя Гвидона Лебедь белая?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785786" y="2428868"/>
            <a:ext cx="228601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Comic Sans MS" pitchFamily="66" charset="0"/>
              </a:rPr>
              <a:t>Первый раз</a:t>
            </a:r>
            <a:endParaRPr lang="ru-RU" sz="2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785786" y="3643314"/>
            <a:ext cx="228601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Второй раз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785786" y="5072074"/>
            <a:ext cx="228601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Третий раз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14810" y="542926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В муху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00826" y="400050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В шмеля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57686" y="257174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В комара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3071802" y="2786058"/>
            <a:ext cx="1285884" cy="71438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6200000" flipH="1">
            <a:off x="2928926" y="4143380"/>
            <a:ext cx="1428760" cy="1143008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3071802" y="4071942"/>
            <a:ext cx="1428760" cy="1386970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2214554"/>
            <a:ext cx="1714488" cy="1295391"/>
          </a:xfrm>
          <a:prstGeom prst="round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571876"/>
            <a:ext cx="1714512" cy="1285884"/>
          </a:xfrm>
          <a:prstGeom prst="roundRect">
            <a:avLst/>
          </a:prstGeom>
          <a:noFill/>
          <a:ln w="28575">
            <a:solidFill>
              <a:srgbClr val="A50021"/>
            </a:solidFill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4929198"/>
            <a:ext cx="1976427" cy="1207519"/>
          </a:xfrm>
          <a:prstGeom prst="round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1357290" y="285728"/>
            <a:ext cx="6643734" cy="164307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К кому обращался Елисей за помощью?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785786" y="2428868"/>
            <a:ext cx="228601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Comic Sans MS" pitchFamily="66" charset="0"/>
              </a:rPr>
              <a:t>Первый раз</a:t>
            </a:r>
            <a:endParaRPr lang="ru-RU" sz="2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785786" y="3643314"/>
            <a:ext cx="228601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Второй раз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785786" y="5072074"/>
            <a:ext cx="228601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Третий раз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14810" y="542926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К солнцу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00826" y="400050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К ветру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57686" y="257174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К месяцу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cxnSp>
        <p:nvCxnSpPr>
          <p:cNvPr id="17" name="Прямая со стрелкой 16"/>
          <p:cNvCxnSpPr>
            <a:endCxn id="13" idx="1"/>
          </p:cNvCxnSpPr>
          <p:nvPr/>
        </p:nvCxnSpPr>
        <p:spPr>
          <a:xfrm rot="16200000" flipH="1">
            <a:off x="2265089" y="3664209"/>
            <a:ext cx="2756434" cy="1143008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15" idx="1"/>
          </p:cNvCxnSpPr>
          <p:nvPr/>
        </p:nvCxnSpPr>
        <p:spPr>
          <a:xfrm flipV="1">
            <a:off x="3071802" y="2756410"/>
            <a:ext cx="1285884" cy="1244094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6" idx="0"/>
          </p:cNvCxnSpPr>
          <p:nvPr/>
        </p:nvCxnSpPr>
        <p:spPr>
          <a:xfrm flipV="1">
            <a:off x="3071802" y="4000504"/>
            <a:ext cx="1500198" cy="1464479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4572000" y="3500438"/>
            <a:ext cx="1692555" cy="1143008"/>
          </a:xfrm>
          <a:prstGeom prst="round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4929198"/>
            <a:ext cx="1724007" cy="1141056"/>
          </a:xfrm>
          <a:prstGeom prst="round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2214554"/>
            <a:ext cx="1714512" cy="1150538"/>
          </a:xfrm>
          <a:prstGeom prst="round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1357290" y="285728"/>
            <a:ext cx="6643734" cy="164307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Что произошло с попом из «Сказки о попе и работнике его Балде»…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785786" y="2428868"/>
            <a:ext cx="2714644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Comic Sans MS" pitchFamily="66" charset="0"/>
              </a:rPr>
              <a:t>С первого щелчка</a:t>
            </a:r>
            <a:endParaRPr lang="ru-RU" sz="2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785786" y="3643314"/>
            <a:ext cx="2643206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Со второго щелчка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785786" y="5072074"/>
            <a:ext cx="2571768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С третьего щелчка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86380" y="5357826"/>
            <a:ext cx="357190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Лишился поп языка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86380" y="3929066"/>
            <a:ext cx="357190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Прыгнул поп до потолка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86380" y="2643182"/>
            <a:ext cx="357190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Вышибло ум у старика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3500430" y="2786058"/>
            <a:ext cx="1785950" cy="1357322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 flipH="1" flipV="1">
            <a:off x="2949821" y="3193791"/>
            <a:ext cx="2744292" cy="1928826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28992" y="4107662"/>
            <a:ext cx="1857388" cy="1464478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143116"/>
            <a:ext cx="5715040" cy="4286280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1357290" y="285728"/>
            <a:ext cx="6643734" cy="164307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Какие три желания исполняет для Гвидона Лебедь белая?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571472" y="2428868"/>
            <a:ext cx="2500330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Comic Sans MS" pitchFamily="66" charset="0"/>
              </a:rPr>
              <a:t>Первое желание</a:t>
            </a:r>
            <a:endParaRPr lang="ru-RU" sz="2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571472" y="3643314"/>
            <a:ext cx="2500330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Второе желание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571472" y="5072074"/>
            <a:ext cx="2500330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Третье желание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14810" y="542926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33 богатыря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00826" y="4000504"/>
            <a:ext cx="250033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Волшебная белка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57686" y="2571744"/>
            <a:ext cx="2500330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Прекрасная царевна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cxnSp>
        <p:nvCxnSpPr>
          <p:cNvPr id="17" name="Прямая со стрелкой 16"/>
          <p:cNvCxnSpPr>
            <a:endCxn id="1026" idx="1"/>
          </p:cNvCxnSpPr>
          <p:nvPr/>
        </p:nvCxnSpPr>
        <p:spPr>
          <a:xfrm>
            <a:off x="3071802" y="2857496"/>
            <a:ext cx="1500198" cy="1357322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6200000" flipH="1">
            <a:off x="2821769" y="4250537"/>
            <a:ext cx="1643074" cy="1143008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6" idx="0"/>
          </p:cNvCxnSpPr>
          <p:nvPr/>
        </p:nvCxnSpPr>
        <p:spPr>
          <a:xfrm flipV="1">
            <a:off x="3071802" y="2857496"/>
            <a:ext cx="1285884" cy="2607487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71876"/>
            <a:ext cx="1714512" cy="1285884"/>
          </a:xfrm>
          <a:prstGeom prst="round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4929198"/>
            <a:ext cx="1714512" cy="1285884"/>
          </a:xfrm>
          <a:prstGeom prst="round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206" y="2428868"/>
            <a:ext cx="1666876" cy="1250157"/>
          </a:xfrm>
          <a:prstGeom prst="round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1357290" y="285728"/>
            <a:ext cx="6643734" cy="1643074"/>
          </a:xfrm>
          <a:prstGeom prst="horizont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A500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Какие желания исполнила </a:t>
            </a:r>
          </a:p>
          <a:p>
            <a:pPr algn="ctr"/>
            <a:r>
              <a:rPr lang="ru-RU" sz="2400" b="1" dirty="0" smtClean="0">
                <a:solidFill>
                  <a:srgbClr val="A50021"/>
                </a:solidFill>
                <a:latin typeface="Comic Sans MS" pitchFamily="66" charset="0"/>
              </a:rPr>
              <a:t>Золотая рыбка?</a:t>
            </a:r>
          </a:p>
          <a:p>
            <a:pPr algn="ctr"/>
            <a:endParaRPr lang="ru-RU" sz="2400" b="1" dirty="0">
              <a:solidFill>
                <a:srgbClr val="A50021"/>
              </a:solidFill>
              <a:latin typeface="Comic Sans MS" pitchFamily="66" charset="0"/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928662" y="2071678"/>
            <a:ext cx="2500330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latin typeface="Comic Sans MS" pitchFamily="66" charset="0"/>
              </a:rPr>
              <a:t>Первое желание</a:t>
            </a:r>
            <a:endParaRPr lang="ru-RU" sz="2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928662" y="3000372"/>
            <a:ext cx="2500330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Второе желание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928662" y="3929066"/>
            <a:ext cx="2500330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Третье желание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57752" y="2357430"/>
            <a:ext cx="4000528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Bookman Old Style" pitchFamily="18" charset="0"/>
              </a:rPr>
              <a:t>Стать столбовой дворянкой</a:t>
            </a: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rot="16200000" flipH="1">
            <a:off x="3178959" y="2750339"/>
            <a:ext cx="1928826" cy="1428760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6200000" flipH="1">
            <a:off x="2714612" y="4071942"/>
            <a:ext cx="2857520" cy="1428760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5400000" flipH="1" flipV="1">
            <a:off x="3232537" y="2696761"/>
            <a:ext cx="1821670" cy="1428760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Багетная рамка 15"/>
          <p:cNvSpPr/>
          <p:nvPr/>
        </p:nvSpPr>
        <p:spPr>
          <a:xfrm>
            <a:off x="928662" y="4857760"/>
            <a:ext cx="2500330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Четвёртое желание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8" name="Багетная рамка 17"/>
          <p:cNvSpPr/>
          <p:nvPr/>
        </p:nvSpPr>
        <p:spPr>
          <a:xfrm>
            <a:off x="928662" y="5786454"/>
            <a:ext cx="2500330" cy="785818"/>
          </a:xfrm>
          <a:prstGeom prst="bevel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Пятое желание</a:t>
            </a:r>
            <a:endParaRPr lang="ru-RU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57752" y="3286124"/>
            <a:ext cx="400052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Быть владычицей морскою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57752" y="4214818"/>
            <a:ext cx="4000528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latin typeface="Bookman Old Style" pitchFamily="18" charset="0"/>
              </a:rPr>
              <a:t>Новое корыто</a:t>
            </a:r>
            <a:endParaRPr lang="ru-RU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57752" y="5072074"/>
            <a:ext cx="4000528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Bookman Old Style" pitchFamily="18" charset="0"/>
              </a:rPr>
              <a:t>Быть вольною царицей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57752" y="6000768"/>
            <a:ext cx="4000528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latin typeface="Bookman Old Style" pitchFamily="18" charset="0"/>
              </a:rPr>
              <a:t>Новая изба</a:t>
            </a:r>
            <a:endParaRPr lang="ru-RU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rot="5400000" flipH="1" flipV="1">
            <a:off x="2768190" y="4089802"/>
            <a:ext cx="2750364" cy="1428760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3428992" y="5214950"/>
            <a:ext cx="1428760" cy="35720"/>
          </a:xfrm>
          <a:prstGeom prst="straightConnector1">
            <a:avLst/>
          </a:prstGeom>
          <a:ln w="381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08" y="357166"/>
            <a:ext cx="48269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b="1" dirty="0" smtClean="0">
                <a:ln w="28575">
                  <a:solidFill>
                    <a:srgbClr val="FFFF00"/>
                  </a:solidFill>
                </a:ln>
                <a:solidFill>
                  <a:srgbClr val="FF0000"/>
                </a:solidFill>
                <a:latin typeface="Bookman Old Style" pitchFamily="18" charset="0"/>
              </a:rPr>
              <a:t>6 конкурс</a:t>
            </a:r>
            <a:endParaRPr lang="ru-RU" sz="6600" b="1" dirty="0">
              <a:ln w="28575">
                <a:solidFill>
                  <a:srgbClr val="FFFF00"/>
                </a:solidFill>
              </a:ln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2071678"/>
            <a:ext cx="7079182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CC"/>
                </a:solidFill>
                <a:latin typeface="Comic Sans MS" pitchFamily="66" charset="0"/>
              </a:rPr>
              <a:t>Что из какой сказки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357158" y="214290"/>
            <a:ext cx="2500330" cy="2000264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214290"/>
            <a:ext cx="2571768" cy="1928826"/>
          </a:xfrm>
          <a:prstGeom prst="rect">
            <a:avLst/>
          </a:prstGeom>
          <a:noFill/>
          <a:ln w="28575">
            <a:solidFill>
              <a:srgbClr val="006600"/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285720" y="4643446"/>
            <a:ext cx="2547934" cy="1926875"/>
          </a:xfrm>
          <a:prstGeom prst="rect">
            <a:avLst/>
          </a:prstGeom>
          <a:noFill/>
          <a:ln w="19050">
            <a:solidFill>
              <a:srgbClr val="006600"/>
            </a:solidFill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4572008"/>
            <a:ext cx="2690810" cy="2018108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lum bright="10000" contrast="10000"/>
          </a:blip>
          <a:srcRect/>
          <a:stretch>
            <a:fillRect/>
          </a:stretch>
        </p:blipFill>
        <p:spPr bwMode="auto">
          <a:xfrm>
            <a:off x="3214678" y="2357430"/>
            <a:ext cx="2762269" cy="207170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7" name="7-конечная звезда 6">
            <a:hlinkClick r:id="rId7" action="ppaction://hlinksldjump"/>
          </p:cNvPr>
          <p:cNvSpPr/>
          <p:nvPr/>
        </p:nvSpPr>
        <p:spPr>
          <a:xfrm>
            <a:off x="8143900" y="1714488"/>
            <a:ext cx="785818" cy="642942"/>
          </a:xfrm>
          <a:prstGeom prst="star7">
            <a:avLst/>
          </a:prstGeom>
          <a:solidFill>
            <a:srgbClr val="00FFFF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Arial Black" pitchFamily="34" charset="0"/>
              </a:rPr>
              <a:t>3</a:t>
            </a:r>
            <a:endParaRPr lang="ru-RU" sz="24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8" name="7-конечная звезда 7">
            <a:hlinkClick r:id="rId8" action="ppaction://hlinksldjump"/>
          </p:cNvPr>
          <p:cNvSpPr/>
          <p:nvPr/>
        </p:nvSpPr>
        <p:spPr>
          <a:xfrm>
            <a:off x="357158" y="1857364"/>
            <a:ext cx="785818" cy="642942"/>
          </a:xfrm>
          <a:prstGeom prst="star7">
            <a:avLst/>
          </a:prstGeom>
          <a:solidFill>
            <a:srgbClr val="00FFFF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Arial Black" pitchFamily="34" charset="0"/>
              </a:rPr>
              <a:t>1</a:t>
            </a:r>
            <a:endParaRPr lang="ru-RU" sz="24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9" name="7-конечная звезда 8">
            <a:hlinkClick r:id="rId9" action="ppaction://hlinksldjump"/>
          </p:cNvPr>
          <p:cNvSpPr/>
          <p:nvPr/>
        </p:nvSpPr>
        <p:spPr>
          <a:xfrm>
            <a:off x="5214942" y="2000240"/>
            <a:ext cx="785818" cy="642942"/>
          </a:xfrm>
          <a:prstGeom prst="star7">
            <a:avLst/>
          </a:prstGeom>
          <a:solidFill>
            <a:srgbClr val="00FFFF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Arial Black" pitchFamily="34" charset="0"/>
              </a:rPr>
              <a:t>2</a:t>
            </a:r>
            <a:endParaRPr lang="ru-RU" sz="24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10" name="7-конечная звезда 9">
            <a:hlinkClick r:id="rId10" action="ppaction://hlinksldjump"/>
          </p:cNvPr>
          <p:cNvSpPr/>
          <p:nvPr/>
        </p:nvSpPr>
        <p:spPr>
          <a:xfrm>
            <a:off x="2000232" y="4214818"/>
            <a:ext cx="785818" cy="642942"/>
          </a:xfrm>
          <a:prstGeom prst="star7">
            <a:avLst/>
          </a:prstGeom>
          <a:solidFill>
            <a:srgbClr val="00FFFF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Arial Black" pitchFamily="34" charset="0"/>
              </a:rPr>
              <a:t>4</a:t>
            </a:r>
            <a:endParaRPr lang="ru-RU" sz="24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11" name="7-конечная звезда 10">
            <a:hlinkClick r:id="rId11" action="ppaction://hlinksldjump"/>
          </p:cNvPr>
          <p:cNvSpPr/>
          <p:nvPr/>
        </p:nvSpPr>
        <p:spPr>
          <a:xfrm>
            <a:off x="8072462" y="4143380"/>
            <a:ext cx="785818" cy="642942"/>
          </a:xfrm>
          <a:prstGeom prst="star7">
            <a:avLst/>
          </a:prstGeom>
          <a:solidFill>
            <a:srgbClr val="00FFFF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Arial Black" pitchFamily="34" charset="0"/>
              </a:rPr>
              <a:t>5</a:t>
            </a:r>
            <a:endParaRPr lang="ru-RU" sz="24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39092"/>
            <a:ext cx="5033980" cy="6623658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</p:spPr>
      </p:pic>
      <p:sp>
        <p:nvSpPr>
          <p:cNvPr id="3" name="Стрелка вправо 2">
            <a:hlinkClick r:id="rId3" action="ppaction://hlinksldjump"/>
          </p:cNvPr>
          <p:cNvSpPr/>
          <p:nvPr/>
        </p:nvSpPr>
        <p:spPr>
          <a:xfrm>
            <a:off x="7715272" y="6215082"/>
            <a:ext cx="928694" cy="500066"/>
          </a:xfrm>
          <a:prstGeom prst="rightArrow">
            <a:avLst/>
          </a:prstGeom>
          <a:solidFill>
            <a:srgbClr val="0000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Рабочий стол\1011624528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2214546" y="214290"/>
            <a:ext cx="4929222" cy="6472466"/>
          </a:xfrm>
          <a:prstGeom prst="rect">
            <a:avLst/>
          </a:prstGeom>
          <a:noFill/>
          <a:ln w="28575">
            <a:solidFill>
              <a:srgbClr val="800000"/>
            </a:solidFill>
          </a:ln>
        </p:spPr>
      </p:pic>
      <p:sp>
        <p:nvSpPr>
          <p:cNvPr id="3" name="Стрелка вправо 2">
            <a:hlinkClick r:id="rId3" action="ppaction://hlinksldjump"/>
          </p:cNvPr>
          <p:cNvSpPr/>
          <p:nvPr/>
        </p:nvSpPr>
        <p:spPr>
          <a:xfrm>
            <a:off x="7715272" y="6215082"/>
            <a:ext cx="928694" cy="500066"/>
          </a:xfrm>
          <a:prstGeom prst="rightArrow">
            <a:avLst/>
          </a:prstGeom>
          <a:solidFill>
            <a:srgbClr val="0000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1" y="137137"/>
            <a:ext cx="5139071" cy="6578011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3" name="Стрелка вправо 2">
            <a:hlinkClick r:id="rId3" action="ppaction://hlinksldjump"/>
          </p:cNvPr>
          <p:cNvSpPr/>
          <p:nvPr/>
        </p:nvSpPr>
        <p:spPr>
          <a:xfrm>
            <a:off x="7715272" y="6215082"/>
            <a:ext cx="928694" cy="500066"/>
          </a:xfrm>
          <a:prstGeom prst="rightArrow">
            <a:avLst/>
          </a:prstGeom>
          <a:solidFill>
            <a:srgbClr val="0000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42852"/>
            <a:ext cx="4572032" cy="649856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</p:pic>
      <p:sp>
        <p:nvSpPr>
          <p:cNvPr id="3" name="Стрелка вправо 2">
            <a:hlinkClick r:id="rId3" action="ppaction://hlinksldjump"/>
          </p:cNvPr>
          <p:cNvSpPr/>
          <p:nvPr/>
        </p:nvSpPr>
        <p:spPr>
          <a:xfrm>
            <a:off x="7715272" y="6215082"/>
            <a:ext cx="928694" cy="500066"/>
          </a:xfrm>
          <a:prstGeom prst="rightArrow">
            <a:avLst/>
          </a:prstGeom>
          <a:solidFill>
            <a:srgbClr val="0000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Рабочий стол\af3952a7-85ef-11e5-a384-08606e7dc0b1_ec05ed1f-8601-11e5-a384-08606e7dc0b1-780x975.jpeg"/>
          <p:cNvPicPr>
            <a:picLocks noChangeAspect="1" noChangeArrowheads="1"/>
          </p:cNvPicPr>
          <p:nvPr/>
        </p:nvPicPr>
        <p:blipFill>
          <a:blip r:embed="rId2"/>
          <a:srcRect l="4225" r="4225"/>
          <a:stretch>
            <a:fillRect/>
          </a:stretch>
        </p:blipFill>
        <p:spPr bwMode="auto">
          <a:xfrm>
            <a:off x="2285984" y="285727"/>
            <a:ext cx="4643470" cy="63401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3" name="Стрелка вправо 2">
            <a:hlinkClick r:id="rId3" action="ppaction://hlinksldjump"/>
          </p:cNvPr>
          <p:cNvSpPr/>
          <p:nvPr/>
        </p:nvSpPr>
        <p:spPr>
          <a:xfrm>
            <a:off x="7715272" y="6215082"/>
            <a:ext cx="928694" cy="500066"/>
          </a:xfrm>
          <a:prstGeom prst="rightArrow">
            <a:avLst/>
          </a:prstGeom>
          <a:solidFill>
            <a:srgbClr val="0000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838</Words>
  <Application>Microsoft Office PowerPoint</Application>
  <PresentationFormat>Экран (4:3)</PresentationFormat>
  <Paragraphs>179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ВСШ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Ольга</cp:lastModifiedBy>
  <cp:revision>120</cp:revision>
  <dcterms:created xsi:type="dcterms:W3CDTF">2016-01-13T12:43:56Z</dcterms:created>
  <dcterms:modified xsi:type="dcterms:W3CDTF">2025-06-06T15:47:06Z</dcterms:modified>
</cp:coreProperties>
</file>