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72" r:id="rId6"/>
    <p:sldId id="259" r:id="rId7"/>
    <p:sldId id="260" r:id="rId8"/>
    <p:sldId id="266" r:id="rId9"/>
    <p:sldId id="261" r:id="rId10"/>
    <p:sldId id="267" r:id="rId11"/>
    <p:sldId id="262" r:id="rId12"/>
    <p:sldId id="263" r:id="rId13"/>
    <p:sldId id="264" r:id="rId14"/>
    <p:sldId id="265" r:id="rId15"/>
    <p:sldId id="268" r:id="rId16"/>
    <p:sldId id="269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6282D1-7E61-450F-812D-DFA6700AA25C}" v="60" dt="2023-09-06T11:55:15.920"/>
    <p1510:client id="{6FF90796-3073-4208-AD54-AF425EEE6F85}" v="158" dt="2023-09-06T12:17:51.459"/>
    <p1510:client id="{C81FF004-4E4D-4163-84F8-50CF82D09A2E}" v="231" dt="2023-09-06T11:44:04.8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765050-D500-4D3A-8936-82A82E9EF503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C595ADD-55AF-4D7F-BE97-ED67B5987895}">
      <dgm:prSet/>
      <dgm:spPr/>
      <dgm:t>
        <a:bodyPr/>
        <a:lstStyle/>
        <a:p>
          <a:r>
            <a:rPr lang="ru-RU" dirty="0"/>
            <a:t>найдя клетку, на поверхности которой есть подходящий рецептор, вирус взаимодействует с ним и прикрепляется к мембране клетки. Путем эндоцитоза (образование вакуоли) вирус проникает внутрь клетки, выходит из вакуоли в цитоплазму. Наследственный материал (ДНК/РНК) вируса реализуется по схеме: ДНК ↔ РНК → белок.</a:t>
          </a:r>
          <a:endParaRPr lang="en-US" dirty="0"/>
        </a:p>
      </dgm:t>
    </dgm:pt>
    <dgm:pt modelId="{4D03F5CD-97E1-45C5-B2BB-BB4B28088E67}" type="parTrans" cxnId="{1D24E2FC-716B-4FD3-83CB-D9D9507AD127}">
      <dgm:prSet/>
      <dgm:spPr/>
      <dgm:t>
        <a:bodyPr/>
        <a:lstStyle/>
        <a:p>
          <a:endParaRPr lang="en-US"/>
        </a:p>
      </dgm:t>
    </dgm:pt>
    <dgm:pt modelId="{5EB44F14-CECC-4440-80E1-1D6A6F0E6135}" type="sibTrans" cxnId="{1D24E2FC-716B-4FD3-83CB-D9D9507AD127}">
      <dgm:prSet/>
      <dgm:spPr/>
      <dgm:t>
        <a:bodyPr/>
        <a:lstStyle/>
        <a:p>
          <a:endParaRPr lang="en-US"/>
        </a:p>
      </dgm:t>
    </dgm:pt>
    <dgm:pt modelId="{1D08D7FF-BD2C-4AF2-A89E-CC45057BDC4D}">
      <dgm:prSet/>
      <dgm:spPr/>
      <dgm:t>
        <a:bodyPr/>
        <a:lstStyle/>
        <a:p>
          <a:r>
            <a:rPr lang="ru-RU" dirty="0"/>
            <a:t>Проникнув внутрь клетки (инфицировав ее), вирус реализует собственный генетический материал (ДНК/РНК) путем синтеза вирусного белка на рибосомах клетки хозяина. Клетка даже и не подозревает, что вирус встроил в ее РНК/ДНК свой генетический код - она принимает его как свой собственный, а в результате синтезирует вирусные белки.</a:t>
          </a:r>
          <a:endParaRPr lang="en-US" dirty="0"/>
        </a:p>
      </dgm:t>
    </dgm:pt>
    <dgm:pt modelId="{1086CCA3-EC1A-42C7-BAE9-235E6099CC0C}" type="parTrans" cxnId="{CB76141C-1B08-408D-ABEF-598AA90C690A}">
      <dgm:prSet/>
      <dgm:spPr/>
      <dgm:t>
        <a:bodyPr/>
        <a:lstStyle/>
        <a:p>
          <a:endParaRPr lang="en-US"/>
        </a:p>
      </dgm:t>
    </dgm:pt>
    <dgm:pt modelId="{30B139AD-42E2-4B90-BF31-5258DCA7BC0F}" type="sibTrans" cxnId="{CB76141C-1B08-408D-ABEF-598AA90C690A}">
      <dgm:prSet/>
      <dgm:spPr/>
      <dgm:t>
        <a:bodyPr/>
        <a:lstStyle/>
        <a:p>
          <a:endParaRPr lang="en-US"/>
        </a:p>
      </dgm:t>
    </dgm:pt>
    <dgm:pt modelId="{2F76BAD4-7C36-4615-81F2-9B847C156D9B}">
      <dgm:prSet/>
      <dgm:spPr/>
      <dgm:t>
        <a:bodyPr/>
        <a:lstStyle/>
        <a:p>
          <a:r>
            <a:rPr lang="ru-RU" dirty="0"/>
            <a:t>Образовавшиеся белки объединяются в вирусные частицы, которые могут выходить из клетки разными путями. Вирионы вирусов гепатита C выходят из клетки путем почкования (экзоцитозом), при таком варианте клетка долгое время остается живой и служит для продукции новых вирионов.</a:t>
          </a:r>
          <a:endParaRPr lang="en-US" dirty="0"/>
        </a:p>
      </dgm:t>
    </dgm:pt>
    <dgm:pt modelId="{21B15994-BE60-4A63-B89E-3840E8642C15}" type="parTrans" cxnId="{056B20DB-3F3A-468B-8342-3A8E0AFB41C9}">
      <dgm:prSet/>
      <dgm:spPr/>
      <dgm:t>
        <a:bodyPr/>
        <a:lstStyle/>
        <a:p>
          <a:endParaRPr lang="en-US"/>
        </a:p>
      </dgm:t>
    </dgm:pt>
    <dgm:pt modelId="{262C8EEA-5D9B-4390-8045-2FBA925B9209}" type="sibTrans" cxnId="{056B20DB-3F3A-468B-8342-3A8E0AFB41C9}">
      <dgm:prSet/>
      <dgm:spPr/>
      <dgm:t>
        <a:bodyPr/>
        <a:lstStyle/>
        <a:p>
          <a:endParaRPr lang="en-US"/>
        </a:p>
      </dgm:t>
    </dgm:pt>
    <dgm:pt modelId="{15A2A7EE-B9A0-4749-ACB1-4DD02E8AA748}" type="pres">
      <dgm:prSet presAssocID="{A7765050-D500-4D3A-8936-82A82E9EF503}" presName="outerComposite" presStyleCnt="0">
        <dgm:presLayoutVars>
          <dgm:chMax val="5"/>
          <dgm:dir/>
          <dgm:resizeHandles val="exact"/>
        </dgm:presLayoutVars>
      </dgm:prSet>
      <dgm:spPr/>
    </dgm:pt>
    <dgm:pt modelId="{FE259C89-F55B-410B-B11B-81E05FA5C4DF}" type="pres">
      <dgm:prSet presAssocID="{A7765050-D500-4D3A-8936-82A82E9EF503}" presName="dummyMaxCanvas" presStyleCnt="0">
        <dgm:presLayoutVars/>
      </dgm:prSet>
      <dgm:spPr/>
    </dgm:pt>
    <dgm:pt modelId="{E23B8DF1-9A2B-402F-98EC-09E0295A17DE}" type="pres">
      <dgm:prSet presAssocID="{A7765050-D500-4D3A-8936-82A82E9EF503}" presName="ThreeNodes_1" presStyleLbl="node1" presStyleIdx="0" presStyleCnt="3">
        <dgm:presLayoutVars>
          <dgm:bulletEnabled val="1"/>
        </dgm:presLayoutVars>
      </dgm:prSet>
      <dgm:spPr/>
    </dgm:pt>
    <dgm:pt modelId="{BEC57203-E608-4F63-9DB8-63B586C4830D}" type="pres">
      <dgm:prSet presAssocID="{A7765050-D500-4D3A-8936-82A82E9EF503}" presName="ThreeNodes_2" presStyleLbl="node1" presStyleIdx="1" presStyleCnt="3">
        <dgm:presLayoutVars>
          <dgm:bulletEnabled val="1"/>
        </dgm:presLayoutVars>
      </dgm:prSet>
      <dgm:spPr/>
    </dgm:pt>
    <dgm:pt modelId="{124E19A4-2D25-4587-941A-49F21D24CCC6}" type="pres">
      <dgm:prSet presAssocID="{A7765050-D500-4D3A-8936-82A82E9EF503}" presName="ThreeNodes_3" presStyleLbl="node1" presStyleIdx="2" presStyleCnt="3">
        <dgm:presLayoutVars>
          <dgm:bulletEnabled val="1"/>
        </dgm:presLayoutVars>
      </dgm:prSet>
      <dgm:spPr/>
    </dgm:pt>
    <dgm:pt modelId="{164C80CE-4105-40F5-A690-17440F859C11}" type="pres">
      <dgm:prSet presAssocID="{A7765050-D500-4D3A-8936-82A82E9EF503}" presName="ThreeConn_1-2" presStyleLbl="fgAccFollowNode1" presStyleIdx="0" presStyleCnt="2">
        <dgm:presLayoutVars>
          <dgm:bulletEnabled val="1"/>
        </dgm:presLayoutVars>
      </dgm:prSet>
      <dgm:spPr/>
    </dgm:pt>
    <dgm:pt modelId="{05692697-712B-4602-B7FF-2CF90D87FA96}" type="pres">
      <dgm:prSet presAssocID="{A7765050-D500-4D3A-8936-82A82E9EF503}" presName="ThreeConn_2-3" presStyleLbl="fgAccFollowNode1" presStyleIdx="1" presStyleCnt="2">
        <dgm:presLayoutVars>
          <dgm:bulletEnabled val="1"/>
        </dgm:presLayoutVars>
      </dgm:prSet>
      <dgm:spPr/>
    </dgm:pt>
    <dgm:pt modelId="{134593FC-FF02-4B21-849A-6B165231012C}" type="pres">
      <dgm:prSet presAssocID="{A7765050-D500-4D3A-8936-82A82E9EF503}" presName="ThreeNodes_1_text" presStyleLbl="node1" presStyleIdx="2" presStyleCnt="3">
        <dgm:presLayoutVars>
          <dgm:bulletEnabled val="1"/>
        </dgm:presLayoutVars>
      </dgm:prSet>
      <dgm:spPr/>
    </dgm:pt>
    <dgm:pt modelId="{84321388-42E2-4EDC-B972-073D139307A3}" type="pres">
      <dgm:prSet presAssocID="{A7765050-D500-4D3A-8936-82A82E9EF503}" presName="ThreeNodes_2_text" presStyleLbl="node1" presStyleIdx="2" presStyleCnt="3">
        <dgm:presLayoutVars>
          <dgm:bulletEnabled val="1"/>
        </dgm:presLayoutVars>
      </dgm:prSet>
      <dgm:spPr/>
    </dgm:pt>
    <dgm:pt modelId="{E144D5E0-1B2F-4712-9EA9-834E1FFFC430}" type="pres">
      <dgm:prSet presAssocID="{A7765050-D500-4D3A-8936-82A82E9EF503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21158514-F675-4D34-95B5-AA674ACB5225}" type="presOf" srcId="{1D08D7FF-BD2C-4AF2-A89E-CC45057BDC4D}" destId="{BEC57203-E608-4F63-9DB8-63B586C4830D}" srcOrd="0" destOrd="0" presId="urn:microsoft.com/office/officeart/2005/8/layout/vProcess5"/>
    <dgm:cxn modelId="{CB76141C-1B08-408D-ABEF-598AA90C690A}" srcId="{A7765050-D500-4D3A-8936-82A82E9EF503}" destId="{1D08D7FF-BD2C-4AF2-A89E-CC45057BDC4D}" srcOrd="1" destOrd="0" parTransId="{1086CCA3-EC1A-42C7-BAE9-235E6099CC0C}" sibTransId="{30B139AD-42E2-4B90-BF31-5258DCA7BC0F}"/>
    <dgm:cxn modelId="{2BDA295B-66B6-4A4B-A3FB-72DD0A047C2B}" type="presOf" srcId="{2F76BAD4-7C36-4615-81F2-9B847C156D9B}" destId="{124E19A4-2D25-4587-941A-49F21D24CCC6}" srcOrd="0" destOrd="0" presId="urn:microsoft.com/office/officeart/2005/8/layout/vProcess5"/>
    <dgm:cxn modelId="{BBA19348-D458-4E56-AD5E-255950CF6056}" type="presOf" srcId="{5EB44F14-CECC-4440-80E1-1D6A6F0E6135}" destId="{164C80CE-4105-40F5-A690-17440F859C11}" srcOrd="0" destOrd="0" presId="urn:microsoft.com/office/officeart/2005/8/layout/vProcess5"/>
    <dgm:cxn modelId="{29AE394A-1E90-4EBF-80B9-10223D26B4A0}" type="presOf" srcId="{A7765050-D500-4D3A-8936-82A82E9EF503}" destId="{15A2A7EE-B9A0-4749-ACB1-4DD02E8AA748}" srcOrd="0" destOrd="0" presId="urn:microsoft.com/office/officeart/2005/8/layout/vProcess5"/>
    <dgm:cxn modelId="{207B09B2-91BD-4B05-84A7-811BCB138666}" type="presOf" srcId="{2F76BAD4-7C36-4615-81F2-9B847C156D9B}" destId="{E144D5E0-1B2F-4712-9EA9-834E1FFFC430}" srcOrd="1" destOrd="0" presId="urn:microsoft.com/office/officeart/2005/8/layout/vProcess5"/>
    <dgm:cxn modelId="{75A523C7-4FD5-4BB3-9496-A870D5C41334}" type="presOf" srcId="{30B139AD-42E2-4B90-BF31-5258DCA7BC0F}" destId="{05692697-712B-4602-B7FF-2CF90D87FA96}" srcOrd="0" destOrd="0" presId="urn:microsoft.com/office/officeart/2005/8/layout/vProcess5"/>
    <dgm:cxn modelId="{D18E1BCC-2602-4587-9280-20E2FC74255B}" type="presOf" srcId="{4C595ADD-55AF-4D7F-BE97-ED67B5987895}" destId="{134593FC-FF02-4B21-849A-6B165231012C}" srcOrd="1" destOrd="0" presId="urn:microsoft.com/office/officeart/2005/8/layout/vProcess5"/>
    <dgm:cxn modelId="{056B20DB-3F3A-468B-8342-3A8E0AFB41C9}" srcId="{A7765050-D500-4D3A-8936-82A82E9EF503}" destId="{2F76BAD4-7C36-4615-81F2-9B847C156D9B}" srcOrd="2" destOrd="0" parTransId="{21B15994-BE60-4A63-B89E-3840E8642C15}" sibTransId="{262C8EEA-5D9B-4390-8045-2FBA925B9209}"/>
    <dgm:cxn modelId="{20E33EEE-5CAC-4770-A554-E5044C908D0B}" type="presOf" srcId="{4C595ADD-55AF-4D7F-BE97-ED67B5987895}" destId="{E23B8DF1-9A2B-402F-98EC-09E0295A17DE}" srcOrd="0" destOrd="0" presId="urn:microsoft.com/office/officeart/2005/8/layout/vProcess5"/>
    <dgm:cxn modelId="{1D24E2FC-716B-4FD3-83CB-D9D9507AD127}" srcId="{A7765050-D500-4D3A-8936-82A82E9EF503}" destId="{4C595ADD-55AF-4D7F-BE97-ED67B5987895}" srcOrd="0" destOrd="0" parTransId="{4D03F5CD-97E1-45C5-B2BB-BB4B28088E67}" sibTransId="{5EB44F14-CECC-4440-80E1-1D6A6F0E6135}"/>
    <dgm:cxn modelId="{08395AFE-FAFC-41B2-ACD8-E8CB39F983E3}" type="presOf" srcId="{1D08D7FF-BD2C-4AF2-A89E-CC45057BDC4D}" destId="{84321388-42E2-4EDC-B972-073D139307A3}" srcOrd="1" destOrd="0" presId="urn:microsoft.com/office/officeart/2005/8/layout/vProcess5"/>
    <dgm:cxn modelId="{71998756-F1C9-4A11-ACBD-C77446FA7901}" type="presParOf" srcId="{15A2A7EE-B9A0-4749-ACB1-4DD02E8AA748}" destId="{FE259C89-F55B-410B-B11B-81E05FA5C4DF}" srcOrd="0" destOrd="0" presId="urn:microsoft.com/office/officeart/2005/8/layout/vProcess5"/>
    <dgm:cxn modelId="{A19AE215-A1F7-4875-B450-805B34A84666}" type="presParOf" srcId="{15A2A7EE-B9A0-4749-ACB1-4DD02E8AA748}" destId="{E23B8DF1-9A2B-402F-98EC-09E0295A17DE}" srcOrd="1" destOrd="0" presId="urn:microsoft.com/office/officeart/2005/8/layout/vProcess5"/>
    <dgm:cxn modelId="{FD0EEDA5-C4A7-4EC9-B78D-F2A059BB2422}" type="presParOf" srcId="{15A2A7EE-B9A0-4749-ACB1-4DD02E8AA748}" destId="{BEC57203-E608-4F63-9DB8-63B586C4830D}" srcOrd="2" destOrd="0" presId="urn:microsoft.com/office/officeart/2005/8/layout/vProcess5"/>
    <dgm:cxn modelId="{F4F19C45-019D-4FC2-B145-58BBC3484F5C}" type="presParOf" srcId="{15A2A7EE-B9A0-4749-ACB1-4DD02E8AA748}" destId="{124E19A4-2D25-4587-941A-49F21D24CCC6}" srcOrd="3" destOrd="0" presId="urn:microsoft.com/office/officeart/2005/8/layout/vProcess5"/>
    <dgm:cxn modelId="{D23A86AC-0D07-4237-9282-8B5D692A478E}" type="presParOf" srcId="{15A2A7EE-B9A0-4749-ACB1-4DD02E8AA748}" destId="{164C80CE-4105-40F5-A690-17440F859C11}" srcOrd="4" destOrd="0" presId="urn:microsoft.com/office/officeart/2005/8/layout/vProcess5"/>
    <dgm:cxn modelId="{1CF17EBD-2DFA-43A8-84F1-F9EFA4B7AC2D}" type="presParOf" srcId="{15A2A7EE-B9A0-4749-ACB1-4DD02E8AA748}" destId="{05692697-712B-4602-B7FF-2CF90D87FA96}" srcOrd="5" destOrd="0" presId="urn:microsoft.com/office/officeart/2005/8/layout/vProcess5"/>
    <dgm:cxn modelId="{29FE976B-D3C2-4A40-B666-B8B880315519}" type="presParOf" srcId="{15A2A7EE-B9A0-4749-ACB1-4DD02E8AA748}" destId="{134593FC-FF02-4B21-849A-6B165231012C}" srcOrd="6" destOrd="0" presId="urn:microsoft.com/office/officeart/2005/8/layout/vProcess5"/>
    <dgm:cxn modelId="{E2FF42D0-7567-458B-ADB3-696955E1FFA0}" type="presParOf" srcId="{15A2A7EE-B9A0-4749-ACB1-4DD02E8AA748}" destId="{84321388-42E2-4EDC-B972-073D139307A3}" srcOrd="7" destOrd="0" presId="urn:microsoft.com/office/officeart/2005/8/layout/vProcess5"/>
    <dgm:cxn modelId="{51DAA9BF-8630-4E24-8A1C-2EFB47BA5D52}" type="presParOf" srcId="{15A2A7EE-B9A0-4749-ACB1-4DD02E8AA748}" destId="{E144D5E0-1B2F-4712-9EA9-834E1FFFC43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3B8DF1-9A2B-402F-98EC-09E0295A17DE}">
      <dsp:nvSpPr>
        <dsp:cNvPr id="0" name=""/>
        <dsp:cNvSpPr/>
      </dsp:nvSpPr>
      <dsp:spPr>
        <a:xfrm>
          <a:off x="0" y="0"/>
          <a:ext cx="8938260" cy="130540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найдя клетку, на поверхности которой есть подходящий рецептор, вирус взаимодействует с ним и прикрепляется к мембране клетки. Путем эндоцитоза (образование вакуоли) вирус проникает внутрь клетки, выходит из вакуоли в цитоплазму. Наследственный материал (ДНК/РНК) вируса реализуется по схеме: ДНК ↔ РНК → белок.</a:t>
          </a:r>
          <a:endParaRPr lang="en-US" sz="1500" kern="1200" dirty="0"/>
        </a:p>
      </dsp:txBody>
      <dsp:txXfrm>
        <a:off x="38234" y="38234"/>
        <a:ext cx="7529629" cy="1228933"/>
      </dsp:txXfrm>
    </dsp:sp>
    <dsp:sp modelId="{BEC57203-E608-4F63-9DB8-63B586C4830D}">
      <dsp:nvSpPr>
        <dsp:cNvPr id="0" name=""/>
        <dsp:cNvSpPr/>
      </dsp:nvSpPr>
      <dsp:spPr>
        <a:xfrm>
          <a:off x="788669" y="1522968"/>
          <a:ext cx="8938260" cy="130540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Проникнув внутрь клетки (инфицировав ее), вирус реализует собственный генетический материал (ДНК/РНК) путем синтеза вирусного белка на рибосомах клетки хозяина. Клетка даже и не подозревает, что вирус встроил в ее РНК/ДНК свой генетический код - она принимает его как свой собственный, а в результате синтезирует вирусные белки.</a:t>
          </a:r>
          <a:endParaRPr lang="en-US" sz="1500" kern="1200" dirty="0"/>
        </a:p>
      </dsp:txBody>
      <dsp:txXfrm>
        <a:off x="826903" y="1561202"/>
        <a:ext cx="7224611" cy="1228933"/>
      </dsp:txXfrm>
    </dsp:sp>
    <dsp:sp modelId="{124E19A4-2D25-4587-941A-49F21D24CCC6}">
      <dsp:nvSpPr>
        <dsp:cNvPr id="0" name=""/>
        <dsp:cNvSpPr/>
      </dsp:nvSpPr>
      <dsp:spPr>
        <a:xfrm>
          <a:off x="1577339" y="3045936"/>
          <a:ext cx="8938260" cy="130540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Образовавшиеся белки объединяются в вирусные частицы, которые могут выходить из клетки разными путями. Вирионы вирусов гепатита C выходят из клетки путем почкования (экзоцитозом), при таком варианте клетка долгое время остается живой и служит для продукции новых вирионов.</a:t>
          </a:r>
          <a:endParaRPr lang="en-US" sz="1500" kern="1200" dirty="0"/>
        </a:p>
      </dsp:txBody>
      <dsp:txXfrm>
        <a:off x="1615573" y="3084170"/>
        <a:ext cx="7224611" cy="1228933"/>
      </dsp:txXfrm>
    </dsp:sp>
    <dsp:sp modelId="{164C80CE-4105-40F5-A690-17440F859C11}">
      <dsp:nvSpPr>
        <dsp:cNvPr id="0" name=""/>
        <dsp:cNvSpPr/>
      </dsp:nvSpPr>
      <dsp:spPr>
        <a:xfrm>
          <a:off x="8089749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80664" y="989929"/>
        <a:ext cx="466680" cy="638504"/>
      </dsp:txXfrm>
    </dsp:sp>
    <dsp:sp modelId="{05692697-712B-4602-B7FF-2CF90D87FA96}">
      <dsp:nvSpPr>
        <dsp:cNvPr id="0" name=""/>
        <dsp:cNvSpPr/>
      </dsp:nvSpPr>
      <dsp:spPr>
        <a:xfrm>
          <a:off x="8878419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069334" y="2504195"/>
        <a:ext cx="466680" cy="6385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79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11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369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62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335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75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695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69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2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61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06.09.2023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97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Морские беспозвоночные, Организм, аквариум, вода&#10;&#10;Автоматически созданное описание">
            <a:extLst>
              <a:ext uri="{FF2B5EF4-FFF2-40B4-BE49-F238E27FC236}">
                <a16:creationId xmlns:a16="http://schemas.microsoft.com/office/drawing/2014/main" id="{FDEAA112-8207-609E-A7FC-89B48BD51E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11521" b="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1943" y="1956250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ru-RU" b="1" dirty="0">
                <a:cs typeface="Calibri Light"/>
              </a:rPr>
              <a:t>ВИРУСЫ И БАКТЕРИИ</a:t>
            </a:r>
            <a:endParaRPr lang="ru-RU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77DE6F-4437-393B-E27E-E282DEF1A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46" y="277218"/>
            <a:ext cx="6462185" cy="372903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3200" b="1" dirty="0">
                <a:latin typeface="Calibri Light"/>
                <a:cs typeface="Calibri Light"/>
              </a:rPr>
              <a:t>Вирус (лат. </a:t>
            </a:r>
            <a:r>
              <a:rPr lang="ru-RU" sz="3200" b="1" err="1">
                <a:latin typeface="Calibri Light"/>
                <a:cs typeface="Calibri Light"/>
              </a:rPr>
              <a:t>virus</a:t>
            </a:r>
            <a:r>
              <a:rPr lang="ru-RU" sz="3200" b="1" dirty="0">
                <a:latin typeface="Calibri Light"/>
                <a:cs typeface="Calibri Light"/>
              </a:rPr>
              <a:t> - яд)</a:t>
            </a:r>
            <a:r>
              <a:rPr lang="ru-RU" sz="3200" dirty="0">
                <a:latin typeface="Calibri Light"/>
                <a:cs typeface="Calibri Light"/>
              </a:rPr>
              <a:t> - неклеточная форма жизни, мельчайшие болезнетворные микроорганизмы, не видимые в микроскоп. Они значительно меньше бактерий: легко проходят через бактериальные фильтры.</a:t>
            </a:r>
          </a:p>
          <a:p>
            <a:r>
              <a:rPr lang="ru-RU" sz="3200" dirty="0">
                <a:latin typeface="Calibri Light"/>
                <a:cs typeface="Calibri Light"/>
              </a:rPr>
              <a:t>Вирусы способны размножаться только внутри живых клеток, до проникновения в них вирусы не имеют признаков жизни: пассивно перемещаются во внешней среде, ожидая встречи с клеткой-мишенью.</a:t>
            </a:r>
          </a:p>
          <a:p>
            <a:endParaRPr lang="ru-RU" sz="2400">
              <a:cs typeface="Calibri"/>
            </a:endParaRPr>
          </a:p>
        </p:txBody>
      </p:sp>
      <p:pic>
        <p:nvPicPr>
          <p:cNvPr id="2" name="Рисунок 1" descr="Изображение выглядит как риф, вода, цветок, красный&#10;&#10;Автоматически созданное описание">
            <a:extLst>
              <a:ext uri="{FF2B5EF4-FFF2-40B4-BE49-F238E27FC236}">
                <a16:creationId xmlns:a16="http://schemas.microsoft.com/office/drawing/2014/main" id="{ABCF80DB-DD0C-CC3E-ABED-6A2076896E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89" r="22421" b="1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10334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881E9E-48F9-0DFB-B09D-C367DCB6E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ru-RU" sz="5400" dirty="0">
                <a:cs typeface="Calibri Light"/>
              </a:rPr>
              <a:t>Открытие вирусов</a:t>
            </a:r>
            <a:endParaRPr lang="ru-RU" sz="5400" dirty="0"/>
          </a:p>
        </p:txBody>
      </p:sp>
      <p:pic>
        <p:nvPicPr>
          <p:cNvPr id="4" name="Рисунок 3" descr="Изображение выглядит как портрет, Человеческое лицо, человек, Борода человека&#10;&#10;Автоматически созданное описание">
            <a:extLst>
              <a:ext uri="{FF2B5EF4-FFF2-40B4-BE49-F238E27FC236}">
                <a16:creationId xmlns:a16="http://schemas.microsoft.com/office/drawing/2014/main" id="{852E7AFC-FF82-635D-7ECD-DC79386FE2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26" r="226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D1E67D-635A-9D27-3074-F685200FB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9498" y="2505341"/>
            <a:ext cx="7315034" cy="368514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dirty="0">
                <a:latin typeface="Calibri Light"/>
                <a:cs typeface="Calibri Light"/>
              </a:rPr>
              <a:t>В 1892 году Ивановский Д.И. в ходе изучения мозаичной болезни табака обнаружил, что болезнь вызывается мельчайшими субстанциями, которые проходят через бактериальный фильтр, то есть были меньше бактерий. Вирусы впервые увидели в электронный микроскоп в 1939 году (спустя 19 лет со смерти Ивановского), однако считается, что именно Ивановский положил начало вирусологии как науке.</a:t>
            </a:r>
          </a:p>
        </p:txBody>
      </p:sp>
    </p:spTree>
    <p:extLst>
      <p:ext uri="{BB962C8B-B14F-4D97-AF65-F5344CB8AC3E}">
        <p14:creationId xmlns:p14="http://schemas.microsoft.com/office/powerpoint/2010/main" val="706836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лист&#10;&#10;Автоматически созданное описание">
            <a:extLst>
              <a:ext uri="{FF2B5EF4-FFF2-40B4-BE49-F238E27FC236}">
                <a16:creationId xmlns:a16="http://schemas.microsoft.com/office/drawing/2014/main" id="{26A9EC8F-E72E-F981-1885-0BEC588B5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476" y="2303076"/>
            <a:ext cx="9586821" cy="34739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00B0ED-378B-9AC4-5D31-05F3A9912735}"/>
              </a:ext>
            </a:extLst>
          </p:cNvPr>
          <p:cNvSpPr txBox="1"/>
          <p:nvPr/>
        </p:nvSpPr>
        <p:spPr>
          <a:xfrm>
            <a:off x="3114137" y="454325"/>
            <a:ext cx="6093123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err="1">
                <a:solidFill>
                  <a:srgbClr val="333333"/>
                </a:solidFill>
                <a:latin typeface="Museo Sans Cyrl"/>
              </a:rPr>
              <a:t>Мозаичная</a:t>
            </a:r>
            <a:r>
              <a:rPr lang="en-US" sz="3200" dirty="0">
                <a:solidFill>
                  <a:srgbClr val="333333"/>
                </a:solidFill>
                <a:latin typeface="Museo Sans Cyrl"/>
              </a:rPr>
              <a:t> </a:t>
            </a:r>
            <a:r>
              <a:rPr lang="en-US" sz="3200" err="1">
                <a:solidFill>
                  <a:srgbClr val="333333"/>
                </a:solidFill>
                <a:latin typeface="Museo Sans Cyrl"/>
              </a:rPr>
              <a:t>болезнь</a:t>
            </a:r>
            <a:r>
              <a:rPr lang="en-US" sz="3200" dirty="0">
                <a:solidFill>
                  <a:srgbClr val="333333"/>
                </a:solidFill>
                <a:latin typeface="Museo Sans Cyrl"/>
              </a:rPr>
              <a:t> </a:t>
            </a:r>
            <a:r>
              <a:rPr lang="en-US" sz="3200" err="1">
                <a:solidFill>
                  <a:srgbClr val="333333"/>
                </a:solidFill>
                <a:latin typeface="Museo Sans Cyrl"/>
              </a:rPr>
              <a:t>табака</a:t>
            </a:r>
            <a:endParaRPr lang="en-US" sz="3200" err="1"/>
          </a:p>
        </p:txBody>
      </p:sp>
    </p:spTree>
    <p:extLst>
      <p:ext uri="{BB962C8B-B14F-4D97-AF65-F5344CB8AC3E}">
        <p14:creationId xmlns:p14="http://schemas.microsoft.com/office/powerpoint/2010/main" val="965549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4003A1-9D2E-D02A-A55D-1DA2A66F4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ru-RU" sz="2600">
                <a:ea typeface="+mn-lt"/>
                <a:cs typeface="+mn-lt"/>
              </a:rPr>
              <a:t>В 1898 году независимо от Ивановского аналогичные результаты получил голландский микробиолог М. Бейеринк. Однако он предположил, что мозаичную болезнь табака вызывают не мельчайшие бактерии, а некое жидкое заразное начало, которое он назвал фильтрующим вирусом.</a:t>
            </a:r>
            <a:endParaRPr lang="ru-RU" sz="2600"/>
          </a:p>
          <a:p>
            <a:pPr>
              <a:buNone/>
            </a:pPr>
            <a:r>
              <a:rPr lang="ru-RU" sz="2600">
                <a:ea typeface="+mn-lt"/>
                <a:cs typeface="+mn-lt"/>
              </a:rPr>
              <a:t>Размеры вирусов определяются нанометрами (20-200 нм), поэтому их изучение началось после открытия электронного микроскопа. В настоящее время описаны вирусы практически всех групп живых организмов.</a:t>
            </a:r>
            <a:endParaRPr lang="ru-RU" sz="2600"/>
          </a:p>
          <a:p>
            <a:pPr marL="0" indent="0">
              <a:buNone/>
            </a:pPr>
            <a:endParaRPr lang="ru-RU" sz="26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44216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AA39AB-3171-B712-6388-B6DB6E4C8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4207006"/>
          </a:xfrm>
        </p:spPr>
        <p:txBody>
          <a:bodyPr anchor="b">
            <a:normAutofit fontScale="90000"/>
          </a:bodyPr>
          <a:lstStyle/>
          <a:p>
            <a:pPr algn="just"/>
            <a:r>
              <a:rPr lang="ru-RU" sz="3200" b="1" dirty="0">
                <a:solidFill>
                  <a:srgbClr val="FFFFFF"/>
                </a:solidFill>
                <a:latin typeface="Calibri Light"/>
                <a:cs typeface="Calibri Light"/>
              </a:rPr>
              <a:t>Вирусы выделяют в отдельное, пятое царство. Несмотря на их кажущуюся безжизненность, от неживой материи их отличают</a:t>
            </a:r>
            <a:r>
              <a:rPr lang="ru-RU" sz="32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lang="ru-RU" sz="3600" b="1" dirty="0">
                <a:solidFill>
                  <a:srgbClr val="FFFFFF"/>
                </a:solidFill>
                <a:latin typeface="Calibri Light"/>
                <a:cs typeface="Calibri Light"/>
              </a:rPr>
              <a:t>следующие черты</a:t>
            </a:r>
            <a:r>
              <a:rPr lang="ru-RU" sz="2200" dirty="0">
                <a:solidFill>
                  <a:srgbClr val="FFFFFF"/>
                </a:solidFill>
                <a:latin typeface="Segoe Print"/>
              </a:rPr>
              <a:t>:</a:t>
            </a:r>
            <a:endParaRPr lang="ru-RU" sz="2200" dirty="0">
              <a:solidFill>
                <a:srgbClr val="FFFFFF"/>
              </a:solidFill>
              <a:cs typeface="Calibri Light" panose="020F0302020204030204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067991-7AA1-294C-292A-0D92D3E507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3882" y="505705"/>
            <a:ext cx="8467534" cy="5574802"/>
          </a:xfrm>
        </p:spPr>
        <p:txBody>
          <a:bodyPr vert="horz" lIns="91440" tIns="45720" rIns="91440" bIns="45720" rtlCol="0" anchor="ctr">
            <a:noAutofit/>
          </a:bodyPr>
          <a:lstStyle/>
          <a:p>
            <a:endParaRPr lang="ru-RU" sz="2000" dirty="0">
              <a:latin typeface="Calibri Light"/>
              <a:cs typeface="Calibri Light"/>
            </a:endParaRPr>
          </a:p>
          <a:p>
            <a:r>
              <a:rPr lang="ru-RU" sz="2000" dirty="0">
                <a:latin typeface="Calibri Light"/>
                <a:cs typeface="Calibri Light"/>
              </a:rPr>
              <a:t>Неживое (инертное) состояние</a:t>
            </a:r>
          </a:p>
          <a:p>
            <a:r>
              <a:rPr lang="ru-RU" sz="2000" dirty="0">
                <a:latin typeface="Calibri Light"/>
                <a:cs typeface="Calibri Light"/>
              </a:rPr>
              <a:t>Вне клетки хозяина находятся в неживом состоянии, ожидая внедрения. Вирусы - облигатные внутриклеточные паразиты.</a:t>
            </a:r>
          </a:p>
          <a:p>
            <a:r>
              <a:rPr lang="ru-RU" sz="2000" dirty="0">
                <a:latin typeface="Calibri Light"/>
                <a:cs typeface="Calibri Light"/>
              </a:rPr>
              <a:t>Обмен веществ</a:t>
            </a:r>
          </a:p>
          <a:p>
            <a:r>
              <a:rPr lang="ru-RU" sz="2000" dirty="0">
                <a:latin typeface="Calibri Light"/>
                <a:cs typeface="Calibri Light"/>
              </a:rPr>
              <a:t>У вирусов отсутствует обмен веществ с внешней средой (метаболизм).</a:t>
            </a:r>
          </a:p>
          <a:p>
            <a:r>
              <a:rPr lang="ru-RU" sz="2000" dirty="0">
                <a:latin typeface="Calibri Light"/>
                <a:cs typeface="Calibri Light"/>
              </a:rPr>
              <a:t>Неклеточное строение</a:t>
            </a:r>
          </a:p>
          <a:p>
            <a:r>
              <a:rPr lang="ru-RU" sz="2000" dirty="0">
                <a:latin typeface="Calibri Light"/>
                <a:cs typeface="Calibri Light"/>
              </a:rPr>
              <a:t>Не имеют клеточной мембраны, ограничивающих их от внешней среды,  соответственно, клеточного строения.</a:t>
            </a:r>
          </a:p>
          <a:p>
            <a:r>
              <a:rPr lang="ru-RU" sz="2000" dirty="0">
                <a:latin typeface="Calibri Light"/>
                <a:cs typeface="Calibri Light"/>
              </a:rPr>
              <a:t>Не делятся, не размножаются половым путем</a:t>
            </a:r>
          </a:p>
          <a:p>
            <a:r>
              <a:rPr lang="ru-RU" sz="2000" dirty="0">
                <a:latin typeface="Calibri Light"/>
                <a:cs typeface="Calibri Light"/>
              </a:rPr>
              <a:t>У вирусов отсутствует половое размножение и деление. Попав в живую клетку, вирус встраивает свою нуклеиновую кислоту (РНК/ДНК) в наследственный материал клетки-мишени. В результате клетка начинает синтезировать вирусные белки (новые вирусы): так увеличивается численность вирусов.</a:t>
            </a:r>
          </a:p>
          <a:p>
            <a:r>
              <a:rPr lang="ru-RU" sz="2000" dirty="0">
                <a:latin typeface="Calibri Light"/>
                <a:cs typeface="Calibri Light"/>
              </a:rPr>
              <a:t>Не растут</a:t>
            </a:r>
          </a:p>
          <a:p>
            <a:r>
              <a:rPr lang="ru-RU" sz="2000" dirty="0">
                <a:latin typeface="Calibri Light"/>
                <a:cs typeface="Calibri Light"/>
              </a:rPr>
              <a:t>Вирусы не растут, не увеличиваются в размерах. Стратегия их жизни - безудержное размножение.</a:t>
            </a:r>
          </a:p>
          <a:p>
            <a:endParaRPr lang="ru-RU" sz="1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405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7A4DE28-B5C0-6988-1C60-661888C52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863" y="218722"/>
            <a:ext cx="4232198" cy="536002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2400" dirty="0">
                <a:latin typeface="Calibri Light"/>
                <a:cs typeface="Calibri Light"/>
              </a:rPr>
              <a:t>Внутри клетки, инфицированной вирусом,  от вируса  видим только один элемент - его нуклеиновую кислоту (ДНК/РНК). Во внешней среде вирусы существуют в виде вирионов - полностью сформированных вирусных частиц, состоящих из белковой оболочки (</a:t>
            </a:r>
            <a:r>
              <a:rPr lang="ru-RU" sz="2400" dirty="0" err="1">
                <a:latin typeface="Calibri Light"/>
                <a:cs typeface="Calibri Light"/>
              </a:rPr>
              <a:t>капсида</a:t>
            </a:r>
            <a:r>
              <a:rPr lang="ru-RU" sz="2400" dirty="0">
                <a:latin typeface="Calibri Light"/>
                <a:cs typeface="Calibri Light"/>
              </a:rPr>
              <a:t>) и нуклеиновой кислоты внутри.</a:t>
            </a:r>
          </a:p>
          <a:p>
            <a:r>
              <a:rPr lang="ru-RU" sz="2400" dirty="0">
                <a:latin typeface="Calibri Light"/>
                <a:cs typeface="Calibri Light"/>
              </a:rPr>
              <a:t>Носителем наследственной информации у вирусов может быть ДНК, РНК. В связи с этим все вирусы подразделяются на ДНК- и РНК-содержащие</a:t>
            </a:r>
          </a:p>
          <a:p>
            <a:endParaRPr lang="ru-RU" sz="1300">
              <a:cs typeface="Calibri"/>
            </a:endParaRPr>
          </a:p>
        </p:txBody>
      </p:sp>
      <p:pic>
        <p:nvPicPr>
          <p:cNvPr id="4" name="Рисунок 3" descr="Изображение выглядит как текс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98324E59-AE56-4D8C-0BD5-EE6EDA066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672" y="1524838"/>
            <a:ext cx="6389346" cy="3817634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97456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203DE33-2CD4-4CA8-9AF3-37C3B6513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Объект 3" descr="Изображение выглядит как беспозвоночный, текст, графическая вставка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8DA9FCCA-1339-2750-679B-019937E89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274" r="12761" b="-1"/>
          <a:stretch/>
        </p:blipFill>
        <p:spPr>
          <a:xfrm>
            <a:off x="4038599" y="10"/>
            <a:ext cx="8160026" cy="6875809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540574-C9B6-C1DF-0BE5-41CBD3144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473" y="2950387"/>
            <a:ext cx="3052293" cy="35314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2200" b="1">
                <a:solidFill>
                  <a:srgbClr val="FFFFFF"/>
                </a:solidFill>
              </a:rPr>
              <a:t>Вирусные частицы очень малы</a:t>
            </a:r>
            <a:endParaRPr lang="en-US" sz="2200">
              <a:solidFill>
                <a:srgbClr val="FFFFFF"/>
              </a:solidFill>
            </a:endParaRPr>
          </a:p>
          <a:p>
            <a:pPr algn="r"/>
            <a:r>
              <a:rPr lang="en-US" sz="2200">
                <a:solidFill>
                  <a:srgbClr val="FFFFFF"/>
                </a:solidFill>
              </a:rPr>
              <a:t>Размеры вирусных частиц настолько малы, что их можно увидеть только с помощью электронного микроскопа. Вирусы мельче бактериальных клеток в 10–100 раз.</a:t>
            </a:r>
          </a:p>
          <a:p>
            <a:pPr algn="r"/>
            <a:endParaRPr lang="en-US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33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B45042-0BFB-3A51-01AA-7AD97D63B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ru-RU" b="1">
                <a:latin typeface="Segoe Print"/>
              </a:rPr>
              <a:t>Взаимодействие вируса с клеткой</a:t>
            </a:r>
            <a:endParaRPr lang="ru-RU"/>
          </a:p>
        </p:txBody>
      </p:sp>
      <p:graphicFrame>
        <p:nvGraphicFramePr>
          <p:cNvPr id="28" name="Объект 2">
            <a:extLst>
              <a:ext uri="{FF2B5EF4-FFF2-40B4-BE49-F238E27FC236}">
                <a16:creationId xmlns:a16="http://schemas.microsoft.com/office/drawing/2014/main" id="{167C196A-D2D9-7B9B-C3F0-2C56DBA733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4595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1772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F90E7C-A8A8-F923-1B8D-600BFCCAA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63842"/>
            <a:ext cx="9466051" cy="793601"/>
          </a:xfrm>
        </p:spPr>
        <p:txBody>
          <a:bodyPr>
            <a:normAutofit/>
          </a:bodyPr>
          <a:lstStyle/>
          <a:p>
            <a:r>
              <a:rPr lang="ru-RU" sz="4000" dirty="0">
                <a:cs typeface="Calibri Light"/>
              </a:rPr>
              <a:t>Жизненный цикл вируса</a:t>
            </a:r>
            <a:endParaRPr lang="ru-RU" sz="4000" dirty="0"/>
          </a:p>
        </p:txBody>
      </p:sp>
      <p:pic>
        <p:nvPicPr>
          <p:cNvPr id="4" name="Объект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9AD5E36-9E3F-C72C-4B17-6FB465634B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464" y="862343"/>
            <a:ext cx="9962432" cy="5745941"/>
          </a:xfrm>
        </p:spPr>
      </p:pic>
    </p:spTree>
    <p:extLst>
      <p:ext uri="{BB962C8B-B14F-4D97-AF65-F5344CB8AC3E}">
        <p14:creationId xmlns:p14="http://schemas.microsoft.com/office/powerpoint/2010/main" val="2749277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Объект 3" descr="Изображение выглядит как текст, круг, мультфильм, диаграмма&#10;&#10;Автоматически созданное описание">
            <a:extLst>
              <a:ext uri="{FF2B5EF4-FFF2-40B4-BE49-F238E27FC236}">
                <a16:creationId xmlns:a16="http://schemas.microsoft.com/office/drawing/2014/main" id="{D0AC6A49-6373-8985-3411-B90C69807C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806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C5EE0D-0710-4DBA-E13E-B22F85A069CD}"/>
              </a:ext>
            </a:extLst>
          </p:cNvPr>
          <p:cNvSpPr txBox="1"/>
          <p:nvPr/>
        </p:nvSpPr>
        <p:spPr>
          <a:xfrm>
            <a:off x="8686325" y="319313"/>
            <a:ext cx="3287869" cy="35402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err="1"/>
              <a:t>Известен</a:t>
            </a:r>
            <a:r>
              <a:rPr lang="en-US" sz="2800" dirty="0"/>
              <a:t> и </a:t>
            </a:r>
            <a:r>
              <a:rPr lang="en-US" sz="2800" err="1"/>
              <a:t>другой</a:t>
            </a:r>
            <a:r>
              <a:rPr lang="en-US" sz="2800" dirty="0"/>
              <a:t> </a:t>
            </a:r>
            <a:r>
              <a:rPr lang="en-US" sz="2800" err="1"/>
              <a:t>механизм</a:t>
            </a:r>
            <a:r>
              <a:rPr lang="en-US" sz="2800" dirty="0"/>
              <a:t> </a:t>
            </a:r>
            <a:r>
              <a:rPr lang="en-US" sz="2800" err="1"/>
              <a:t>выхода</a:t>
            </a:r>
            <a:r>
              <a:rPr lang="en-US" sz="2800" dirty="0"/>
              <a:t> </a:t>
            </a:r>
            <a:r>
              <a:rPr lang="en-US" sz="2800" err="1"/>
              <a:t>вирионов</a:t>
            </a:r>
            <a:r>
              <a:rPr lang="en-US" sz="2800" dirty="0"/>
              <a:t> </a:t>
            </a:r>
            <a:r>
              <a:rPr lang="en-US" sz="2800" err="1"/>
              <a:t>из</a:t>
            </a:r>
            <a:r>
              <a:rPr lang="en-US" sz="2800" dirty="0"/>
              <a:t> </a:t>
            </a:r>
            <a:r>
              <a:rPr lang="en-US" sz="2800" err="1"/>
              <a:t>клетки</a:t>
            </a:r>
            <a:r>
              <a:rPr lang="en-US" sz="2800" dirty="0"/>
              <a:t>: </a:t>
            </a:r>
            <a:r>
              <a:rPr lang="en-US" sz="2800" err="1"/>
              <a:t>взрывной</a:t>
            </a:r>
            <a:r>
              <a:rPr lang="en-US" sz="2800" dirty="0"/>
              <a:t>, </a:t>
            </a:r>
            <a:r>
              <a:rPr lang="en-US" sz="2800" err="1"/>
              <a:t>при</a:t>
            </a:r>
            <a:r>
              <a:rPr lang="en-US" sz="2800" dirty="0"/>
              <a:t> </a:t>
            </a:r>
            <a:r>
              <a:rPr lang="en-US" sz="2800" err="1"/>
              <a:t>котором</a:t>
            </a:r>
            <a:r>
              <a:rPr lang="en-US" sz="2800" dirty="0"/>
              <a:t> </a:t>
            </a:r>
            <a:r>
              <a:rPr lang="en-US" sz="2800" err="1"/>
              <a:t>оболочка</a:t>
            </a:r>
            <a:r>
              <a:rPr lang="en-US" sz="2800" dirty="0"/>
              <a:t> </a:t>
            </a:r>
            <a:r>
              <a:rPr lang="en-US" sz="2800" err="1"/>
              <a:t>клетки</a:t>
            </a:r>
            <a:r>
              <a:rPr lang="en-US" sz="2800" dirty="0"/>
              <a:t> </a:t>
            </a:r>
            <a:r>
              <a:rPr lang="en-US" sz="2800" err="1"/>
              <a:t>разрывается</a:t>
            </a:r>
            <a:r>
              <a:rPr lang="en-US" sz="2800" dirty="0"/>
              <a:t>, и </a:t>
            </a:r>
            <a:r>
              <a:rPr lang="en-US" sz="2800" err="1"/>
              <a:t>тысячи</a:t>
            </a:r>
            <a:r>
              <a:rPr lang="en-US" sz="2800" dirty="0"/>
              <a:t> </a:t>
            </a:r>
            <a:r>
              <a:rPr lang="en-US" sz="2800" err="1"/>
              <a:t>вирионов</a:t>
            </a:r>
            <a:r>
              <a:rPr lang="en-US" sz="2800" dirty="0"/>
              <a:t> </a:t>
            </a:r>
            <a:r>
              <a:rPr lang="en-US" sz="2800" err="1"/>
              <a:t>отправляются</a:t>
            </a:r>
            <a:r>
              <a:rPr lang="en-US" sz="2800" dirty="0"/>
              <a:t> </a:t>
            </a:r>
            <a:r>
              <a:rPr lang="en-US" sz="2800" err="1"/>
              <a:t>инфицировать</a:t>
            </a:r>
            <a:r>
              <a:rPr lang="en-US" sz="2800" dirty="0"/>
              <a:t> </a:t>
            </a:r>
            <a:r>
              <a:rPr lang="en-US" sz="2800" err="1"/>
              <a:t>новые</a:t>
            </a:r>
            <a:r>
              <a:rPr lang="en-US" sz="2800" dirty="0"/>
              <a:t> </a:t>
            </a:r>
            <a:r>
              <a:rPr lang="en-US" sz="2800" err="1"/>
              <a:t>клетки</a:t>
            </a:r>
            <a:r>
              <a:rPr lang="en-US" sz="2800" dirty="0"/>
              <a:t>. </a:t>
            </a:r>
            <a:r>
              <a:rPr lang="en-US" sz="2800" err="1"/>
              <a:t>Такой</a:t>
            </a:r>
            <a:r>
              <a:rPr lang="en-US" sz="2800" dirty="0"/>
              <a:t> </a:t>
            </a:r>
            <a:r>
              <a:rPr lang="en-US" sz="2800" err="1"/>
              <a:t>способ</a:t>
            </a:r>
            <a:r>
              <a:rPr lang="en-US" sz="2800" dirty="0"/>
              <a:t> </a:t>
            </a:r>
            <a:r>
              <a:rPr lang="en-US" sz="2800" err="1"/>
              <a:t>характерен</a:t>
            </a:r>
            <a:r>
              <a:rPr lang="en-US" sz="2800" dirty="0"/>
              <a:t> </a:t>
            </a:r>
            <a:r>
              <a:rPr lang="en-US" sz="2800" err="1"/>
              <a:t>для</a:t>
            </a:r>
            <a:r>
              <a:rPr lang="en-US" sz="2800" dirty="0"/>
              <a:t> </a:t>
            </a:r>
            <a:r>
              <a:rPr lang="en-US" sz="2800" err="1"/>
              <a:t>аденовирусов</a:t>
            </a:r>
            <a:r>
              <a:rPr lang="en-US" sz="2800" dirty="0"/>
              <a:t>, </a:t>
            </a:r>
            <a:r>
              <a:rPr lang="en-US" sz="2800" err="1"/>
              <a:t>ротавирусов</a:t>
            </a:r>
            <a:r>
              <a:rPr lang="en-US" sz="2800" dirty="0"/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091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E3297F-D4C8-0241-FC40-79778E05D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2800" b="1">
                <a:solidFill>
                  <a:srgbClr val="FFFFFF"/>
                </a:solidFill>
                <a:latin typeface="Segoe Print"/>
              </a:rPr>
              <a:t>Бактериофаги ("бактерия" + греч. phag(os) — пожирающий)</a:t>
            </a:r>
            <a:endParaRPr lang="ru-RU" sz="2800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2F061A-CE28-3B38-827B-522459C0E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5203" y="649480"/>
            <a:ext cx="6900403" cy="554604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dirty="0">
                <a:latin typeface="Calibri Light"/>
                <a:cs typeface="Calibri Light"/>
              </a:rPr>
              <a:t>Это уникальная группа вирусов, инфицирующая только бактерии. Бактериофаг имеет </a:t>
            </a:r>
            <a:r>
              <a:rPr lang="ru-RU" sz="3200" err="1">
                <a:latin typeface="Calibri Light"/>
                <a:cs typeface="Calibri Light"/>
              </a:rPr>
              <a:t>капсид</a:t>
            </a:r>
            <a:r>
              <a:rPr lang="ru-RU" sz="3200" dirty="0">
                <a:latin typeface="Calibri Light"/>
                <a:cs typeface="Calibri Light"/>
              </a:rPr>
              <a:t>, с содержащимся внутри наследственным материалом - ДНК (реже РНК), протеиновым хвостом. Бактериофаги открыты в 1915 году и с тех пор активно применяются в ходе генетических исследований.</a:t>
            </a:r>
          </a:p>
          <a:p>
            <a:r>
              <a:rPr lang="ru-RU" sz="3200" dirty="0">
                <a:latin typeface="Calibri Light"/>
                <a:cs typeface="Calibri Light"/>
              </a:rPr>
              <a:t> Бактериофаг напоминает шприц, который протыкает стенку бактерии и впрыскивает внутрь нее свою нуклеиновую кислоту.</a:t>
            </a:r>
          </a:p>
          <a:p>
            <a:endParaRPr lang="ru-RU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2435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беспозвоночный, текст&#10;&#10;Автоматически созданное описание">
            <a:extLst>
              <a:ext uri="{FF2B5EF4-FFF2-40B4-BE49-F238E27FC236}">
                <a16:creationId xmlns:a16="http://schemas.microsoft.com/office/drawing/2014/main" id="{D06CE184-680F-9F06-14F4-96BF79A2F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957" y="643467"/>
            <a:ext cx="7428086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4001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снимок экрана, диаграмма, скелет&#10;&#10;Автоматически созданное описание">
            <a:extLst>
              <a:ext uri="{FF2B5EF4-FFF2-40B4-BE49-F238E27FC236}">
                <a16:creationId xmlns:a16="http://schemas.microsoft.com/office/drawing/2014/main" id="{45AECF6F-751D-7028-1DF2-A2C76D9E4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6042" y="368324"/>
            <a:ext cx="12055254" cy="6207613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244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55">
            <a:extLst>
              <a:ext uri="{FF2B5EF4-FFF2-40B4-BE49-F238E27FC236}">
                <a16:creationId xmlns:a16="http://schemas.microsoft.com/office/drawing/2014/main" id="{9CB95732-565A-4D2C-A3AB-CC460C0D3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57">
            <a:extLst>
              <a:ext uri="{FF2B5EF4-FFF2-40B4-BE49-F238E27FC236}">
                <a16:creationId xmlns:a16="http://schemas.microsoft.com/office/drawing/2014/main" id="{77F1AF47-AE98-4034-BD91-1976FA4D9C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Rectangle 59">
            <a:extLst>
              <a:ext uri="{FF2B5EF4-FFF2-40B4-BE49-F238E27FC236}">
                <a16:creationId xmlns:a16="http://schemas.microsoft.com/office/drawing/2014/main" id="{8EC0EE2B-2029-48DD-893D-F528E651B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8" name="Freeform: Shape 61">
            <a:extLst>
              <a:ext uri="{FF2B5EF4-FFF2-40B4-BE49-F238E27FC236}">
                <a16:creationId xmlns:a16="http://schemas.microsoft.com/office/drawing/2014/main" id="{45AE1D08-1ED1-4F59-B42F-4D8EA33DC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A79B912-88EA-4640-BDEB-51B3B11A0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C60E83-FCF8-C839-E1EC-CD766FD3B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180" y="2862471"/>
            <a:ext cx="3041803" cy="290780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500" i="1">
                <a:solidFill>
                  <a:srgbClr val="FFFFFF"/>
                </a:solidFill>
              </a:rPr>
              <a:t>Заболевания человека, вызываемые вирусами и передающиеся через кровь или через переносчиков </a:t>
            </a:r>
            <a:endParaRPr lang="en-US" sz="2500">
              <a:solidFill>
                <a:srgbClr val="FFFFFF"/>
              </a:solidFill>
            </a:endParaRPr>
          </a:p>
        </p:txBody>
      </p:sp>
      <p:pic>
        <p:nvPicPr>
          <p:cNvPr id="6" name="Рисунок 5" descr="Изображение выглядит как текст, графическая вставка, Детское искусство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6CD0E45B-F3C8-C2E4-3F5F-5B3E506AA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040" y="624683"/>
            <a:ext cx="3387578" cy="2549152"/>
          </a:xfrm>
          <a:prstGeom prst="rect">
            <a:avLst/>
          </a:prstGeom>
        </p:spPr>
      </p:pic>
      <p:pic>
        <p:nvPicPr>
          <p:cNvPr id="5" name="Рисунок 4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9D60A10A-ABFD-9A37-2C13-722EFD14D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3930" y="609186"/>
            <a:ext cx="3419533" cy="2564649"/>
          </a:xfrm>
          <a:prstGeom prst="rect">
            <a:avLst/>
          </a:prstGeom>
        </p:spPr>
      </p:pic>
      <p:pic>
        <p:nvPicPr>
          <p:cNvPr id="4" name="Объект 3" descr="Изображение выглядит как графическая вставка, текст, Человеческое лицо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6C18DB36-6F05-F657-E9B8-4963E031F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2275" y="3429000"/>
            <a:ext cx="3849953" cy="288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40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Document 11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C769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графическая вставка, иллюстрация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0076CB48-7289-6A68-37B1-E54FE076B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875" y="682625"/>
            <a:ext cx="3640138" cy="2713038"/>
          </a:xfrm>
          <a:prstGeom prst="rect">
            <a:avLst/>
          </a:prstGeom>
        </p:spPr>
      </p:pic>
      <p:pic>
        <p:nvPicPr>
          <p:cNvPr id="7" name="Рисунок 6" descr="Изображение выглядит как графическая вставка, мультфильм, текст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E24A8E05-ED19-198B-6A6D-042C27286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3688" y="682625"/>
            <a:ext cx="3640138" cy="2713038"/>
          </a:xfrm>
          <a:prstGeom prst="rect">
            <a:avLst/>
          </a:prstGeom>
        </p:spPr>
      </p:pic>
      <p:pic>
        <p:nvPicPr>
          <p:cNvPr id="5" name="Рисунок 4" descr="Изображение выглядит как текст, очки, Человеческое лицо,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74BAFDA8-A30B-3CC2-8CCF-E4753769DA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875" y="3462338"/>
            <a:ext cx="3640138" cy="2713038"/>
          </a:xfrm>
          <a:prstGeom prst="rect">
            <a:avLst/>
          </a:prstGeom>
        </p:spPr>
      </p:pic>
      <p:pic>
        <p:nvPicPr>
          <p:cNvPr id="6" name="Рисунок 5" descr="Изображение выглядит как текст, Человеческое лицо, графическая вставка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2EDB5D41-603B-7AF7-2BFD-7B8722C401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3688" y="3462338"/>
            <a:ext cx="3640138" cy="271303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2799F1-B84D-22E4-647F-CF832B9F3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804" y="286181"/>
            <a:ext cx="3515917" cy="237114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1" i="1" kern="1200" err="1">
                <a:latin typeface="Calibri"/>
                <a:cs typeface="Calibri"/>
              </a:rPr>
              <a:t>Заболевания</a:t>
            </a:r>
            <a:r>
              <a:rPr lang="en-US" sz="2800" b="1" i="1" kern="1200" dirty="0">
                <a:latin typeface="Calibri"/>
                <a:cs typeface="Calibri"/>
              </a:rPr>
              <a:t> </a:t>
            </a:r>
            <a:r>
              <a:rPr lang="en-US" sz="2800" b="1" i="1" kern="1200" err="1">
                <a:latin typeface="Calibri"/>
                <a:cs typeface="Calibri"/>
              </a:rPr>
              <a:t>человека</a:t>
            </a:r>
            <a:r>
              <a:rPr lang="en-US" sz="2800" b="1" i="1" kern="1200" dirty="0">
                <a:latin typeface="Calibri"/>
                <a:cs typeface="Calibri"/>
              </a:rPr>
              <a:t>, </a:t>
            </a:r>
            <a:r>
              <a:rPr lang="en-US" sz="2800" b="1" i="1" kern="1200" err="1">
                <a:latin typeface="Calibri"/>
                <a:cs typeface="Calibri"/>
              </a:rPr>
              <a:t>вызываемые</a:t>
            </a:r>
            <a:r>
              <a:rPr lang="en-US" sz="2800" b="1" i="1" kern="1200" dirty="0">
                <a:latin typeface="Calibri"/>
                <a:cs typeface="Calibri"/>
              </a:rPr>
              <a:t> </a:t>
            </a:r>
            <a:r>
              <a:rPr lang="en-US" sz="2800" b="1" i="1" kern="1200" err="1">
                <a:latin typeface="Calibri"/>
                <a:cs typeface="Calibri"/>
              </a:rPr>
              <a:t>вирусами</a:t>
            </a:r>
            <a:r>
              <a:rPr lang="en-US" sz="2800" b="1" i="1" kern="1200" dirty="0">
                <a:latin typeface="Calibri"/>
                <a:cs typeface="Calibri"/>
              </a:rPr>
              <a:t> и </a:t>
            </a:r>
            <a:r>
              <a:rPr lang="en-US" sz="2800" b="1" i="1" kern="1200" err="1">
                <a:latin typeface="Calibri"/>
                <a:cs typeface="Calibri"/>
              </a:rPr>
              <a:t>передающиеся</a:t>
            </a:r>
            <a:r>
              <a:rPr lang="en-US" sz="2800" b="1" i="1" kern="1200" dirty="0">
                <a:latin typeface="Calibri"/>
                <a:cs typeface="Calibri"/>
              </a:rPr>
              <a:t> </a:t>
            </a:r>
            <a:r>
              <a:rPr lang="en-US" sz="2800" b="1" i="1" kern="1200" err="1">
                <a:latin typeface="Calibri"/>
                <a:cs typeface="Calibri"/>
              </a:rPr>
              <a:t>воздушно-капельным</a:t>
            </a:r>
            <a:r>
              <a:rPr lang="en-US" sz="2800" b="1" i="1" kern="1200" dirty="0">
                <a:latin typeface="Calibri"/>
                <a:cs typeface="Calibri"/>
              </a:rPr>
              <a:t> </a:t>
            </a:r>
            <a:r>
              <a:rPr lang="en-US" sz="2800" b="1" i="1" kern="1200" err="1">
                <a:latin typeface="Calibri"/>
                <a:cs typeface="Calibri"/>
              </a:rPr>
              <a:t>путём</a:t>
            </a:r>
            <a:endParaRPr lang="en-US" sz="2200" b="1" kern="1200" err="1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8396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F22574F-3F31-C9B1-321A-85C6DE68B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127" y="650043"/>
            <a:ext cx="5431632" cy="533126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3200" b="1" dirty="0">
                <a:latin typeface="Calibri"/>
                <a:cs typeface="Calibri"/>
              </a:rPr>
              <a:t>Бактерии</a:t>
            </a:r>
            <a:r>
              <a:rPr lang="ru-RU" sz="3200" dirty="0">
                <a:latin typeface="Calibri"/>
                <a:cs typeface="Calibri"/>
              </a:rPr>
              <a:t> (греч. </a:t>
            </a:r>
            <a:r>
              <a:rPr lang="ru-RU" sz="3200" err="1">
                <a:latin typeface="Calibri"/>
                <a:cs typeface="Calibri"/>
              </a:rPr>
              <a:t>bakterion</a:t>
            </a:r>
            <a:r>
              <a:rPr lang="ru-RU" sz="3200" dirty="0">
                <a:latin typeface="Calibri"/>
                <a:cs typeface="Calibri"/>
              </a:rPr>
              <a:t> - палочка) - простые одноклеточные микроскопические организмы, принадлежащие к прокариотам. В пищевых цепях они играют важнейшую роль </a:t>
            </a:r>
            <a:r>
              <a:rPr lang="ru-RU" sz="3200" err="1">
                <a:latin typeface="Calibri"/>
                <a:cs typeface="Calibri"/>
              </a:rPr>
              <a:t>редуцентов</a:t>
            </a:r>
            <a:r>
              <a:rPr lang="ru-RU" sz="3200" dirty="0">
                <a:latin typeface="Calibri"/>
                <a:cs typeface="Calibri"/>
              </a:rPr>
              <a:t>: разлагают органические вещества мертвых животных и растений.</a:t>
            </a:r>
          </a:p>
        </p:txBody>
      </p:sp>
      <p:pic>
        <p:nvPicPr>
          <p:cNvPr id="4" name="Рисунок 3" descr="Изображение выглядит как Красочность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F1FE334C-06A8-F966-DF0C-732CB75600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67" r="20112"/>
          <a:stretch/>
        </p:blipFill>
        <p:spPr>
          <a:xfrm>
            <a:off x="6223463" y="867064"/>
            <a:ext cx="5064138" cy="504879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FD67D68-9B83-C338-8342-3348D8F2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E397F34-6B84-0D3B-0F29-B1D134B3B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BD98075-BFC1-BE9C-7FB7-23FE55E43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6310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6AEC93-A3CF-72CE-C870-964EA159B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ru-RU" sz="3200" dirty="0">
                <a:latin typeface="Calibri"/>
                <a:cs typeface="Calibri" panose="020F0502020204030204"/>
              </a:rPr>
              <a:t>Бактерии обладают исключительной устойчивостью: их можно обнаружить даже на стенках ядерного реактора. Такая способность связана с их быстрым размножением - при благоприятных условиях бактерии делятся каждые 20 минут. При изменении условий внешней среды (за счет мутаций) выживают и размножаются те формы, которые устойчивы к действию того или иного фактора (к примеру, радиации).</a:t>
            </a:r>
            <a:endParaRPr lang="ru-RU" sz="32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550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EEFE88-FB65-1219-8C2C-0A5AD25B7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b="1">
                <a:latin typeface="Segoe Print"/>
              </a:rPr>
              <a:t>Строение бактерий</a:t>
            </a:r>
            <a:endParaRPr lang="ru-RU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D9BABF-B3D2-07BA-0AAA-ADCC9A8D5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ru-RU" dirty="0">
                <a:latin typeface="Calibri"/>
                <a:cs typeface="Calibri" panose="020F0502020204030204"/>
              </a:rPr>
              <a:t>Бактерии имеют клеточную стенку, состоящую из муреина (пептидогликана) и выполняющую защитную функцию. У бактерий (прокариот, доядерных) отсутствуют мембранные органоиды. В их клетке можно найти только </a:t>
            </a:r>
            <a:r>
              <a:rPr lang="ru-RU" err="1">
                <a:latin typeface="Calibri"/>
                <a:cs typeface="Calibri" panose="020F0502020204030204"/>
              </a:rPr>
              <a:t>немембранные</a:t>
            </a:r>
            <a:r>
              <a:rPr lang="ru-RU" dirty="0">
                <a:latin typeface="Calibri"/>
                <a:cs typeface="Calibri" panose="020F0502020204030204"/>
              </a:rPr>
              <a:t>: рибосомы, жгутики, пили. Пили - поверхностные структуры, которые служат для прикрепления бактерии к субстрату.</a:t>
            </a:r>
            <a:endParaRPr lang="ru-RU">
              <a:latin typeface="Calibri"/>
              <a:cs typeface="Calibri"/>
            </a:endParaRPr>
          </a:p>
          <a:p>
            <a:pPr>
              <a:buNone/>
            </a:pPr>
            <a:r>
              <a:rPr lang="ru-RU" dirty="0">
                <a:latin typeface="Calibri"/>
                <a:cs typeface="Calibri" panose="020F0502020204030204"/>
              </a:rPr>
              <a:t>Наследственный материал находится прямо в цитоплазме (не в ядре, как у эукариот) в виде нуклеоида. Нуклеоид (лат. </a:t>
            </a:r>
            <a:r>
              <a:rPr lang="ru-RU" err="1">
                <a:latin typeface="Calibri"/>
                <a:cs typeface="Calibri" panose="020F0502020204030204"/>
              </a:rPr>
              <a:t>nucleus</a:t>
            </a:r>
            <a:r>
              <a:rPr lang="ru-RU" dirty="0">
                <a:latin typeface="Calibri"/>
                <a:cs typeface="Calibri" panose="020F0502020204030204"/>
              </a:rPr>
              <a:t> - ядро + греч. </a:t>
            </a:r>
            <a:r>
              <a:rPr lang="ru-RU" err="1">
                <a:latin typeface="Calibri"/>
                <a:cs typeface="Calibri" panose="020F0502020204030204"/>
              </a:rPr>
              <a:t>eidos</a:t>
            </a:r>
            <a:r>
              <a:rPr lang="ru-RU" dirty="0">
                <a:latin typeface="Calibri"/>
                <a:cs typeface="Calibri" panose="020F0502020204030204"/>
              </a:rPr>
              <a:t> вид) - одна сложная кольцевидная молекула ДНК, не ограниченная мембранами от остальной части клетки.</a:t>
            </a:r>
            <a:endParaRPr lang="ru-RU">
              <a:latin typeface="Calibri"/>
              <a:cs typeface="Calibri"/>
            </a:endParaRPr>
          </a:p>
          <a:p>
            <a:pPr marL="0" indent="0">
              <a:buNone/>
            </a:pPr>
            <a:endParaRPr lang="ru-RU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16122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екст, рисунок, рукописный текст, Детское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BE6FEA51-C2DB-0486-9D16-7ABB08507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3" y="643466"/>
            <a:ext cx="776455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905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AA6F26-9268-8F30-6C20-218C2D6DE175}"/>
              </a:ext>
            </a:extLst>
          </p:cNvPr>
          <p:cNvSpPr txBox="1"/>
          <p:nvPr/>
        </p:nvSpPr>
        <p:spPr>
          <a:xfrm>
            <a:off x="459750" y="765061"/>
            <a:ext cx="4620386" cy="521624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При</a:t>
            </a:r>
            <a:r>
              <a:rPr lang="en-US" sz="2400" dirty="0"/>
              <a:t> </a:t>
            </a:r>
            <a:r>
              <a:rPr lang="en-US" sz="2400" dirty="0" err="1"/>
              <a:t>наступлении</a:t>
            </a:r>
            <a:r>
              <a:rPr lang="en-US" sz="2400" dirty="0"/>
              <a:t> </a:t>
            </a:r>
            <a:r>
              <a:rPr lang="en-US" sz="2400" dirty="0" err="1"/>
              <a:t>неблагоприятных</a:t>
            </a:r>
            <a:r>
              <a:rPr lang="en-US" sz="2400" dirty="0"/>
              <a:t> </a:t>
            </a:r>
            <a:r>
              <a:rPr lang="en-US" sz="2400" dirty="0" err="1"/>
              <a:t>для</a:t>
            </a:r>
            <a:r>
              <a:rPr lang="en-US" sz="2400" dirty="0"/>
              <a:t> </a:t>
            </a:r>
            <a:r>
              <a:rPr lang="en-US" sz="2400" dirty="0" err="1"/>
              <a:t>жизни</a:t>
            </a:r>
            <a:r>
              <a:rPr lang="en-US" sz="2400" dirty="0"/>
              <a:t> </a:t>
            </a:r>
            <a:r>
              <a:rPr lang="en-US" sz="2400" dirty="0" err="1"/>
              <a:t>условий</a:t>
            </a:r>
            <a:r>
              <a:rPr lang="en-US" sz="2400" dirty="0"/>
              <a:t> </a:t>
            </a:r>
            <a:r>
              <a:rPr lang="en-US" sz="2400" dirty="0" err="1"/>
              <a:t>бактерии</a:t>
            </a:r>
            <a:r>
              <a:rPr lang="en-US" sz="2400" dirty="0"/>
              <a:t> </a:t>
            </a:r>
            <a:r>
              <a:rPr lang="en-US" sz="2400" dirty="0" err="1"/>
              <a:t>образуют</a:t>
            </a:r>
            <a:r>
              <a:rPr lang="en-US" sz="2400" dirty="0"/>
              <a:t> </a:t>
            </a:r>
            <a:r>
              <a:rPr lang="en-US" sz="2400" dirty="0" err="1"/>
              <a:t>защитную</a:t>
            </a:r>
            <a:r>
              <a:rPr lang="en-US" sz="2400" dirty="0"/>
              <a:t> </a:t>
            </a:r>
            <a:r>
              <a:rPr lang="en-US" sz="2400" dirty="0" err="1"/>
              <a:t>оболочку</a:t>
            </a:r>
            <a:r>
              <a:rPr lang="en-US" sz="2400" dirty="0"/>
              <a:t> - </a:t>
            </a:r>
            <a:r>
              <a:rPr lang="en-US" sz="2400" dirty="0" err="1"/>
              <a:t>спору</a:t>
            </a:r>
            <a:r>
              <a:rPr lang="en-US" sz="2400" dirty="0"/>
              <a:t>. </a:t>
            </a:r>
            <a:r>
              <a:rPr lang="en-US" sz="2400" dirty="0" err="1"/>
              <a:t>При</a:t>
            </a:r>
            <a:r>
              <a:rPr lang="en-US" sz="2400" dirty="0"/>
              <a:t> </a:t>
            </a:r>
            <a:r>
              <a:rPr lang="en-US" sz="2400" dirty="0" err="1"/>
              <a:t>образовании</a:t>
            </a:r>
            <a:r>
              <a:rPr lang="en-US" sz="2400" dirty="0"/>
              <a:t> </a:t>
            </a:r>
            <a:r>
              <a:rPr lang="en-US" sz="2400" dirty="0" err="1"/>
              <a:t>споры</a:t>
            </a:r>
            <a:r>
              <a:rPr lang="en-US" sz="2400" dirty="0"/>
              <a:t> </a:t>
            </a:r>
            <a:r>
              <a:rPr lang="en-US" sz="2400" dirty="0" err="1"/>
              <a:t>клетка</a:t>
            </a:r>
            <a:r>
              <a:rPr lang="en-US" sz="2400" dirty="0"/>
              <a:t> </a:t>
            </a:r>
            <a:r>
              <a:rPr lang="en-US" sz="2400" dirty="0" err="1"/>
              <a:t>частично</a:t>
            </a:r>
            <a:r>
              <a:rPr lang="en-US" sz="2400" dirty="0"/>
              <a:t> </a:t>
            </a:r>
            <a:r>
              <a:rPr lang="en-US" sz="2400" dirty="0" err="1"/>
              <a:t>теряет</a:t>
            </a:r>
            <a:r>
              <a:rPr lang="en-US" sz="2400" dirty="0"/>
              <a:t> </a:t>
            </a:r>
            <a:r>
              <a:rPr lang="en-US" sz="2400" dirty="0" err="1"/>
              <a:t>воду</a:t>
            </a:r>
            <a:r>
              <a:rPr lang="en-US" sz="2400" dirty="0"/>
              <a:t>, </a:t>
            </a:r>
            <a:r>
              <a:rPr lang="en-US" sz="2400" dirty="0" err="1"/>
              <a:t>уменьшаясь</a:t>
            </a:r>
            <a:r>
              <a:rPr lang="en-US" sz="2400" dirty="0"/>
              <a:t> </a:t>
            </a:r>
            <a:r>
              <a:rPr lang="en-US" sz="2400" dirty="0" err="1"/>
              <a:t>при</a:t>
            </a:r>
            <a:r>
              <a:rPr lang="en-US" sz="2400" dirty="0"/>
              <a:t> </a:t>
            </a:r>
            <a:r>
              <a:rPr lang="en-US" sz="2400" dirty="0" err="1"/>
              <a:t>этом</a:t>
            </a:r>
            <a:r>
              <a:rPr lang="en-US" sz="2400" dirty="0"/>
              <a:t> в </a:t>
            </a:r>
            <a:r>
              <a:rPr lang="en-US" sz="2400" dirty="0" err="1"/>
              <a:t>объеме</a:t>
            </a:r>
            <a:r>
              <a:rPr lang="en-US" sz="2400" dirty="0"/>
              <a:t>. В </a:t>
            </a:r>
            <a:r>
              <a:rPr lang="en-US" sz="2400" dirty="0" err="1"/>
              <a:t>таком</a:t>
            </a:r>
            <a:r>
              <a:rPr lang="en-US" sz="2400" dirty="0"/>
              <a:t> </a:t>
            </a:r>
            <a:r>
              <a:rPr lang="en-US" sz="2400" dirty="0" err="1"/>
              <a:t>состоянии</a:t>
            </a:r>
            <a:r>
              <a:rPr lang="en-US" sz="2400" dirty="0"/>
              <a:t> </a:t>
            </a:r>
            <a:r>
              <a:rPr lang="en-US" sz="2400" dirty="0" err="1"/>
              <a:t>бактерии</a:t>
            </a:r>
            <a:r>
              <a:rPr lang="en-US" sz="2400" dirty="0"/>
              <a:t> </a:t>
            </a:r>
            <a:r>
              <a:rPr lang="en-US" sz="2400" dirty="0" err="1"/>
              <a:t>могут</a:t>
            </a:r>
            <a:r>
              <a:rPr lang="en-US" sz="2400" dirty="0"/>
              <a:t> </a:t>
            </a:r>
            <a:r>
              <a:rPr lang="en-US" sz="2400" dirty="0" err="1"/>
              <a:t>сохраняться</a:t>
            </a:r>
            <a:r>
              <a:rPr lang="en-US" sz="2400" dirty="0"/>
              <a:t> </a:t>
            </a:r>
            <a:r>
              <a:rPr lang="en-US" sz="2400" dirty="0" err="1"/>
              <a:t>тысячи</a:t>
            </a:r>
            <a:r>
              <a:rPr lang="en-US" sz="2400" dirty="0"/>
              <a:t> </a:t>
            </a:r>
            <a:r>
              <a:rPr lang="en-US" sz="2400" dirty="0" err="1"/>
              <a:t>лет</a:t>
            </a:r>
            <a:r>
              <a:rPr lang="en-US" sz="2400" dirty="0"/>
              <a:t>!</a:t>
            </a:r>
            <a:endParaRPr lang="en-US" sz="24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В </a:t>
            </a:r>
            <a:r>
              <a:rPr lang="en-US" sz="2400" err="1"/>
              <a:t>состоянии</a:t>
            </a:r>
            <a:r>
              <a:rPr lang="en-US" sz="2400" dirty="0"/>
              <a:t> </a:t>
            </a:r>
            <a:r>
              <a:rPr lang="en-US" sz="2400" err="1"/>
              <a:t>споры</a:t>
            </a:r>
            <a:r>
              <a:rPr lang="en-US" sz="2400" dirty="0"/>
              <a:t> </a:t>
            </a:r>
            <a:r>
              <a:rPr lang="en-US" sz="2400" err="1"/>
              <a:t>бактерии</a:t>
            </a:r>
            <a:r>
              <a:rPr lang="en-US" sz="2400" dirty="0"/>
              <a:t> </a:t>
            </a:r>
            <a:r>
              <a:rPr lang="en-US" sz="2400" err="1"/>
              <a:t>очень</a:t>
            </a:r>
            <a:r>
              <a:rPr lang="en-US" sz="2400" dirty="0"/>
              <a:t> </a:t>
            </a:r>
            <a:r>
              <a:rPr lang="en-US" sz="2400" err="1"/>
              <a:t>устойчивы</a:t>
            </a:r>
            <a:r>
              <a:rPr lang="en-US" sz="2400" dirty="0"/>
              <a:t> к </a:t>
            </a:r>
            <a:r>
              <a:rPr lang="en-US" sz="2400" err="1"/>
              <a:t>изменениям</a:t>
            </a:r>
            <a:r>
              <a:rPr lang="en-US" sz="2400" dirty="0"/>
              <a:t> </a:t>
            </a:r>
            <a:r>
              <a:rPr lang="en-US" sz="2400" err="1"/>
              <a:t>температуры</a:t>
            </a:r>
            <a:r>
              <a:rPr lang="en-US" sz="2400" dirty="0"/>
              <a:t>, </a:t>
            </a:r>
            <a:r>
              <a:rPr lang="en-US" sz="2400" err="1"/>
              <a:t>механическим</a:t>
            </a:r>
            <a:r>
              <a:rPr lang="en-US" sz="2400" dirty="0"/>
              <a:t> и </a:t>
            </a:r>
            <a:r>
              <a:rPr lang="en-US" sz="2400" err="1"/>
              <a:t>химическим</a:t>
            </a:r>
            <a:r>
              <a:rPr lang="en-US" sz="2400" dirty="0"/>
              <a:t> </a:t>
            </a:r>
            <a:r>
              <a:rPr lang="en-US" sz="2400" err="1"/>
              <a:t>факторам</a:t>
            </a:r>
            <a:r>
              <a:rPr lang="en-US" sz="2400" dirty="0"/>
              <a:t>. </a:t>
            </a:r>
            <a:r>
              <a:rPr lang="en-US" sz="2400" err="1"/>
              <a:t>При</a:t>
            </a:r>
            <a:r>
              <a:rPr lang="en-US" sz="2400" dirty="0"/>
              <a:t> </a:t>
            </a:r>
            <a:r>
              <a:rPr lang="en-US" sz="2400" err="1"/>
              <a:t>изменении</a:t>
            </a:r>
            <a:r>
              <a:rPr lang="en-US" sz="2400" dirty="0"/>
              <a:t> </a:t>
            </a:r>
            <a:r>
              <a:rPr lang="en-US" sz="2400" err="1"/>
              <a:t>условий</a:t>
            </a:r>
            <a:r>
              <a:rPr lang="en-US" sz="2400" dirty="0"/>
              <a:t> </a:t>
            </a:r>
            <a:r>
              <a:rPr lang="en-US" sz="2400" err="1"/>
              <a:t>среды</a:t>
            </a:r>
            <a:r>
              <a:rPr lang="en-US" sz="2400" dirty="0"/>
              <a:t> </a:t>
            </a:r>
            <a:r>
              <a:rPr lang="en-US" sz="2400" err="1"/>
              <a:t>на</a:t>
            </a:r>
            <a:r>
              <a:rPr lang="en-US" sz="2400" dirty="0"/>
              <a:t> </a:t>
            </a:r>
            <a:r>
              <a:rPr lang="en-US" sz="2400" err="1"/>
              <a:t>благоприятные</a:t>
            </a:r>
            <a:r>
              <a:rPr lang="en-US" sz="2400" dirty="0"/>
              <a:t>, </a:t>
            </a:r>
            <a:r>
              <a:rPr lang="en-US" sz="2400" err="1"/>
              <a:t>бактерии</a:t>
            </a:r>
            <a:r>
              <a:rPr lang="en-US" sz="2400" dirty="0"/>
              <a:t> </a:t>
            </a:r>
            <a:r>
              <a:rPr lang="en-US" sz="2400" err="1"/>
              <a:t>покидают</a:t>
            </a:r>
            <a:r>
              <a:rPr lang="en-US" sz="2400" dirty="0"/>
              <a:t> </a:t>
            </a:r>
            <a:r>
              <a:rPr lang="en-US" sz="2400" err="1"/>
              <a:t>спору</a:t>
            </a:r>
            <a:r>
              <a:rPr lang="en-US" sz="2400" dirty="0"/>
              <a:t> и </a:t>
            </a:r>
            <a:r>
              <a:rPr lang="en-US" sz="2400" err="1"/>
              <a:t>приступают</a:t>
            </a:r>
            <a:r>
              <a:rPr lang="en-US" sz="2400" dirty="0"/>
              <a:t> к </a:t>
            </a:r>
            <a:r>
              <a:rPr lang="en-US" sz="2400" err="1"/>
              <a:t>размножению</a:t>
            </a:r>
            <a:r>
              <a:rPr lang="en-US" sz="2400" dirty="0"/>
              <a:t>.</a:t>
            </a:r>
            <a:endParaRPr lang="en-US" sz="2400" dirty="0">
              <a:cs typeface="Calibri"/>
            </a:endParaRPr>
          </a:p>
        </p:txBody>
      </p:sp>
      <p:pic>
        <p:nvPicPr>
          <p:cNvPr id="5" name="Рисунок 4" descr="Изображение выглядит как рисунок, текст, круг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6F53614A-A7F9-F3E2-E645-D0E06A2C1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5219" y="1460945"/>
            <a:ext cx="6389346" cy="394542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81292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CE49D8-05E9-3665-10C2-288F19C88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2800" b="1">
                <a:solidFill>
                  <a:srgbClr val="FFFFFF"/>
                </a:solidFill>
                <a:latin typeface="Segoe Print"/>
              </a:rPr>
              <a:t>Энергетический обмен бактерий</a:t>
            </a:r>
            <a:endParaRPr lang="ru-RU" sz="2800">
              <a:solidFill>
                <a:srgbClr val="FFFFFF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1DBFE7-BDE9-6E0C-58DB-5A239F031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2071" y="850763"/>
            <a:ext cx="6986667" cy="554604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3200" dirty="0">
                <a:latin typeface="Calibri"/>
                <a:cs typeface="Calibri"/>
              </a:rPr>
              <a:t>Бактерии получают энергию за счет окисления веществ. Существуют аэробные бактерии, живущие в воздушной среде, и анаэробные бактерии, которые могут жить только в условиях отсутствия кислорода.</a:t>
            </a:r>
          </a:p>
          <a:p>
            <a:r>
              <a:rPr lang="ru-RU" sz="3200" dirty="0">
                <a:latin typeface="Calibri"/>
                <a:cs typeface="Calibri"/>
              </a:rPr>
              <a:t>К аэробным бактериям относят многочисленных </a:t>
            </a:r>
            <a:r>
              <a:rPr lang="ru-RU" sz="3200" err="1">
                <a:latin typeface="Calibri"/>
                <a:cs typeface="Calibri"/>
              </a:rPr>
              <a:t>редуцентов</a:t>
            </a:r>
            <a:r>
              <a:rPr lang="ru-RU" sz="3200" dirty="0">
                <a:latin typeface="Calibri"/>
                <a:cs typeface="Calibri"/>
              </a:rPr>
              <a:t>, которые разлагают органические вещества мертвых растений и животных. Анаэробные бактерии составляют микрофлору нашего кишечника - бескислородную среду обитания.</a:t>
            </a:r>
          </a:p>
          <a:p>
            <a:endParaRPr lang="ru-RU" sz="3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86206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фрукт, рукописный текст, еда&#10;&#10;Автоматически созданное описание">
            <a:extLst>
              <a:ext uri="{FF2B5EF4-FFF2-40B4-BE49-F238E27FC236}">
                <a16:creationId xmlns:a16="http://schemas.microsoft.com/office/drawing/2014/main" id="{EC83CBEA-1399-D86C-A846-B29D57D1B5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5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43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5B7C51-FAB3-170D-6D6E-7AF30A717E2C}"/>
              </a:ext>
            </a:extLst>
          </p:cNvPr>
          <p:cNvSpPr txBox="1"/>
          <p:nvPr/>
        </p:nvSpPr>
        <p:spPr>
          <a:xfrm>
            <a:off x="465826" y="2318197"/>
            <a:ext cx="11133011" cy="368335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Получают</a:t>
            </a:r>
            <a:r>
              <a:rPr lang="en-US" sz="2400" dirty="0"/>
              <a:t> </a:t>
            </a:r>
            <a:r>
              <a:rPr lang="en-US" sz="2400" dirty="0" err="1"/>
              <a:t>энергию</a:t>
            </a:r>
            <a:r>
              <a:rPr lang="en-US" sz="2400" dirty="0"/>
              <a:t> </a:t>
            </a:r>
            <a:r>
              <a:rPr lang="en-US" sz="2400" dirty="0" err="1"/>
              <a:t>бактерии</a:t>
            </a:r>
            <a:r>
              <a:rPr lang="en-US" sz="2400" dirty="0"/>
              <a:t> </a:t>
            </a:r>
            <a:r>
              <a:rPr lang="en-US" sz="2400" dirty="0" err="1"/>
              <a:t>путем</a:t>
            </a:r>
            <a:r>
              <a:rPr lang="en-US" sz="2400" dirty="0"/>
              <a:t> </a:t>
            </a:r>
            <a:r>
              <a:rPr lang="en-US" sz="2400" dirty="0" err="1"/>
              <a:t>хемо</a:t>
            </a:r>
            <a:r>
              <a:rPr lang="en-US" sz="2400" dirty="0"/>
              <a:t>- </a:t>
            </a:r>
            <a:r>
              <a:rPr lang="en-US" sz="2400" dirty="0" err="1"/>
              <a:t>или</a:t>
            </a:r>
            <a:r>
              <a:rPr lang="en-US" sz="2400" dirty="0"/>
              <a:t> </a:t>
            </a:r>
            <a:r>
              <a:rPr lang="en-US" sz="2400" dirty="0" err="1"/>
              <a:t>фотосинтеза</a:t>
            </a:r>
            <a:r>
              <a:rPr lang="en-US" sz="2400" dirty="0"/>
              <a:t>. </a:t>
            </a:r>
            <a:r>
              <a:rPr lang="en-US" sz="2400" dirty="0" err="1"/>
              <a:t>Среди</a:t>
            </a:r>
            <a:r>
              <a:rPr lang="en-US" sz="2400" dirty="0"/>
              <a:t> </a:t>
            </a:r>
            <a:r>
              <a:rPr lang="en-US" sz="2400" dirty="0" err="1"/>
              <a:t>хемосинтезирующих</a:t>
            </a:r>
            <a:r>
              <a:rPr lang="en-US" sz="2400" dirty="0"/>
              <a:t> </a:t>
            </a:r>
            <a:r>
              <a:rPr lang="en-US" sz="2400" dirty="0" err="1"/>
              <a:t>бактерий</a:t>
            </a:r>
            <a:r>
              <a:rPr lang="en-US" sz="2400" dirty="0"/>
              <a:t> </a:t>
            </a:r>
            <a:r>
              <a:rPr lang="en-US" sz="2400" dirty="0" err="1"/>
              <a:t>можно</a:t>
            </a:r>
            <a:r>
              <a:rPr lang="en-US" sz="2400" dirty="0"/>
              <a:t> </a:t>
            </a:r>
            <a:r>
              <a:rPr lang="en-US" sz="2400" dirty="0" err="1"/>
              <a:t>встретить</a:t>
            </a:r>
            <a:r>
              <a:rPr lang="en-US" sz="2400" dirty="0"/>
              <a:t> </a:t>
            </a:r>
            <a:r>
              <a:rPr lang="en-US" sz="2400" dirty="0" err="1"/>
              <a:t>нитрифицирующие</a:t>
            </a:r>
            <a:r>
              <a:rPr lang="en-US" sz="2400" dirty="0"/>
              <a:t> </a:t>
            </a:r>
            <a:r>
              <a:rPr lang="en-US" sz="2400" dirty="0" err="1"/>
              <a:t>бактерии</a:t>
            </a:r>
            <a:r>
              <a:rPr lang="en-US" sz="2400" dirty="0"/>
              <a:t>, </a:t>
            </a:r>
            <a:r>
              <a:rPr lang="en-US" sz="2400" dirty="0" err="1"/>
              <a:t>железобактерии</a:t>
            </a:r>
            <a:r>
              <a:rPr lang="en-US" sz="2400" dirty="0"/>
              <a:t>, </a:t>
            </a:r>
            <a:r>
              <a:rPr lang="en-US" sz="2400" dirty="0" err="1"/>
              <a:t>серобактерии</a:t>
            </a:r>
            <a:r>
              <a:rPr lang="en-US" sz="2400" dirty="0"/>
              <a:t>.</a:t>
            </a:r>
            <a:endParaRPr lang="en-US" sz="24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err="1"/>
              <a:t>Важно</a:t>
            </a:r>
            <a:r>
              <a:rPr lang="en-US" sz="2400" dirty="0"/>
              <a:t> </a:t>
            </a:r>
            <a:r>
              <a:rPr lang="en-US" sz="2400" err="1"/>
              <a:t>заметить</a:t>
            </a:r>
            <a:r>
              <a:rPr lang="en-US" sz="2400"/>
              <a:t>, </a:t>
            </a:r>
            <a:r>
              <a:rPr lang="en-US" sz="2400" err="1"/>
              <a:t>что</a:t>
            </a:r>
            <a:r>
              <a:rPr lang="en-US" sz="2400" dirty="0"/>
              <a:t> </a:t>
            </a:r>
            <a:r>
              <a:rPr lang="en-US" sz="2400" err="1"/>
              <a:t>клубеньковые</a:t>
            </a:r>
            <a:r>
              <a:rPr lang="en-US" sz="2400" dirty="0"/>
              <a:t> </a:t>
            </a:r>
            <a:r>
              <a:rPr lang="en-US" sz="2400" err="1"/>
              <a:t>бактерии</a:t>
            </a:r>
            <a:r>
              <a:rPr lang="en-US" sz="2400"/>
              <a:t> (</a:t>
            </a:r>
            <a:r>
              <a:rPr lang="en-US" sz="2400" err="1"/>
              <a:t>азотфиксирующие</a:t>
            </a:r>
            <a:r>
              <a:rPr lang="en-US" sz="2400"/>
              <a:t>) </a:t>
            </a:r>
            <a:r>
              <a:rPr lang="en-US" sz="2400" err="1"/>
              <a:t>не</a:t>
            </a:r>
            <a:r>
              <a:rPr lang="en-US" sz="2400" dirty="0"/>
              <a:t> </a:t>
            </a:r>
            <a:r>
              <a:rPr lang="en-US" sz="2400" err="1"/>
              <a:t>осуществляют</a:t>
            </a:r>
            <a:r>
              <a:rPr lang="en-US" sz="2400" dirty="0"/>
              <a:t> </a:t>
            </a:r>
            <a:r>
              <a:rPr lang="en-US" sz="2400" err="1"/>
              <a:t>хемосинтез</a:t>
            </a:r>
            <a:r>
              <a:rPr lang="en-US" sz="2400"/>
              <a:t>: </a:t>
            </a:r>
            <a:r>
              <a:rPr lang="en-US" sz="2400" err="1"/>
              <a:t>клубеньковые</a:t>
            </a:r>
            <a:r>
              <a:rPr lang="en-US" sz="2400" dirty="0"/>
              <a:t> </a:t>
            </a:r>
            <a:r>
              <a:rPr lang="en-US" sz="2400" err="1"/>
              <a:t>бактерии</a:t>
            </a:r>
            <a:r>
              <a:rPr lang="en-US" sz="2400" dirty="0"/>
              <a:t> </a:t>
            </a:r>
            <a:r>
              <a:rPr lang="en-US" sz="2400" err="1"/>
              <a:t>относятся</a:t>
            </a:r>
            <a:r>
              <a:rPr lang="en-US" sz="2400"/>
              <a:t> к </a:t>
            </a:r>
            <a:r>
              <a:rPr lang="en-US" sz="2400" err="1"/>
              <a:t>гетеротрофам</a:t>
            </a:r>
            <a:r>
              <a:rPr lang="en-US" sz="2400"/>
              <a:t>.</a:t>
            </a:r>
            <a:endParaRPr lang="en-US" sz="24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err="1"/>
              <a:t>Среди</a:t>
            </a:r>
            <a:r>
              <a:rPr lang="en-US" sz="2400" dirty="0"/>
              <a:t> </a:t>
            </a:r>
            <a:r>
              <a:rPr lang="en-US" sz="2400" err="1"/>
              <a:t>фотосинтезирующих</a:t>
            </a:r>
            <a:r>
              <a:rPr lang="en-US" sz="2400" dirty="0"/>
              <a:t> </a:t>
            </a:r>
            <a:r>
              <a:rPr lang="en-US" sz="2400" err="1"/>
              <a:t>бактерий</a:t>
            </a:r>
            <a:r>
              <a:rPr lang="en-US" sz="2400" dirty="0"/>
              <a:t> </a:t>
            </a:r>
            <a:r>
              <a:rPr lang="en-US" sz="2400" err="1"/>
              <a:t>особое</a:t>
            </a:r>
            <a:r>
              <a:rPr lang="en-US" sz="2400" dirty="0"/>
              <a:t> </a:t>
            </a:r>
            <a:r>
              <a:rPr lang="en-US" sz="2400" err="1"/>
              <a:t>место</a:t>
            </a:r>
            <a:r>
              <a:rPr lang="en-US" sz="2400" dirty="0"/>
              <a:t> </a:t>
            </a:r>
            <a:r>
              <a:rPr lang="en-US" sz="2400" err="1"/>
              <a:t>принадлежит</a:t>
            </a:r>
            <a:r>
              <a:rPr lang="en-US" sz="2400" dirty="0"/>
              <a:t> </a:t>
            </a:r>
            <a:r>
              <a:rPr lang="en-US" sz="2400" err="1"/>
              <a:t>цианобактериями</a:t>
            </a:r>
            <a:r>
              <a:rPr lang="en-US" sz="2400" dirty="0"/>
              <a:t> </a:t>
            </a:r>
            <a:r>
              <a:rPr lang="en-US" sz="2400"/>
              <a:t>(</a:t>
            </a:r>
            <a:r>
              <a:rPr lang="en-US" sz="2400" err="1"/>
              <a:t>сине-зеленым</a:t>
            </a:r>
            <a:r>
              <a:rPr lang="en-US" sz="2400" dirty="0"/>
              <a:t> </a:t>
            </a:r>
            <a:r>
              <a:rPr lang="en-US" sz="2400" err="1"/>
              <a:t>водорослям</a:t>
            </a:r>
            <a:r>
              <a:rPr lang="en-US" sz="2400"/>
              <a:t>). </a:t>
            </a:r>
            <a:r>
              <a:rPr lang="en-US" sz="2400" err="1"/>
              <a:t>Благодаря</a:t>
            </a:r>
            <a:r>
              <a:rPr lang="en-US" sz="2400" dirty="0"/>
              <a:t> </a:t>
            </a:r>
            <a:r>
              <a:rPr lang="en-US" sz="2400" err="1"/>
              <a:t>им</a:t>
            </a:r>
            <a:r>
              <a:rPr lang="en-US" sz="2400" dirty="0"/>
              <a:t> </a:t>
            </a:r>
            <a:r>
              <a:rPr lang="en-US" sz="2400" err="1"/>
              <a:t>сотни</a:t>
            </a:r>
            <a:r>
              <a:rPr lang="en-US" sz="2400" dirty="0"/>
              <a:t> </a:t>
            </a:r>
            <a:r>
              <a:rPr lang="en-US" sz="2400" err="1"/>
              <a:t>миллионов</a:t>
            </a:r>
            <a:r>
              <a:rPr lang="en-US" sz="2400" dirty="0"/>
              <a:t> </a:t>
            </a:r>
            <a:r>
              <a:rPr lang="en-US" sz="2400" err="1"/>
              <a:t>лет</a:t>
            </a:r>
            <a:r>
              <a:rPr lang="en-US" sz="2400" dirty="0"/>
              <a:t> </a:t>
            </a:r>
            <a:r>
              <a:rPr lang="en-US" sz="2400" err="1"/>
              <a:t>назад</a:t>
            </a:r>
            <a:r>
              <a:rPr lang="en-US" sz="2400" dirty="0"/>
              <a:t> </a:t>
            </a:r>
            <a:r>
              <a:rPr lang="en-US" sz="2400" err="1"/>
              <a:t>возник</a:t>
            </a:r>
            <a:r>
              <a:rPr lang="en-US" sz="2400" dirty="0"/>
              <a:t> </a:t>
            </a:r>
            <a:r>
              <a:rPr lang="en-US" sz="2400" err="1"/>
              <a:t>кислород</a:t>
            </a:r>
            <a:r>
              <a:rPr lang="en-US" sz="2400"/>
              <a:t>, а с </a:t>
            </a:r>
            <a:r>
              <a:rPr lang="en-US" sz="2400" err="1"/>
              <a:t>ним</a:t>
            </a:r>
            <a:r>
              <a:rPr lang="en-US" sz="2400"/>
              <a:t> и </a:t>
            </a:r>
            <a:r>
              <a:rPr lang="en-US" sz="2400" err="1"/>
              <a:t>озоновый</a:t>
            </a:r>
            <a:r>
              <a:rPr lang="en-US" sz="2400" dirty="0"/>
              <a:t> </a:t>
            </a:r>
            <a:r>
              <a:rPr lang="en-US" sz="2400" err="1"/>
              <a:t>слой</a:t>
            </a:r>
            <a:r>
              <a:rPr lang="en-US" sz="2400"/>
              <a:t>: </a:t>
            </a:r>
            <a:r>
              <a:rPr lang="en-US" sz="2400" err="1"/>
              <a:t>появилась</a:t>
            </a:r>
            <a:r>
              <a:rPr lang="en-US" sz="2400" dirty="0"/>
              <a:t> </a:t>
            </a:r>
            <a:r>
              <a:rPr lang="en-US" sz="2400" err="1"/>
              <a:t>жизнь</a:t>
            </a:r>
            <a:r>
              <a:rPr lang="en-US" sz="2400" dirty="0"/>
              <a:t> </a:t>
            </a:r>
            <a:r>
              <a:rPr lang="en-US" sz="2400" err="1"/>
              <a:t>на</a:t>
            </a:r>
            <a:r>
              <a:rPr lang="en-US" sz="2400" dirty="0"/>
              <a:t> </a:t>
            </a:r>
            <a:r>
              <a:rPr lang="en-US" sz="2400" err="1"/>
              <a:t>поверхность</a:t>
            </a:r>
            <a:r>
              <a:rPr lang="en-US" sz="2400" dirty="0"/>
              <a:t> </a:t>
            </a:r>
            <a:r>
              <a:rPr lang="en-US" sz="2400" err="1"/>
              <a:t>земли</a:t>
            </a:r>
            <a:r>
              <a:rPr lang="en-US" sz="2400"/>
              <a:t> и </a:t>
            </a:r>
            <a:r>
              <a:rPr lang="en-US" sz="2400" err="1"/>
              <a:t>аэробный</a:t>
            </a:r>
            <a:r>
              <a:rPr lang="en-US" sz="2400" dirty="0"/>
              <a:t> </a:t>
            </a:r>
            <a:r>
              <a:rPr lang="en-US" sz="2400" err="1"/>
              <a:t>тип</a:t>
            </a:r>
            <a:r>
              <a:rPr lang="en-US" sz="2400" dirty="0"/>
              <a:t> </a:t>
            </a:r>
            <a:r>
              <a:rPr lang="en-US" sz="2400" err="1"/>
              <a:t>дыхания</a:t>
            </a:r>
            <a:r>
              <a:rPr lang="en-US" sz="2400" dirty="0"/>
              <a:t> </a:t>
            </a:r>
            <a:r>
              <a:rPr lang="en-US" sz="2400"/>
              <a:t>(</a:t>
            </a:r>
            <a:r>
              <a:rPr lang="en-US" sz="2400" err="1"/>
              <a:t>поглощение</a:t>
            </a:r>
            <a:r>
              <a:rPr lang="en-US" sz="2400" dirty="0"/>
              <a:t> </a:t>
            </a:r>
            <a:r>
              <a:rPr lang="en-US" sz="2400" err="1"/>
              <a:t>кислорода</a:t>
            </a:r>
            <a:r>
              <a:rPr lang="en-US" sz="2400"/>
              <a:t>), </a:t>
            </a:r>
            <a:r>
              <a:rPr lang="en-US" sz="2400" err="1"/>
              <a:t>которым</a:t>
            </a:r>
            <a:r>
              <a:rPr lang="en-US" sz="2400" dirty="0"/>
              <a:t> </a:t>
            </a:r>
            <a:r>
              <a:rPr lang="en-US" sz="2400" err="1"/>
              <a:t>мы</a:t>
            </a:r>
            <a:r>
              <a:rPr lang="en-US" sz="2400" dirty="0"/>
              <a:t> </a:t>
            </a:r>
            <a:r>
              <a:rPr lang="en-US" sz="2400" err="1"/>
              <a:t>сейчас</a:t>
            </a:r>
            <a:r>
              <a:rPr lang="en-US" sz="2400"/>
              <a:t> с </a:t>
            </a:r>
            <a:r>
              <a:rPr lang="en-US" sz="2400" err="1"/>
              <a:t>вами</a:t>
            </a:r>
            <a:r>
              <a:rPr lang="en-US" sz="2400" dirty="0"/>
              <a:t> </a:t>
            </a:r>
            <a:r>
              <a:rPr lang="en-US" sz="2400" err="1"/>
              <a:t>пользуемся</a:t>
            </a:r>
            <a:r>
              <a:rPr lang="en-US" sz="2400" dirty="0"/>
              <a:t> </a:t>
            </a:r>
            <a:r>
              <a:rPr lang="en-US" sz="2400"/>
              <a:t>:)</a:t>
            </a:r>
            <a:endParaRPr lang="en-US" sz="24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Что</a:t>
            </a:r>
            <a:r>
              <a:rPr lang="en-US" sz="2400" dirty="0"/>
              <a:t> </a:t>
            </a:r>
            <a:r>
              <a:rPr lang="en-US" sz="2400" dirty="0" err="1"/>
              <a:t>касается</a:t>
            </a:r>
            <a:r>
              <a:rPr lang="en-US" sz="2400" dirty="0"/>
              <a:t> </a:t>
            </a:r>
            <a:r>
              <a:rPr lang="en-US" sz="2400" dirty="0" err="1"/>
              <a:t>бактерий</a:t>
            </a:r>
            <a:r>
              <a:rPr lang="en-US" sz="2400" dirty="0"/>
              <a:t> </a:t>
            </a:r>
            <a:r>
              <a:rPr lang="en-US" sz="2400" dirty="0" err="1"/>
              <a:t>гетеротрофов</a:t>
            </a:r>
            <a:r>
              <a:rPr lang="en-US" sz="2400" dirty="0"/>
              <a:t>, </a:t>
            </a:r>
            <a:r>
              <a:rPr lang="en-US" sz="2400" dirty="0" err="1"/>
              <a:t>то</a:t>
            </a:r>
            <a:r>
              <a:rPr lang="en-US" sz="2400" dirty="0"/>
              <a:t> </a:t>
            </a:r>
            <a:r>
              <a:rPr lang="en-US" sz="2400" dirty="0" err="1"/>
              <a:t>их</a:t>
            </a:r>
            <a:r>
              <a:rPr lang="en-US" sz="2400" dirty="0"/>
              <a:t> </a:t>
            </a:r>
            <a:r>
              <a:rPr lang="en-US" sz="2400" dirty="0" err="1"/>
              <a:t>способ</a:t>
            </a:r>
            <a:r>
              <a:rPr lang="en-US" sz="2400" dirty="0"/>
              <a:t> </a:t>
            </a:r>
            <a:r>
              <a:rPr lang="en-US" sz="2400" dirty="0" err="1"/>
              <a:t>питания</a:t>
            </a:r>
            <a:r>
              <a:rPr lang="en-US" sz="2400" dirty="0"/>
              <a:t> </a:t>
            </a:r>
            <a:r>
              <a:rPr lang="en-US" sz="2400" dirty="0" err="1"/>
              <a:t>основан</a:t>
            </a:r>
            <a:r>
              <a:rPr lang="en-US" sz="2400" dirty="0"/>
              <a:t> </a:t>
            </a:r>
            <a:r>
              <a:rPr lang="en-US" sz="2400" dirty="0" err="1"/>
              <a:t>на</a:t>
            </a:r>
            <a:r>
              <a:rPr lang="en-US" sz="2400" dirty="0"/>
              <a:t> </a:t>
            </a:r>
            <a:r>
              <a:rPr lang="en-US" sz="2400" dirty="0" err="1"/>
              <a:t>разложении</a:t>
            </a:r>
            <a:r>
              <a:rPr lang="en-US" sz="2400" dirty="0"/>
              <a:t> </a:t>
            </a:r>
            <a:r>
              <a:rPr lang="en-US" sz="2400" dirty="0" err="1"/>
              <a:t>останков</a:t>
            </a:r>
            <a:r>
              <a:rPr lang="en-US" sz="2400" dirty="0"/>
              <a:t> </a:t>
            </a:r>
            <a:r>
              <a:rPr lang="en-US" sz="2400" dirty="0" err="1"/>
              <a:t>животных</a:t>
            </a:r>
            <a:r>
              <a:rPr lang="en-US" sz="2400" dirty="0"/>
              <a:t> и </a:t>
            </a:r>
            <a:r>
              <a:rPr lang="en-US" sz="2400" dirty="0" err="1"/>
              <a:t>растений</a:t>
            </a:r>
            <a:r>
              <a:rPr lang="en-US" sz="2400" dirty="0"/>
              <a:t> - </a:t>
            </a:r>
            <a:r>
              <a:rPr lang="en-US" sz="2400" dirty="0" err="1"/>
              <a:t>сапротрофы</a:t>
            </a:r>
            <a:r>
              <a:rPr lang="en-US" sz="2400" dirty="0"/>
              <a:t> (</a:t>
            </a:r>
            <a:r>
              <a:rPr lang="en-US" sz="2400" dirty="0" err="1"/>
              <a:t>редуценты</a:t>
            </a:r>
            <a:r>
              <a:rPr lang="en-US" sz="2400" dirty="0"/>
              <a:t>), </a:t>
            </a:r>
            <a:r>
              <a:rPr lang="en-US" sz="2400" dirty="0" err="1"/>
              <a:t>либо</a:t>
            </a:r>
            <a:r>
              <a:rPr lang="en-US" sz="2400" dirty="0"/>
              <a:t> </a:t>
            </a:r>
            <a:r>
              <a:rPr lang="en-US" sz="2400" dirty="0" err="1"/>
              <a:t>же</a:t>
            </a:r>
            <a:r>
              <a:rPr lang="en-US" sz="2400" dirty="0"/>
              <a:t> </a:t>
            </a:r>
            <a:r>
              <a:rPr lang="en-US" sz="2400" dirty="0" err="1"/>
              <a:t>они</a:t>
            </a:r>
            <a:r>
              <a:rPr lang="en-US" sz="2400" dirty="0"/>
              <a:t> </a:t>
            </a:r>
            <a:r>
              <a:rPr lang="en-US" sz="2400" dirty="0" err="1"/>
              <a:t>питаются</a:t>
            </a:r>
            <a:r>
              <a:rPr lang="en-US" sz="2400" dirty="0"/>
              <a:t> </a:t>
            </a:r>
            <a:r>
              <a:rPr lang="en-US" sz="2400" dirty="0" err="1"/>
              <a:t>органами</a:t>
            </a:r>
            <a:r>
              <a:rPr lang="en-US" sz="2400" dirty="0"/>
              <a:t> и </a:t>
            </a:r>
            <a:r>
              <a:rPr lang="en-US" sz="2400" dirty="0" err="1"/>
              <a:t>тканями</a:t>
            </a:r>
            <a:r>
              <a:rPr lang="en-US" sz="2400" dirty="0"/>
              <a:t> </a:t>
            </a:r>
            <a:r>
              <a:rPr lang="en-US" sz="2400" dirty="0" err="1"/>
              <a:t>животных</a:t>
            </a:r>
            <a:r>
              <a:rPr lang="en-US" sz="2400" dirty="0"/>
              <a:t> и </a:t>
            </a:r>
            <a:r>
              <a:rPr lang="en-US" sz="2400" dirty="0" err="1"/>
              <a:t>растений</a:t>
            </a:r>
            <a:r>
              <a:rPr lang="en-US" sz="2400" dirty="0"/>
              <a:t> - </a:t>
            </a:r>
            <a:r>
              <a:rPr lang="en-US" sz="2400" dirty="0" err="1"/>
              <a:t>паразиты</a:t>
            </a:r>
            <a:r>
              <a:rPr lang="en-US" sz="2400" dirty="0"/>
              <a:t>.</a:t>
            </a: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45279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текст, Шрифт, диаграмма, линия&#10;&#10;Автоматически созданное описание">
            <a:extLst>
              <a:ext uri="{FF2B5EF4-FFF2-40B4-BE49-F238E27FC236}">
                <a16:creationId xmlns:a16="http://schemas.microsoft.com/office/drawing/2014/main" id="{260CA7D6-3409-ED65-C64E-43CA73315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879940"/>
            <a:ext cx="10905066" cy="509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3312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Рисунок 3" descr="Изображение выглядит как текст, фрук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67760375-5270-ABBD-326C-8093E6D2CC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65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230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7CF3F8-7DD7-5B3F-BBBE-38A270B09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 b="1">
                <a:solidFill>
                  <a:srgbClr val="FFFFFF"/>
                </a:solidFill>
              </a:rPr>
              <a:t>Значение бактерий</a:t>
            </a:r>
            <a:endParaRPr lang="ru-RU">
              <a:solidFill>
                <a:srgbClr val="FFFFFF"/>
              </a:solidFill>
            </a:endParaRPr>
          </a:p>
          <a:p>
            <a:endParaRPr lang="ru-RU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id="{0B014227-F39E-E11B-CB16-B9E5180B6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139" y="950778"/>
            <a:ext cx="7639735" cy="639075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None/>
            </a:pPr>
            <a:r>
              <a:rPr lang="ru-RU" sz="2400" dirty="0">
                <a:ea typeface="+mn-lt"/>
                <a:cs typeface="+mn-lt"/>
              </a:rPr>
              <a:t>Бактерии перерабатывают органические остатки в почве в минеральные вещества, участвуют в образовании перегноя, круговороте веществ в природе. Молочнокислые бактерии вызывают скисание молока, превращают его в простоквашу, сметану. Микроорганизмы, обитающие в кишечнике человека, совместно образуют микрофлору, важную для пищеварения, иммунитета.</a:t>
            </a:r>
            <a:endParaRPr lang="ru-RU" sz="2400" dirty="0">
              <a:cs typeface="Calibri"/>
            </a:endParaRPr>
          </a:p>
          <a:p>
            <a:pPr>
              <a:buNone/>
            </a:pPr>
            <a:r>
              <a:rPr lang="ru-RU" sz="2400" dirty="0">
                <a:ea typeface="+mn-lt"/>
                <a:cs typeface="+mn-lt"/>
              </a:rPr>
              <a:t>Список заболеваний, которые вызывают бактерии у человека, довольно большой. Наиболее опасные бактериальные инфекции — сибирская язва, чума, тиф, холера, дифтерия, туберкулёз, дизентерия. Чтобы избежать инфицирования, нужно соблюдать личную гигиену, правильно хранить, мыть и приготавливать пищевые продукты, делать профилактические прививки.</a:t>
            </a:r>
            <a:endParaRPr lang="ru-RU" sz="2400" dirty="0"/>
          </a:p>
          <a:p>
            <a:pPr>
              <a:buNone/>
            </a:pPr>
            <a:endParaRPr lang="ru-RU" sz="2200">
              <a:cs typeface="Calibri" panose="020F0502020204030204"/>
            </a:endParaRPr>
          </a:p>
          <a:p>
            <a:pPr>
              <a:buNone/>
            </a:pPr>
            <a:endParaRPr lang="ru-RU" sz="2200">
              <a:cs typeface="Calibri" panose="020F0502020204030204"/>
            </a:endParaRPr>
          </a:p>
          <a:p>
            <a:pPr marL="0" indent="0">
              <a:buNone/>
            </a:pPr>
            <a:endParaRPr lang="ru-RU" sz="22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681798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ВИРУСЫ И БАКТЕРИИ</vt:lpstr>
      <vt:lpstr>Презентация PowerPoint</vt:lpstr>
      <vt:lpstr>Открытие вирусов</vt:lpstr>
      <vt:lpstr>Презентация PowerPoint</vt:lpstr>
      <vt:lpstr>Презентация PowerPoint</vt:lpstr>
      <vt:lpstr>Вирусы выделяют в отдельное, пятое царство. Несмотря на их кажущуюся безжизненность, от неживой материи их отличают следующие черты:</vt:lpstr>
      <vt:lpstr>Презентация PowerPoint</vt:lpstr>
      <vt:lpstr>Вирусные частицы очень малы Размеры вирусных частиц настолько малы, что их можно увидеть только с помощью электронного микроскопа. Вирусы мельче бактериальных клеток в 10–100 раз. </vt:lpstr>
      <vt:lpstr>Взаимодействие вируса с клеткой</vt:lpstr>
      <vt:lpstr>Жизненный цикл вируса</vt:lpstr>
      <vt:lpstr>Презентация PowerPoint</vt:lpstr>
      <vt:lpstr>Бактериофаги ("бактерия" + греч. phag(os) — пожирающий)</vt:lpstr>
      <vt:lpstr>Презентация PowerPoint</vt:lpstr>
      <vt:lpstr>Презентация PowerPoint</vt:lpstr>
      <vt:lpstr>Заболевания человека, вызываемые вирусами и передающиеся через кровь или через переносчиков </vt:lpstr>
      <vt:lpstr>Заболевания человека, вызываемые вирусами и передающиеся воздушно-капельным путём</vt:lpstr>
      <vt:lpstr>Презентация PowerPoint</vt:lpstr>
      <vt:lpstr>Презентация PowerPoint</vt:lpstr>
      <vt:lpstr>Строение бактерий</vt:lpstr>
      <vt:lpstr>Презентация PowerPoint</vt:lpstr>
      <vt:lpstr>Презентация PowerPoint</vt:lpstr>
      <vt:lpstr>Энергетический обмен бактерий</vt:lpstr>
      <vt:lpstr>Презентация PowerPoint</vt:lpstr>
      <vt:lpstr>Презентация PowerPoint</vt:lpstr>
      <vt:lpstr>Презентация PowerPoint</vt:lpstr>
      <vt:lpstr>Презентация PowerPoint</vt:lpstr>
      <vt:lpstr>Значение бактерий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261</cp:revision>
  <dcterms:created xsi:type="dcterms:W3CDTF">2023-09-06T11:12:07Z</dcterms:created>
  <dcterms:modified xsi:type="dcterms:W3CDTF">2023-09-06T12:18:22Z</dcterms:modified>
</cp:coreProperties>
</file>