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64" r:id="rId4"/>
    <p:sldId id="266" r:id="rId5"/>
    <p:sldId id="263" r:id="rId6"/>
    <p:sldId id="265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D5"/>
    <a:srgbClr val="CC5855"/>
    <a:srgbClr val="2006BA"/>
    <a:srgbClr val="AFDC7E"/>
    <a:srgbClr val="FFFF8B"/>
    <a:srgbClr val="4FD1FF"/>
    <a:srgbClr val="FFFF71"/>
    <a:srgbClr val="FFFFAB"/>
    <a:srgbClr val="FFFF9F"/>
    <a:srgbClr val="B8E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86" d="100"/>
          <a:sy n="86" d="100"/>
        </p:scale>
        <p:origin x="82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25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90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24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87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83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50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47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59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45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6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6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89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28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4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6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0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0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05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6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20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39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3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12.02.2023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735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далее 13">
            <a:hlinkClick r:id="" action="ppaction://hlinkshowjump?jump=lastslide"/>
          </p:cNvPr>
          <p:cNvSpPr/>
          <p:nvPr/>
        </p:nvSpPr>
        <p:spPr>
          <a:xfrm>
            <a:off x="8172400" y="5928844"/>
            <a:ext cx="540000" cy="540000"/>
          </a:xfrm>
          <a:prstGeom prst="actionButtonForwardNex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3" name="Прямоугольник: багетная рамка 2">
            <a:extLst>
              <a:ext uri="{FF2B5EF4-FFF2-40B4-BE49-F238E27FC236}">
                <a16:creationId xmlns:a16="http://schemas.microsoft.com/office/drawing/2014/main" id="{ADD76642-EE81-D4B0-DD68-451B8ECE51E3}"/>
              </a:ext>
            </a:extLst>
          </p:cNvPr>
          <p:cNvSpPr/>
          <p:nvPr/>
        </p:nvSpPr>
        <p:spPr>
          <a:xfrm>
            <a:off x="1529276" y="116632"/>
            <a:ext cx="6085448" cy="2592288"/>
          </a:xfrm>
          <a:prstGeom prst="bevel">
            <a:avLst/>
          </a:prstGeom>
          <a:solidFill>
            <a:srgbClr val="CC5855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4000" b="1" kern="10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ahoma"/>
                <a:cs typeface="Tahoma"/>
              </a:rPr>
              <a:t>Игра «ь знак после шипящих» </a:t>
            </a:r>
          </a:p>
          <a:p>
            <a:pPr algn="ctr"/>
            <a:r>
              <a:rPr lang="ru-RU" sz="4000" b="1" kern="10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ahoma"/>
                <a:cs typeface="Tahoma"/>
              </a:rPr>
              <a:t>(3 класс)</a:t>
            </a:r>
          </a:p>
          <a:p>
            <a:pPr algn="ctr"/>
            <a:endParaRPr lang="ru-RU" dirty="0"/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BC991097-9062-3B5B-786F-3011DF24D52E}"/>
              </a:ext>
            </a:extLst>
          </p:cNvPr>
          <p:cNvGrpSpPr/>
          <p:nvPr/>
        </p:nvGrpSpPr>
        <p:grpSpPr>
          <a:xfrm>
            <a:off x="5616116" y="2930178"/>
            <a:ext cx="720080" cy="830997"/>
            <a:chOff x="1331640" y="3295451"/>
            <a:chExt cx="598392" cy="692186"/>
          </a:xfrm>
        </p:grpSpPr>
        <p:sp>
          <p:nvSpPr>
            <p:cNvPr id="12" name="Блок-схема: узел 11">
              <a:hlinkClick r:id="rId2" action="ppaction://hlinksldjump"/>
              <a:extLst>
                <a:ext uri="{FF2B5EF4-FFF2-40B4-BE49-F238E27FC236}">
                  <a16:creationId xmlns:a16="http://schemas.microsoft.com/office/drawing/2014/main" id="{C897C185-1E78-A7E9-9EFA-59860684DF8B}"/>
                </a:ext>
              </a:extLst>
            </p:cNvPr>
            <p:cNvSpPr/>
            <p:nvPr/>
          </p:nvSpPr>
          <p:spPr>
            <a:xfrm>
              <a:off x="1331640" y="3355265"/>
              <a:ext cx="598392" cy="588258"/>
            </a:xfrm>
            <a:prstGeom prst="flowChartConnector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5BA0E3C-5092-B807-B7CC-7366F50C2834}"/>
                </a:ext>
              </a:extLst>
            </p:cNvPr>
            <p:cNvSpPr txBox="1"/>
            <p:nvPr/>
          </p:nvSpPr>
          <p:spPr>
            <a:xfrm>
              <a:off x="1425976" y="3295451"/>
              <a:ext cx="504056" cy="6921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bg1"/>
                  </a:solidFill>
                  <a:hlinkClick r:id="rId2" action="ppaction://hlinksldjump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?</a:t>
              </a:r>
              <a:endPara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425BAFEF-A191-9F30-C415-9D4ECF1C561D}"/>
              </a:ext>
            </a:extLst>
          </p:cNvPr>
          <p:cNvGrpSpPr/>
          <p:nvPr/>
        </p:nvGrpSpPr>
        <p:grpSpPr>
          <a:xfrm>
            <a:off x="4628183" y="3719879"/>
            <a:ext cx="771909" cy="830997"/>
            <a:chOff x="1331640" y="3303300"/>
            <a:chExt cx="641462" cy="692186"/>
          </a:xfrm>
        </p:grpSpPr>
        <p:sp>
          <p:nvSpPr>
            <p:cNvPr id="17" name="Блок-схема: узел 16">
              <a:extLst>
                <a:ext uri="{FF2B5EF4-FFF2-40B4-BE49-F238E27FC236}">
                  <a16:creationId xmlns:a16="http://schemas.microsoft.com/office/drawing/2014/main" id="{9D429F84-E3E5-0C20-44DF-DEA8874130DF}"/>
                </a:ext>
              </a:extLst>
            </p:cNvPr>
            <p:cNvSpPr/>
            <p:nvPr/>
          </p:nvSpPr>
          <p:spPr>
            <a:xfrm>
              <a:off x="1331640" y="3355265"/>
              <a:ext cx="598392" cy="588258"/>
            </a:xfrm>
            <a:prstGeom prst="flowChartConnector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5DB732E-61F5-8F7C-F0C6-83A4DF389E74}"/>
                </a:ext>
              </a:extLst>
            </p:cNvPr>
            <p:cNvSpPr txBox="1"/>
            <p:nvPr/>
          </p:nvSpPr>
          <p:spPr>
            <a:xfrm>
              <a:off x="1469046" y="3303300"/>
              <a:ext cx="504056" cy="6921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bg1"/>
                  </a:solidFill>
                  <a:hlinkClick r:id="rId3" action="ppaction://hlinksldjump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!</a:t>
              </a:r>
              <a:endPara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81A93327-D4F7-7438-DBC1-6ADAC2A67A60}"/>
              </a:ext>
            </a:extLst>
          </p:cNvPr>
          <p:cNvSpPr txBox="1"/>
          <p:nvPr/>
        </p:nvSpPr>
        <p:spPr>
          <a:xfrm>
            <a:off x="6444208" y="3088997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Правила игры.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0983543-5C8E-4ABB-24AF-8C1A7098E294}"/>
              </a:ext>
            </a:extLst>
          </p:cNvPr>
          <p:cNvSpPr txBox="1"/>
          <p:nvPr/>
        </p:nvSpPr>
        <p:spPr>
          <a:xfrm>
            <a:off x="5508104" y="3612217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Повтори правило «ь знак после шипящих».</a:t>
            </a:r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0D6DBF7D-A888-FA46-587B-35F1E91265DC}"/>
              </a:ext>
            </a:extLst>
          </p:cNvPr>
          <p:cNvCxnSpPr>
            <a:stCxn id="19" idx="1"/>
            <a:endCxn id="19" idx="1"/>
          </p:cNvCxnSpPr>
          <p:nvPr/>
        </p:nvCxnSpPr>
        <p:spPr>
          <a:xfrm>
            <a:off x="6444208" y="335060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7D771294-EF63-6CCD-CEC1-031E3CD1F2EC}"/>
              </a:ext>
            </a:extLst>
          </p:cNvPr>
          <p:cNvCxnSpPr>
            <a:cxnSpLocks/>
          </p:cNvCxnSpPr>
          <p:nvPr/>
        </p:nvCxnSpPr>
        <p:spPr>
          <a:xfrm>
            <a:off x="6372200" y="3350607"/>
            <a:ext cx="14401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AC3F5431-E08D-1717-F8E2-3F90496ED7AC}"/>
              </a:ext>
            </a:extLst>
          </p:cNvPr>
          <p:cNvCxnSpPr>
            <a:cxnSpLocks/>
          </p:cNvCxnSpPr>
          <p:nvPr/>
        </p:nvCxnSpPr>
        <p:spPr>
          <a:xfrm>
            <a:off x="5436096" y="4135377"/>
            <a:ext cx="14401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543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багетная рамка 1">
            <a:extLst>
              <a:ext uri="{FF2B5EF4-FFF2-40B4-BE49-F238E27FC236}">
                <a16:creationId xmlns:a16="http://schemas.microsoft.com/office/drawing/2014/main" id="{28EE42A0-3AF4-6996-B4C6-E4CF77170FBB}"/>
              </a:ext>
            </a:extLst>
          </p:cNvPr>
          <p:cNvSpPr/>
          <p:nvPr/>
        </p:nvSpPr>
        <p:spPr>
          <a:xfrm>
            <a:off x="1529276" y="116632"/>
            <a:ext cx="6085448" cy="936104"/>
          </a:xfrm>
          <a:prstGeom prst="bevel">
            <a:avLst/>
          </a:prstGeom>
          <a:solidFill>
            <a:srgbClr val="CC5855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4000" b="1" kern="10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ahoma"/>
                <a:cs typeface="Tahoma"/>
              </a:rPr>
              <a:t>Правило</a:t>
            </a:r>
          </a:p>
          <a:p>
            <a:pPr algn="ctr"/>
            <a:endParaRPr lang="ru-RU" dirty="0"/>
          </a:p>
        </p:txBody>
      </p:sp>
      <p:sp>
        <p:nvSpPr>
          <p:cNvPr id="3" name="Управляющая кнопка: далее 2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1DB01C4B-3F9C-0637-07D3-2BA43B80214D}"/>
              </a:ext>
            </a:extLst>
          </p:cNvPr>
          <p:cNvSpPr/>
          <p:nvPr/>
        </p:nvSpPr>
        <p:spPr>
          <a:xfrm>
            <a:off x="8172400" y="5928844"/>
            <a:ext cx="540000" cy="540000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03806DE-111C-0AA5-2B21-D937ADB5D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173" y="1362848"/>
            <a:ext cx="6161653" cy="483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изогнутая вверх 4">
            <a:hlinkClick r:id="rId3" action="ppaction://hlinksldjump"/>
            <a:extLst>
              <a:ext uri="{FF2B5EF4-FFF2-40B4-BE49-F238E27FC236}">
                <a16:creationId xmlns:a16="http://schemas.microsoft.com/office/drawing/2014/main" id="{A7AB5CAF-DA8C-9E07-1D57-323A6C522FA9}"/>
              </a:ext>
            </a:extLst>
          </p:cNvPr>
          <p:cNvSpPr/>
          <p:nvPr/>
        </p:nvSpPr>
        <p:spPr>
          <a:xfrm>
            <a:off x="8028384" y="5193256"/>
            <a:ext cx="792088" cy="54000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84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700808"/>
            <a:ext cx="7416824" cy="489364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ru-RU" sz="2400" dirty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ru-RU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Играют 2 команды.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Первая команда «начинает игру щелчком по левой кнопке, вторая команда – щелчком по правой кнопке. </a:t>
            </a:r>
          </a:p>
          <a:p>
            <a:pPr marL="342900" indent="-342900">
              <a:buFontTx/>
              <a:buAutoNum type="arabicPeriod"/>
            </a:pPr>
            <a:r>
              <a:rPr lang="ru-RU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Прочитав слово в открывшемся окошке, нужно выбрать ответ(       - нужен ь,         - не нужен ь).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Если выбор сделан верно, то открывается новое задание. При неправильном ответе право хода получает команда соперников.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Выигрывает команда, дошедшая до финиша первой и получившая меньше красных карточек, свидетельствующих о допущенных ошибках.</a:t>
            </a:r>
          </a:p>
        </p:txBody>
      </p:sp>
      <p:sp>
        <p:nvSpPr>
          <p:cNvPr id="3" name="Управляющая кнопка: далее 2">
            <a:hlinkClick r:id="" action="ppaction://hlinkshowjump?jump=lastslide"/>
          </p:cNvPr>
          <p:cNvSpPr/>
          <p:nvPr/>
        </p:nvSpPr>
        <p:spPr>
          <a:xfrm>
            <a:off x="8316416" y="6054455"/>
            <a:ext cx="540000" cy="540000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55776" y="3967631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45800" y="3967631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6" name="Прямоугольник: багетная рамка 5">
            <a:extLst>
              <a:ext uri="{FF2B5EF4-FFF2-40B4-BE49-F238E27FC236}">
                <a16:creationId xmlns:a16="http://schemas.microsoft.com/office/drawing/2014/main" id="{DEA4049E-49CB-E561-F43B-908229D70A7F}"/>
              </a:ext>
            </a:extLst>
          </p:cNvPr>
          <p:cNvSpPr/>
          <p:nvPr/>
        </p:nvSpPr>
        <p:spPr>
          <a:xfrm>
            <a:off x="1663076" y="247480"/>
            <a:ext cx="6085448" cy="936104"/>
          </a:xfrm>
          <a:prstGeom prst="bevel">
            <a:avLst/>
          </a:prstGeom>
          <a:solidFill>
            <a:srgbClr val="CC5855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4000" b="1" kern="10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ahoma"/>
                <a:cs typeface="Tahoma"/>
              </a:rPr>
              <a:t>Правила игры</a:t>
            </a:r>
          </a:p>
          <a:p>
            <a:pPr algn="ctr"/>
            <a:endParaRPr lang="ru-RU" dirty="0"/>
          </a:p>
        </p:txBody>
      </p:sp>
      <p:sp>
        <p:nvSpPr>
          <p:cNvPr id="7" name="Стрелка: изогнутая вверх 6">
            <a:hlinkClick r:id="rId2" action="ppaction://hlinksldjump"/>
            <a:extLst>
              <a:ext uri="{FF2B5EF4-FFF2-40B4-BE49-F238E27FC236}">
                <a16:creationId xmlns:a16="http://schemas.microsoft.com/office/drawing/2014/main" id="{88A3CA7F-E72A-B9AA-7865-63FFDBFB8956}"/>
              </a:ext>
            </a:extLst>
          </p:cNvPr>
          <p:cNvSpPr/>
          <p:nvPr/>
        </p:nvSpPr>
        <p:spPr>
          <a:xfrm>
            <a:off x="8028384" y="5193256"/>
            <a:ext cx="792088" cy="54000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64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743172" y="284962"/>
            <a:ext cx="3540034" cy="504056"/>
          </a:xfrm>
          <a:prstGeom prst="roundRect">
            <a:avLst/>
          </a:prstGeom>
          <a:solidFill>
            <a:srgbClr val="FFEBAB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Ь знак после шипящих</a:t>
            </a:r>
          </a:p>
        </p:txBody>
      </p:sp>
      <p:sp>
        <p:nvSpPr>
          <p:cNvPr id="6" name="Овал 5"/>
          <p:cNvSpPr/>
          <p:nvPr/>
        </p:nvSpPr>
        <p:spPr>
          <a:xfrm>
            <a:off x="1115520" y="189371"/>
            <a:ext cx="720000" cy="72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308304" y="206676"/>
            <a:ext cx="720000" cy="72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1520" y="1151100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брош</a:t>
            </a:r>
            <a:r>
              <a:rPr lang="ru-RU" sz="2800" b="1" dirty="0">
                <a:solidFill>
                  <a:prstClr val="black"/>
                </a:solidFill>
              </a:rPr>
              <a:t>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992797" y="1151100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вещ…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3708000" y="1129032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калач…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5448797" y="1151100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r>
              <a:rPr lang="ru-RU" sz="2800" b="1" dirty="0">
                <a:solidFill>
                  <a:prstClr val="black"/>
                </a:solidFill>
              </a:rPr>
              <a:t>овощ…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7176797" y="1151100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мыш</a:t>
            </a:r>
            <a:r>
              <a:rPr lang="ru-RU" sz="2800" b="1" dirty="0">
                <a:solidFill>
                  <a:prstClr val="black"/>
                </a:solidFill>
              </a:rPr>
              <a:t>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51520" y="2137144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ключ…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992797" y="2137144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реч</a:t>
            </a:r>
            <a:r>
              <a:rPr lang="ru-RU" sz="2800" b="1" dirty="0">
                <a:solidFill>
                  <a:prstClr val="black"/>
                </a:solidFill>
              </a:rPr>
              <a:t>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3720797" y="2137144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плач…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5448797" y="2137144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сторож..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176797" y="2137144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глуш</a:t>
            </a:r>
            <a:r>
              <a:rPr lang="ru-RU" sz="2800" b="1" dirty="0">
                <a:solidFill>
                  <a:prstClr val="black"/>
                </a:solidFill>
              </a:rPr>
              <a:t>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51520" y="3140968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r>
              <a:rPr lang="ru-RU" sz="2800" b="1" dirty="0">
                <a:solidFill>
                  <a:prstClr val="black"/>
                </a:solidFill>
              </a:rPr>
              <a:t>камыш…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992797" y="3140968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помощ</a:t>
            </a:r>
            <a:r>
              <a:rPr lang="ru-RU" sz="2800" b="1" dirty="0">
                <a:solidFill>
                  <a:prstClr val="black"/>
                </a:solidFill>
              </a:rPr>
              <a:t>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3720797" y="3140968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лож…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5448797" y="3140968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мелоч</a:t>
            </a:r>
            <a:r>
              <a:rPr lang="ru-RU" sz="2800" b="1" dirty="0">
                <a:solidFill>
                  <a:prstClr val="black"/>
                </a:solidFill>
              </a:rPr>
              <a:t>..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7176797" y="3140968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грач…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251520" y="4149080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врач…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1992797" y="4149080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ноч</a:t>
            </a:r>
            <a:r>
              <a:rPr lang="ru-RU" sz="2800" b="1" dirty="0">
                <a:solidFill>
                  <a:prstClr val="black"/>
                </a:solidFill>
              </a:rPr>
              <a:t>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3720797" y="4149080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доч</a:t>
            </a:r>
            <a:r>
              <a:rPr lang="ru-RU" sz="2800" b="1" dirty="0">
                <a:solidFill>
                  <a:prstClr val="black"/>
                </a:solidFill>
              </a:rPr>
              <a:t>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3" name="рожь слово"/>
          <p:cNvSpPr/>
          <p:nvPr/>
        </p:nvSpPr>
        <p:spPr>
          <a:xfrm>
            <a:off x="5448797" y="4149080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рож…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7176797" y="4149080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r>
              <a:rPr lang="ru-RU" sz="2800" b="1" dirty="0" err="1">
                <a:solidFill>
                  <a:prstClr val="black"/>
                </a:solidFill>
              </a:rPr>
              <a:t>печ</a:t>
            </a:r>
            <a:r>
              <a:rPr lang="ru-RU" sz="2800" b="1" dirty="0">
                <a:solidFill>
                  <a:prstClr val="black"/>
                </a:solidFill>
              </a:rPr>
              <a:t>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251520" y="5157192"/>
            <a:ext cx="1728000" cy="1008112"/>
          </a:xfrm>
          <a:prstGeom prst="round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992797" y="5157192"/>
            <a:ext cx="1728000" cy="1008112"/>
          </a:xfrm>
          <a:prstGeom prst="roundRect">
            <a:avLst/>
          </a:prstGeom>
          <a:solidFill>
            <a:srgbClr val="FFFF8B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меч…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3730398" y="5156606"/>
            <a:ext cx="1728000" cy="1008112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УДАЧИ!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5448797" y="5157192"/>
            <a:ext cx="1728000" cy="1008112"/>
          </a:xfrm>
          <a:prstGeom prst="roundRect">
            <a:avLst/>
          </a:prstGeom>
          <a:solidFill>
            <a:srgbClr val="AFDC7E"/>
          </a:solid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борщ…</a:t>
            </a:r>
          </a:p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7176797" y="5157192"/>
            <a:ext cx="1728000" cy="1008112"/>
          </a:xfrm>
          <a:prstGeom prst="round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BC8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1403648" y="170080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81" name="Скругленный прямоугольник 80"/>
          <p:cNvSpPr/>
          <p:nvPr/>
        </p:nvSpPr>
        <p:spPr>
          <a:xfrm>
            <a:off x="467584" y="170080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3923968" y="170080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4860032" y="170080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7380352" y="170080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3731242" y="1127643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3131840" y="2708920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2195776" y="2708960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5652160" y="2708920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2006BA"/>
                </a:solidFill>
              </a:rPr>
              <a:t>ь</a:t>
            </a:r>
            <a:endParaRPr lang="ru-RU" sz="2800" b="1" dirty="0">
              <a:solidFill>
                <a:srgbClr val="2006BA"/>
              </a:solidFill>
            </a:endParaRP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6588224" y="2708920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rgbClr val="2006BA"/>
                </a:solidFill>
              </a:rPr>
              <a:t>х</a:t>
            </a:r>
            <a:endParaRPr lang="ru-RU" sz="3200" b="1" dirty="0">
              <a:solidFill>
                <a:srgbClr val="2006BA"/>
              </a:solidFill>
            </a:endParaRP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3203848" y="1700808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2195776" y="170080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5652160" y="170080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2006BA"/>
                </a:solidFill>
              </a:rPr>
              <a:t>ь</a:t>
            </a:r>
            <a:endParaRPr lang="ru-RU" sz="2800" b="1" dirty="0">
              <a:solidFill>
                <a:srgbClr val="2006BA"/>
              </a:solidFill>
            </a:endParaRPr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6660232" y="1700808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rgbClr val="2006BA"/>
                </a:solidFill>
              </a:rPr>
              <a:t>х</a:t>
            </a:r>
            <a:endParaRPr lang="ru-RU" sz="3200" b="1" dirty="0">
              <a:solidFill>
                <a:srgbClr val="2006BA"/>
              </a:solidFill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254158" y="1143840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1992700" y="1111446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1475656" y="2708920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467584" y="2708920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1974867" y="2120073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0" name="Скругленный прямоугольник 99"/>
          <p:cNvSpPr/>
          <p:nvPr/>
        </p:nvSpPr>
        <p:spPr>
          <a:xfrm>
            <a:off x="3923968" y="2708920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237045" y="2124040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4860032" y="2708920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3712689" y="2116107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7380352" y="278096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2006BA"/>
                </a:solidFill>
              </a:rPr>
              <a:t>ь</a:t>
            </a:r>
            <a:endParaRPr lang="ru-RU" sz="2800" b="1" dirty="0">
              <a:solidFill>
                <a:srgbClr val="2006BA"/>
              </a:solidFill>
            </a:endParaRPr>
          </a:p>
        </p:txBody>
      </p:sp>
      <p:sp>
        <p:nvSpPr>
          <p:cNvPr id="103" name="Скругленный прямоугольник 102"/>
          <p:cNvSpPr/>
          <p:nvPr/>
        </p:nvSpPr>
        <p:spPr>
          <a:xfrm>
            <a:off x="8316416" y="278096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450511" y="2112141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3203848" y="3717032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7188333" y="2108175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2195776" y="3717032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5652160" y="3717032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6588224" y="3717032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1475656" y="4725144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467584" y="4725144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4932040" y="4725184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111" name="Скругленный прямоугольник 110"/>
          <p:cNvSpPr/>
          <p:nvPr/>
        </p:nvSpPr>
        <p:spPr>
          <a:xfrm>
            <a:off x="3923968" y="4725144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3739342" y="4151952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1475656" y="3717032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467584" y="3717032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2006551" y="3117344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4932040" y="3717032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266346" y="3117344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5652160" y="5733256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118" name="Скругленный прямоугольник 117"/>
          <p:cNvSpPr/>
          <p:nvPr/>
        </p:nvSpPr>
        <p:spPr>
          <a:xfrm>
            <a:off x="3923968" y="3717032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ъ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3746756" y="3112498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9" name="Скругленный прямоугольник 118"/>
          <p:cNvSpPr/>
          <p:nvPr/>
        </p:nvSpPr>
        <p:spPr>
          <a:xfrm>
            <a:off x="7380352" y="3717032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120" name="Скругленный прямоугольник 119"/>
          <p:cNvSpPr/>
          <p:nvPr/>
        </p:nvSpPr>
        <p:spPr>
          <a:xfrm>
            <a:off x="8316416" y="3717032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5486961" y="3135806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21" name="Скругленный прямоугольник 120"/>
          <p:cNvSpPr/>
          <p:nvPr/>
        </p:nvSpPr>
        <p:spPr>
          <a:xfrm>
            <a:off x="3203848" y="4725144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7227164" y="3119238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22" name="Скругленный прямоугольник 121"/>
          <p:cNvSpPr/>
          <p:nvPr/>
        </p:nvSpPr>
        <p:spPr>
          <a:xfrm>
            <a:off x="2195776" y="4725144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123" name="Скругленный прямоугольник 122"/>
          <p:cNvSpPr/>
          <p:nvPr/>
        </p:nvSpPr>
        <p:spPr>
          <a:xfrm>
            <a:off x="5688104" y="4725144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124" name="Скругленный прямоугольник 123"/>
          <p:cNvSpPr/>
          <p:nvPr/>
        </p:nvSpPr>
        <p:spPr>
          <a:xfrm>
            <a:off x="6588224" y="4725144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1995431" y="4146550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25" name="Скругленный прямоугольник 124"/>
          <p:cNvSpPr/>
          <p:nvPr/>
        </p:nvSpPr>
        <p:spPr>
          <a:xfrm>
            <a:off x="2195776" y="5805304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126" name="Скругленный прямоугольник 125"/>
          <p:cNvSpPr/>
          <p:nvPr/>
        </p:nvSpPr>
        <p:spPr>
          <a:xfrm>
            <a:off x="3131840" y="5805304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1994606" y="5171757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258814" y="5164181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2" name="Скругленный прямоугольник 111"/>
          <p:cNvSpPr/>
          <p:nvPr/>
        </p:nvSpPr>
        <p:spPr>
          <a:xfrm>
            <a:off x="7380352" y="4725144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2006BA"/>
                </a:solidFill>
              </a:rPr>
              <a:t>ь</a:t>
            </a:r>
          </a:p>
        </p:txBody>
      </p:sp>
      <p:sp>
        <p:nvSpPr>
          <p:cNvPr id="113" name="Скругленный прямоугольник 112"/>
          <p:cNvSpPr/>
          <p:nvPr/>
        </p:nvSpPr>
        <p:spPr>
          <a:xfrm>
            <a:off x="8316416" y="4725144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6660232" y="5733256"/>
            <a:ext cx="324056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69" name="рожь прям"/>
          <p:cNvSpPr/>
          <p:nvPr/>
        </p:nvSpPr>
        <p:spPr>
          <a:xfrm>
            <a:off x="5483253" y="4141149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7" name="печь прям"/>
          <p:cNvSpPr/>
          <p:nvPr/>
        </p:nvSpPr>
        <p:spPr>
          <a:xfrm>
            <a:off x="7227164" y="4130347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251520" y="4135748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5466190" y="5141456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27" name="Скругленный прямоугольник 126"/>
          <p:cNvSpPr/>
          <p:nvPr/>
        </p:nvSpPr>
        <p:spPr>
          <a:xfrm>
            <a:off x="8316416" y="1700808"/>
            <a:ext cx="3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006BA"/>
                </a:solidFill>
              </a:rPr>
              <a:t>х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7201981" y="5149031"/>
            <a:ext cx="1728000" cy="1008112"/>
          </a:xfrm>
          <a:prstGeom prst="roundRect">
            <a:avLst/>
          </a:prstGeom>
          <a:solidFill>
            <a:srgbClr val="CC5855"/>
          </a:solidFill>
          <a:ln w="381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5469784" y="1095249"/>
            <a:ext cx="1728000" cy="1008112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7208326" y="1079052"/>
            <a:ext cx="1728000" cy="1008112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Стрелка: изогнутая вверх 4">
            <a:hlinkClick r:id="rId3" action="ppaction://hlinksldjump"/>
            <a:extLst>
              <a:ext uri="{FF2B5EF4-FFF2-40B4-BE49-F238E27FC236}">
                <a16:creationId xmlns:a16="http://schemas.microsoft.com/office/drawing/2014/main" id="{923770A5-27F3-19FF-2C34-BA6A8C4C7E7F}"/>
              </a:ext>
            </a:extLst>
          </p:cNvPr>
          <p:cNvSpPr/>
          <p:nvPr/>
        </p:nvSpPr>
        <p:spPr>
          <a:xfrm>
            <a:off x="8192642" y="6303457"/>
            <a:ext cx="792088" cy="54000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83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29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39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00"/>
                            </p:stCondLst>
                            <p:childTnLst>
                              <p:par>
                                <p:cTn id="14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9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56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000"/>
                            </p:stCondLst>
                            <p:childTnLst>
                              <p:par>
                                <p:cTn id="15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5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6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2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73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4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2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9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000"/>
                            </p:stCondLst>
                            <p:childTnLst>
                              <p:par>
                                <p:cTn id="193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2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0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41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246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7" fill="hold">
                      <p:stCondLst>
                        <p:cond delay="0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0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1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25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4" fill="hold">
                      <p:stCondLst>
                        <p:cond delay="0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7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58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9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7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8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9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270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1" fill="hold">
                      <p:stCondLst>
                        <p:cond delay="0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4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75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6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2000"/>
                            </p:stCondLst>
                            <p:childTnLst>
                              <p:par>
                                <p:cTn id="27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80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1" fill="hold">
                      <p:stCondLst>
                        <p:cond delay="0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4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5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6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1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2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2000"/>
                            </p:stCondLst>
                            <p:childTnLst>
                              <p:par>
                                <p:cTn id="29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1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2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3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304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5" fill="hold">
                      <p:stCondLst>
                        <p:cond delay="0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8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09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0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2000"/>
                            </p:stCondLst>
                            <p:childTnLst>
                              <p:par>
                                <p:cTn id="31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8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9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0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321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2" fill="hold">
                      <p:stCondLst>
                        <p:cond delay="0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5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26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7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2000"/>
                            </p:stCondLst>
                            <p:childTnLst>
                              <p:par>
                                <p:cTn id="32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331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5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6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7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2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43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>
                            <p:stCondLst>
                              <p:cond delay="2000"/>
                            </p:stCondLst>
                            <p:childTnLst>
                              <p:par>
                                <p:cTn id="34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348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9" fill="hold">
                      <p:stCondLst>
                        <p:cond delay="0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2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3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4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355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6" fill="hold">
                      <p:stCondLst>
                        <p:cond delay="0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9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6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2000"/>
                            </p:stCondLst>
                            <p:childTnLst>
                              <p:par>
                                <p:cTn id="363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365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6" fill="hold">
                      <p:stCondLst>
                        <p:cond delay="0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9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0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1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>
                      <p:stCondLst>
                        <p:cond delay="0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6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77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8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2000"/>
                            </p:stCondLst>
                            <p:childTnLst>
                              <p:par>
                                <p:cTn id="38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6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7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389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0" fill="hold">
                      <p:stCondLst>
                        <p:cond delay="0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3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4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5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</p:childTnLst>
        </p:cTn>
      </p:par>
    </p:tnLst>
    <p:bldLst>
      <p:bldP spid="53" grpId="0" animBg="1"/>
      <p:bldP spid="58" grpId="0" animBg="1"/>
      <p:bldP spid="52" grpId="0" animBg="1"/>
      <p:bldP spid="60" grpId="0" animBg="1"/>
      <p:bldP spid="55" grpId="0" animBg="1"/>
      <p:bldP spid="61" grpId="0" animBg="1"/>
      <p:bldP spid="62" grpId="0" animBg="1"/>
      <p:bldP spid="56" grpId="0" animBg="1"/>
      <p:bldP spid="66" grpId="0" animBg="1"/>
      <p:bldP spid="57" grpId="0" animBg="1"/>
      <p:bldP spid="63" grpId="0" animBg="1"/>
      <p:bldP spid="74" grpId="0" animBg="1"/>
      <p:bldP spid="75" grpId="0" animBg="1"/>
      <p:bldP spid="64" grpId="0" animBg="1"/>
      <p:bldP spid="65" grpId="0" animBg="1"/>
      <p:bldP spid="73" grpId="0" animBg="1"/>
      <p:bldP spid="78" grpId="0" animBg="1"/>
      <p:bldP spid="69" grpId="0" animBg="1"/>
      <p:bldP spid="77" grpId="0" animBg="1"/>
      <p:bldP spid="76" grpId="0" animBg="1"/>
      <p:bldP spid="72" grpId="0" animBg="1"/>
      <p:bldP spid="70" grpId="0" animBg="1"/>
      <p:bldP spid="54" grpId="0" animBg="1"/>
      <p:bldP spid="5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201</Words>
  <Application>Microsoft Office PowerPoint</Application>
  <PresentationFormat>Экран (4:3)</PresentationFormat>
  <Paragraphs>90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Calibri</vt:lpstr>
      <vt:lpstr>Tahoma</vt:lpstr>
      <vt:lpstr>Тема Office</vt:lpstr>
      <vt:lpstr>1_Тема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Екатерина Козлова</cp:lastModifiedBy>
  <cp:revision>56</cp:revision>
  <dcterms:modified xsi:type="dcterms:W3CDTF">2023-02-11T22:47:11Z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244853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