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1" r:id="rId3"/>
    <p:sldId id="259" r:id="rId4"/>
    <p:sldId id="257" r:id="rId5"/>
    <p:sldId id="266" r:id="rId6"/>
    <p:sldId id="265" r:id="rId7"/>
    <p:sldId id="258" r:id="rId8"/>
    <p:sldId id="262" r:id="rId9"/>
    <p:sldId id="263" r:id="rId10"/>
    <p:sldId id="267" r:id="rId11"/>
    <p:sldId id="264" r:id="rId12"/>
    <p:sldId id="268" r:id="rId13"/>
    <p:sldId id="26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93" d="100"/>
          <a:sy n="93" d="100"/>
        </p:scale>
        <p:origin x="-619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D344CF65-83A3-4BB9-AD55-B52ED80FF688}" type="datetimeFigureOut">
              <a:rPr lang="ru-RU" smtClean="0"/>
              <a:t>20.02.2020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DB024EB3-A4F9-495F-9B35-F4D960398140}" type="slidenum">
              <a:rPr lang="ru-RU" smtClean="0"/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4CF65-83A3-4BB9-AD55-B52ED80FF688}" type="datetimeFigureOut">
              <a:rPr lang="ru-RU" smtClean="0"/>
              <a:t>20.02.2020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24EB3-A4F9-495F-9B35-F4D96039814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4CF65-83A3-4BB9-AD55-B52ED80FF688}" type="datetimeFigureOut">
              <a:rPr lang="ru-RU" smtClean="0"/>
              <a:t>20.02.2020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24EB3-A4F9-495F-9B35-F4D96039814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4CF65-83A3-4BB9-AD55-B52ED80FF688}" type="datetimeFigureOut">
              <a:rPr lang="ru-RU" smtClean="0"/>
              <a:t>20.02.2020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24EB3-A4F9-495F-9B35-F4D96039814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4CF65-83A3-4BB9-AD55-B52ED80FF688}" type="datetimeFigureOut">
              <a:rPr lang="ru-RU" smtClean="0"/>
              <a:t>20.02.2020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24EB3-A4F9-495F-9B35-F4D96039814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4CF65-83A3-4BB9-AD55-B52ED80FF688}" type="datetimeFigureOut">
              <a:rPr lang="ru-RU" smtClean="0"/>
              <a:t>20.02.2020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24EB3-A4F9-495F-9B35-F4D96039814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4CF65-83A3-4BB9-AD55-B52ED80FF688}" type="datetimeFigureOut">
              <a:rPr lang="ru-RU" smtClean="0"/>
              <a:t>20.02.2020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24EB3-A4F9-495F-9B35-F4D96039814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4CF65-83A3-4BB9-AD55-B52ED80FF688}" type="datetimeFigureOut">
              <a:rPr lang="ru-RU" smtClean="0"/>
              <a:t>20.02.2020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24EB3-A4F9-495F-9B35-F4D960398140}" type="slidenum">
              <a:rPr lang="ru-RU" smtClean="0"/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4CF65-83A3-4BB9-AD55-B52ED80FF688}" type="datetimeFigureOut">
              <a:rPr lang="ru-RU" smtClean="0"/>
              <a:t>20.02.2020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24EB3-A4F9-495F-9B35-F4D96039814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4CF65-83A3-4BB9-AD55-B52ED80FF688}" type="datetimeFigureOut">
              <a:rPr lang="ru-RU" smtClean="0"/>
              <a:t>20.02.2020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24EB3-A4F9-495F-9B35-F4D96039814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4CF65-83A3-4BB9-AD55-B52ED80FF688}" type="datetimeFigureOut">
              <a:rPr lang="ru-RU" smtClean="0"/>
              <a:t>20.02.2020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24EB3-A4F9-495F-9B35-F4D96039814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D344CF65-83A3-4BB9-AD55-B52ED80FF688}" type="datetimeFigureOut">
              <a:rPr lang="ru-RU" smtClean="0"/>
              <a:t>20.02.2020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DB024EB3-A4F9-495F-9B35-F4D96039814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5" Type="http://schemas.openxmlformats.org/officeDocument/2006/relationships/slide" Target="slide12.xml"/><Relationship Id="rId4" Type="http://schemas.openxmlformats.org/officeDocument/2006/relationships/slide" Target="slide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slide" Target="slide4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Relationship Id="rId4" Type="http://schemas.openxmlformats.org/officeDocument/2006/relationships/slide" Target="slide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slide" Target="slide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46240" y="476672"/>
            <a:ext cx="3382144" cy="147002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00B050"/>
                </a:solidFill>
              </a:rPr>
              <a:t>Электронная таблица </a:t>
            </a:r>
            <a:br>
              <a:rPr lang="ru-RU" dirty="0" smtClean="0">
                <a:solidFill>
                  <a:srgbClr val="00B050"/>
                </a:solidFill>
              </a:rPr>
            </a:br>
            <a:r>
              <a:rPr lang="ru-RU" dirty="0" smtClean="0">
                <a:solidFill>
                  <a:srgbClr val="00B050"/>
                </a:solidFill>
              </a:rPr>
              <a:t>(ЭТ)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45225" y="2348880"/>
            <a:ext cx="442621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MS Excel</a:t>
            </a:r>
          </a:p>
          <a:p>
            <a:pPr algn="ctr"/>
            <a:r>
              <a:rPr lang="en-US" sz="40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OpenOffice </a:t>
            </a:r>
            <a:r>
              <a:rPr lang="en-US" sz="4000" b="1" cap="none" spc="0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Calc</a:t>
            </a:r>
            <a:endParaRPr lang="ru-RU" sz="40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716016" y="4725144"/>
            <a:ext cx="32403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Презентацию подготовила учитель информатики средней школы №35 Ильинская Л.Н.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0044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B050"/>
                </a:solidFill>
              </a:rPr>
              <a:t>Электронная таблица (ЭТ)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hlinkClick r:id="rId2" action="ppaction://hlinksldjump"/>
              </a:rPr>
              <a:t>Понятие ЭТ</a:t>
            </a:r>
            <a:endParaRPr lang="ru-RU" sz="3200" b="1" dirty="0" smtClean="0"/>
          </a:p>
          <a:p>
            <a:r>
              <a:rPr lang="ru-RU" sz="3200" b="1" dirty="0" smtClean="0">
                <a:hlinkClick r:id="rId3" action="ppaction://hlinksldjump"/>
              </a:rPr>
              <a:t>Интерфейс ЭТ</a:t>
            </a:r>
            <a:endParaRPr lang="ru-RU" sz="3200" b="1" dirty="0" smtClean="0"/>
          </a:p>
          <a:p>
            <a:r>
              <a:rPr lang="ru-RU" sz="3200" b="1" dirty="0" smtClean="0">
                <a:hlinkClick r:id="rId4" action="ppaction://hlinksldjump"/>
              </a:rPr>
              <a:t>Данные в ячейках таблицы</a:t>
            </a:r>
            <a:endParaRPr lang="ru-RU" sz="3200" b="1" dirty="0" smtClean="0"/>
          </a:p>
          <a:p>
            <a:r>
              <a:rPr lang="ru-RU" sz="3200" b="1" dirty="0">
                <a:hlinkClick r:id="rId5" action="ppaction://hlinksldjump"/>
              </a:rPr>
              <a:t>Задания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338238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3024336"/>
          </a:xfrm>
        </p:spPr>
        <p:txBody>
          <a:bodyPr>
            <a:noAutofit/>
          </a:bodyPr>
          <a:lstStyle/>
          <a:p>
            <a:r>
              <a:rPr lang="ru-RU" sz="3600" dirty="0" smtClean="0"/>
              <a:t>Это прикладная программа, предназначенная для организации табличных вычислений на компьютере</a:t>
            </a:r>
          </a:p>
          <a:p>
            <a:endParaRPr lang="ru-RU" sz="3600" dirty="0"/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 rot="10648702">
            <a:off x="7945583" y="5849293"/>
            <a:ext cx="504056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5582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760" y="1373020"/>
            <a:ext cx="5395664" cy="4998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983025" y="2203445"/>
            <a:ext cx="2664296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</a:rPr>
              <a:t>Рабочая</a:t>
            </a:r>
            <a:r>
              <a:rPr lang="ru-RU" sz="2000" b="1" dirty="0" smtClean="0">
                <a:solidFill>
                  <a:schemeClr val="accent3"/>
                </a:solidFill>
              </a:rPr>
              <a:t> </a:t>
            </a:r>
            <a:r>
              <a:rPr lang="ru-RU" sz="2000" b="1" dirty="0" smtClean="0">
                <a:solidFill>
                  <a:srgbClr val="C00000"/>
                </a:solidFill>
              </a:rPr>
              <a:t>область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83025" y="668134"/>
            <a:ext cx="2664296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</a:rPr>
              <a:t>Строка заголовка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983025" y="1095449"/>
            <a:ext cx="2664296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</a:rPr>
              <a:t>Строка меню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983025" y="1495559"/>
            <a:ext cx="2664296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</a:rPr>
              <a:t>Панели инструментов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83025" y="2603555"/>
            <a:ext cx="2664296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</a:rPr>
              <a:t>Ячейка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983025" y="4072312"/>
            <a:ext cx="2664296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</a:rPr>
              <a:t>Табличный курсор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950451" y="4549191"/>
            <a:ext cx="2664296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hlinkClick r:id="rId3" action="ppaction://hlinksldjump"/>
              </a:rPr>
              <a:t>Диапазон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83025" y="5049583"/>
            <a:ext cx="2664296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hlinkClick r:id="rId4" action="ppaction://hlinksldjump"/>
              </a:rPr>
              <a:t>Лист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983025" y="5481958"/>
            <a:ext cx="2664296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</a:rPr>
              <a:t>Книга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983025" y="5882068"/>
            <a:ext cx="2664296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</a:rPr>
              <a:t>Строка</a:t>
            </a:r>
            <a:r>
              <a:rPr lang="ru-RU" sz="2000" b="1" dirty="0" smtClean="0">
                <a:solidFill>
                  <a:schemeClr val="accent3"/>
                </a:solidFill>
              </a:rPr>
              <a:t> </a:t>
            </a:r>
            <a:r>
              <a:rPr lang="ru-RU" sz="2000" b="1" dirty="0" smtClean="0">
                <a:solidFill>
                  <a:srgbClr val="C00000"/>
                </a:solidFill>
              </a:rPr>
              <a:t>состояния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3707904" y="4349135"/>
            <a:ext cx="720080" cy="50405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1403648" y="4072312"/>
            <a:ext cx="1781944" cy="476879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5983025" y="3140968"/>
            <a:ext cx="2664296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</a:rPr>
              <a:t>Имя</a:t>
            </a:r>
            <a:r>
              <a:rPr lang="ru-RU" sz="2000" b="1" dirty="0" smtClean="0">
                <a:solidFill>
                  <a:schemeClr val="accent3"/>
                </a:solidFill>
              </a:rPr>
              <a:t> </a:t>
            </a:r>
            <a:r>
              <a:rPr lang="ru-RU" sz="2000" b="1" dirty="0" smtClean="0">
                <a:solidFill>
                  <a:srgbClr val="C00000"/>
                </a:solidFill>
              </a:rPr>
              <a:t>ячейки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983025" y="3541078"/>
            <a:ext cx="2664296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</a:rPr>
              <a:t>Строка</a:t>
            </a:r>
            <a:r>
              <a:rPr lang="ru-RU" sz="2000" b="1" dirty="0" smtClean="0">
                <a:solidFill>
                  <a:schemeClr val="accent3"/>
                </a:solidFill>
              </a:rPr>
              <a:t> </a:t>
            </a:r>
            <a:r>
              <a:rPr lang="ru-RU" sz="2000" b="1" dirty="0" smtClean="0">
                <a:solidFill>
                  <a:srgbClr val="C00000"/>
                </a:solidFill>
              </a:rPr>
              <a:t>формул</a:t>
            </a:r>
            <a:r>
              <a:rPr lang="ru-RU" sz="2000" b="1" dirty="0" smtClean="0">
                <a:solidFill>
                  <a:schemeClr val="accent3"/>
                </a:solidFill>
              </a:rPr>
              <a:t> </a:t>
            </a:r>
            <a:endParaRPr lang="ru-RU" sz="2000" b="1" dirty="0">
              <a:solidFill>
                <a:schemeClr val="accent3"/>
              </a:solidFill>
            </a:endParaRPr>
          </a:p>
        </p:txBody>
      </p:sp>
      <p:sp>
        <p:nvSpPr>
          <p:cNvPr id="19" name="Стрелка вправо 18">
            <a:hlinkClick r:id="rId5" action="ppaction://hlinksldjump"/>
          </p:cNvPr>
          <p:cNvSpPr/>
          <p:nvPr/>
        </p:nvSpPr>
        <p:spPr>
          <a:xfrm rot="10648702">
            <a:off x="8129725" y="6155470"/>
            <a:ext cx="504056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827584" y="620688"/>
            <a:ext cx="3024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00B050"/>
                </a:solidFill>
              </a:rPr>
              <a:t>Интерфейс ЭТ</a:t>
            </a:r>
            <a:endParaRPr lang="ru-RU" sz="2800" b="1" i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863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5816 0.00069 -0.11614 0.00092 -0.1743 0.00185 C -0.25955 0.00301 -0.26788 0.00023 -0.33177 0.02222 C -0.34236 0.03125 -0.3375 0.02847 -0.34548 0.03217 C -0.35642 0.04745 -0.37239 0.05416 -0.38628 0.0625 C -0.38836 0.06366 -0.39045 0.06504 -0.39236 0.06666 C -0.39357 0.06782 -0.39427 0.06967 -0.39548 0.0706 C -0.40069 0.07407 -0.40798 0.07662 -0.41371 0.0787 C -0.41875 0.0831 -0.4217 0.08727 -0.42725 0.09074 C -0.42882 0.09282 -0.4302 0.09467 -0.43177 0.09676 " pathEditMode="relative" ptsTypes="fffffffff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11111E-6 C -0.00556 -0.00278 -0.01076 -0.00741 -0.01667 -0.0081 C -0.04201 -0.01088 -0.05747 -0.00324 -0.08038 -1.11111E-6 C -0.11372 0.00463 -0.11215 0.00509 -0.15 0.00602 C -0.19792 0.00718 -0.24601 0.00741 -0.29392 0.0081 C -0.31076 0.01273 -0.3276 0.01944 -0.34392 0.02616 C -0.34879 0.03032 -0.3507 0.03495 -0.35451 0.04051 C -0.35712 0.05347 -0.36059 0.06343 -0.36059 0.07685 " pathEditMode="relative" ptsTypes="fffffffA">
                                      <p:cBhvr>
                                        <p:cTn id="11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1349 -0.00139 -0.14879 0.00764 -0.23021 -0.00625 C -0.32118 -0.00555 -0.41198 -0.00625 -0.50295 -0.00416 C -0.51927 -0.0037 -0.53559 0.01111 -0.55139 0.01598 C -0.55243 0.01806 -0.55313 0.02061 -0.55452 0.02223 C -0.55573 0.02361 -0.55799 0.02246 -0.55903 0.02408 C -0.56042 0.02616 -0.55972 0.02963 -0.56059 0.03218 C -0.56129 0.0338 -0.5625 0.03496 -0.56354 0.03635 C -0.56406 0.03843 -0.56441 0.04051 -0.56511 0.04236 C -0.56597 0.04514 -0.56806 0.05047 -0.56806 0.05047 " pathEditMode="relative" ptsTypes="fffffffff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15694 -0.00232 -0.22413 -0.00348 -0.4 -0.00209 C -0.4151 -0.00047 -0.42604 0.00139 -0.43941 0.00995 C -0.44167 0.01296 -0.44479 0.01481 -0.44687 0.01805 C -0.44757 0.01921 -0.44983 0.03171 -0.45 0.03217 C -0.45139 0.04768 -0.45312 0.0618 -0.45608 0.07662 C -0.45781 0.18379 -0.4651 0.29097 -0.4651 0.39791 " pathEditMode="relative" ptsTypes="ffffffA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1257 0.00115 -0.17761 -0.00602 -0.27275 0.01018 C -0.28195 0.01643 -0.29288 0.01805 -0.30295 0.02222 C -0.31302 0.03101 -0.31841 0.03171 -0.32882 0.03842 C -0.33906 0.05231 -0.3342 0.04745 -0.34236 0.05462 C -0.34601 0.0618 -0.34775 0.06967 -0.35139 0.07685 C -0.354 0.09027 -0.35521 0.10393 -0.35747 0.11736 C -0.35903 0.1699 -0.36354 0.2199 -0.36354 0.27291 " pathEditMode="relative" ptsTypes="fffffffA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1406 0.0007 -0.0283 0.0007 -0.04236 0.00186 C -0.05591 0.00278 -0.06979 0.01181 -0.08334 0.01204 C -0.17674 0.01436 -0.27014 0.01459 -0.36354 0.01598 C -0.40122 0.03311 -0.44236 0.01875 -0.48177 0.02408 C -0.51736 0.03635 -0.55452 0.025 -0.5908 0.03218 C -0.63924 0.03056 -0.64445 0.04769 -0.66667 0.01806 C -0.66719 0.01598 -0.66719 0.01389 -0.66806 0.01204 C -0.66875 0.01042 -0.67084 0.00973 -0.67118 0.00787 C -0.67205 0.00324 -0.67118 -0.00162 -0.67118 -0.00625 " pathEditMode="relative" ptsTypes="fffffffffA"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07407E-6 C -0.04514 0.00139 -0.08593 0.00417 -0.13038 0.01019 C -0.1743 0.02245 -0.22066 0.01759 -0.26528 0.02014 C -0.2993 0.02431 -0.33229 0.0287 -0.36666 0.03032 C -0.39722 0.03727 -0.42847 0.03403 -0.4592 0.03241 C -0.46475 0.03171 -0.47031 0.03171 -0.47587 0.03032 C -0.48958 0.02662 -0.50069 0.0132 -0.51528 0.01227 C -0.53489 0.01111 -0.55468 0.01088 -0.5743 0.01019 C -0.58333 0.00394 -0.59305 0.00139 -0.60156 -0.00602 C -0.60486 -0.01273 -0.60712 -0.01574 -0.61215 -0.02014 C -0.61597 -0.02778 -0.61892 -0.03449 -0.6243 -0.04028 C -0.6276 -0.04375 -0.62934 -0.04421 -0.63194 -0.04838 C -0.63559 -0.0544 -0.6368 -0.06111 -0.64097 -0.06667 C -0.64201 -0.06944 -0.64392 -0.07477 -0.64392 -0.07477 " pathEditMode="relative" ptsTypes="fffffffffffffA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1743 -0.00069 -0.36024 0.07593 -0.52274 -0.00787 C -0.52899 -0.01458 -0.53576 -0.02037 -0.54236 -0.02615 C -0.54757 -0.0368 -0.55 -0.04375 -0.55 -0.05648 " pathEditMode="relative" ptsTypes="fffA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4219 0.00301 -0.08351 0.01435 -0.12569 0.01829 C -0.19913 0.04213 -0.33576 0.02963 -0.37413 0.03032 C -0.42309 0.03704 -0.47222 0.0338 -0.52118 0.03241 C -0.53889 0.03264 -0.62587 0.00232 -0.63785 0.04861 C -0.63837 0.05995 -0.63819 0.07153 -0.63923 0.08287 C -0.64062 0.09676 -0.64392 0.09931 -0.64392 0.1132 " pathEditMode="relative" ptsTypes="ffffffA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1615 0.00277 -0.03212 0.0074 -0.04844 0.00995 C -0.06997 0.01736 -0.09306 0.02013 -0.11511 0.02615 C -0.12032 0.0331 -0.12778 0.0324 -0.1349 0.03425 C -0.14375 0.0405 -0.15382 0.04213 -0.16354 0.04444 C -0.27292 0.04305 -0.27327 0.05324 -0.3349 0.03634 C -0.35035 0.02777 -0.33976 0.03263 -0.36823 0.02824 C -0.37761 0.02685 -0.38629 0.0199 -0.39549 0.01805 C -0.40903 0.01527 -0.40157 0.01666 -0.41823 0.01412 C -0.43368 0.00879 -0.44931 0.00347 -0.46511 0 C -0.47222 -0.00162 -0.48629 -0.00417 -0.48629 -0.00417 C -0.49757 -0.00903 -0.50834 -0.01644 -0.51962 -0.02037 C -0.5224 -0.02269 -0.52448 -0.02616 -0.52726 -0.02825 C -0.53108 -0.03125 -0.53941 -0.03635 -0.53941 -0.03635 C -0.5474 -0.04746 -0.55868 -0.05556 -0.56962 -0.06065 C -0.5757 -0.06667 -0.58229 -0.07153 -0.58941 -0.07477 C -0.59618 -0.08403 -0.60347 -0.09051 -0.61059 -0.09908 C -0.61424 -0.10348 -0.62118 -0.1132 -0.62118 -0.1132 C -0.62292 -0.11991 -0.6257 -0.12362 -0.62882 -0.1294 C -0.63038 -0.13612 -0.63108 -0.14051 -0.6349 -0.14561 C -0.63907 -0.16528 -0.64219 -0.18473 -0.64688 -0.20417 C -0.64896 -0.21274 -0.65295 -0.23033 -0.65295 -0.23033 C -0.65347 -0.23704 -0.65365 -0.24375 -0.65452 -0.25047 C -0.65504 -0.25463 -0.65695 -0.25857 -0.65747 -0.26274 C -0.65955 -0.28102 -0.65938 -0.29885 -0.66216 -0.31713 C -0.66372 -0.36852 -0.65955 -0.42246 -0.66823 -0.47269 C -0.67084 -0.48774 -0.67275 -0.50232 -0.6757 -0.51713 C -0.67726 -0.52524 -0.68021 -0.54144 -0.68021 -0.54144 C -0.67969 -0.55834 -0.67882 -0.575 -0.67882 -0.5919 C -0.67882 -0.59862 -0.68021 -0.61227 -0.68021 -0.61227 " pathEditMode="relative" ptsTypes="fffffffffffffffffffffffffffffA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1163 -0.00532 0.00191 0.00047 -0.02274 -0.00416 C -0.0691 -0.01273 -0.09097 -0.01296 -0.14844 -0.01435 C -0.16094 -0.01944 -0.14549 -0.01365 -0.17413 -0.01828 C -0.18385 -0.0199 -0.19323 -0.02314 -0.20295 -0.0243 C -0.20851 -0.025 -0.21406 -0.02569 -0.21962 -0.02639 C -0.2408 -0.03541 -0.26302 -0.03541 -0.28472 -0.04051 C -0.34427 -0.03889 -0.35052 -0.06226 -0.37118 -0.0243 C -0.37604 -0.01527 -0.38055 -0.00949 -0.38333 0.00186 C -0.38437 0.00602 -0.38403 0.01111 -0.38628 0.01412 C -0.38976 0.01852 -0.38941 0.01621 -0.38941 0.02014 " pathEditMode="relative" ptsTypes="ffffffffffA">
                                      <p:cBhvr>
                                        <p:cTn id="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5677 0.02315 -0.00087 0.00092 -0.16805 0.00602 C -0.20608 0.00717 -0.24375 0.01042 -0.28177 0.01412 C -0.29028 0.01342 -0.29896 0.01389 -0.30746 0.01204 C -0.31423 0.01065 -0.32066 0.00625 -0.32726 0.00393 C -0.3368 -0.0044 -0.32621 0.00393 -0.33785 -0.00208 C -0.34479 -0.00556 -0.35087 -0.01181 -0.35746 -0.01621 C -0.37014 -0.0331 -0.38472 -0.03866 -0.38472 -0.06667 " pathEditMode="relative" ptsTypes="fffffffA">
                                      <p:cBhvr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5" y="2228850"/>
            <a:ext cx="4627204" cy="33603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16225" y="980728"/>
            <a:ext cx="4968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Операции с листом</a:t>
            </a:r>
          </a:p>
        </p:txBody>
      </p:sp>
      <p:sp>
        <p:nvSpPr>
          <p:cNvPr id="5" name="Стрелка вправо 4">
            <a:hlinkClick r:id="rId3" action="ppaction://hlinksldjump"/>
          </p:cNvPr>
          <p:cNvSpPr/>
          <p:nvPr/>
        </p:nvSpPr>
        <p:spPr>
          <a:xfrm rot="10648702">
            <a:off x="7945583" y="5849293"/>
            <a:ext cx="504056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8165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064896" cy="168125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Диапазон – идущие подряд ячейки в строке, столбце или прямоугольнике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99"/>
          <a:stretch/>
        </p:blipFill>
        <p:spPr bwMode="auto">
          <a:xfrm>
            <a:off x="899592" y="2592256"/>
            <a:ext cx="3371054" cy="8059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69"/>
          <a:stretch/>
        </p:blipFill>
        <p:spPr bwMode="auto">
          <a:xfrm>
            <a:off x="4450044" y="2592256"/>
            <a:ext cx="1436593" cy="1826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2424" y="2592256"/>
            <a:ext cx="2226668" cy="1646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459674" y="5550683"/>
            <a:ext cx="1208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А1:С1</a:t>
            </a:r>
            <a:endParaRPr lang="ru-RU" sz="2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829035" y="5550683"/>
            <a:ext cx="11587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А1:А4</a:t>
            </a:r>
            <a:endParaRPr lang="ru-RU" sz="2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4245672" y="5550683"/>
            <a:ext cx="10934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А1:В4</a:t>
            </a:r>
            <a:endParaRPr lang="ru-RU" sz="2400" b="1" dirty="0"/>
          </a:p>
        </p:txBody>
      </p:sp>
      <p:sp>
        <p:nvSpPr>
          <p:cNvPr id="10" name="Стрелка вправо 9">
            <a:hlinkClick r:id="rId5" action="ppaction://hlinksldjump"/>
          </p:cNvPr>
          <p:cNvSpPr/>
          <p:nvPr/>
        </p:nvSpPr>
        <p:spPr>
          <a:xfrm rot="10648702">
            <a:off x="7945583" y="5849293"/>
            <a:ext cx="504056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5292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5 -0.00046 C -0.00399 -0.00601 -0.00434 -0.01064 -0.00573 -0.01851 C -0.00521 -0.03263 -0.00573 -0.04699 -0.00434 -0.06111 C -0.0033 -0.07199 0.01024 -0.08009 0.01701 -0.08333 C 0.03785 -0.09351 0.05694 -0.10115 0.07899 -0.10347 C 0.10312 -0.1125 0.07309 -0.10231 0.11094 -0.10949 C 0.12882 -0.11296 0.14566 -0.11875 0.16389 -0.11967 C 0.19878 -0.12152 0.2684 -0.12361 0.2684 -0.12361 C 0.27569 -0.12615 0.28246 -0.12847 0.28958 -0.13171 C 0.29062 -0.1331 0.29184 -0.13426 0.29271 -0.13564 C 0.29392 -0.1375 0.29427 -0.14004 0.29566 -0.14189 C 0.29705 -0.14375 0.29896 -0.14421 0.30035 -0.14583 C 0.30139 -0.14699 0.30226 -0.14861 0.3033 -0.15 C 0.30347 -0.15069 0.30625 -0.16111 0.30625 -0.16203 C 0.30625 -0.16736 0.30486 -0.17824 0.30486 -0.17824 " pathEditMode="relative" ptsTypes="ffffffffffffff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11111E-6 -3.7037E-7 C 0.00086 -0.01643 -0.0007 -0.04305 0.01215 -0.05463 C 0.01423 -0.05648 0.02586 -0.05856 0.02586 -0.05856 C 0.04982 -0.06967 0.02534 -0.05902 0.09097 -0.06273 C 0.10138 -0.06342 0.11249 -0.06713 0.12274 -0.06875 C 0.13611 -0.0743 0.11649 -0.06666 0.14861 -0.07268 C 0.17083 -0.07685 0.19288 -0.08333 0.21527 -0.0868 C 0.22118 -0.08888 0.22621 -0.09236 0.23194 -0.0949 C 0.23593 -0.10046 0.24322 -0.10694 0.24861 -0.10902 C 0.27013 -0.13819 0.26527 -0.15509 0.26527 -0.19791 " pathEditMode="relative" ptsTypes="fffffffff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81481E-6 C -0.00556 -0.00741 -0.01198 -0.00671 -0.01979 -0.0081 C -0.03611 -0.01713 -0.05521 -0.02037 -0.07292 -0.02222 C -0.09601 -0.03472 -0.12396 -0.03935 -0.14879 -0.04259 C -0.16441 -0.04468 -0.17969 -0.05093 -0.19549 -0.05255 C -0.26042 -0.05926 -0.36337 -0.05625 -0.40313 -0.05671 C -0.41597 -0.06111 -0.42934 -0.06412 -0.44254 -0.06667 C -0.44462 -0.06806 -0.44635 -0.07014 -0.44861 -0.07083 C -0.45399 -0.07269 -0.46528 -0.07477 -0.46528 -0.07477 C -0.4717 -0.0794 -0.47778 -0.08079 -0.4849 -0.08287 C -0.48872 -0.08843 -0.49219 -0.08982 -0.49705 -0.09306 C -0.50399 -0.09769 -0.51476 -0.11227 -0.51823 -0.1213 C -0.52135 -0.1294 -0.52222 -0.13889 -0.52431 -0.14769 C -0.5257 -0.1537 -0.52882 -0.16574 -0.52882 -0.16574 C -0.52708 -0.19653 -0.52813 -0.21597 -0.52118 -0.24259 C -0.52066 -0.24792 -0.52049 -0.25347 -0.51979 -0.2588 C -0.51892 -0.26551 -0.51563 -0.27222 -0.51528 -0.27894 C -0.51493 -0.28634 -0.51528 -0.29375 -0.51528 -0.30116 " pathEditMode="relative" ptsTypes="fffffffffffffffffA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Содержимое ячейки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hlinkClick r:id="rId2" action="ppaction://hlinksldjump"/>
              </a:rPr>
              <a:t>Текст</a:t>
            </a:r>
            <a:endParaRPr lang="ru-RU" dirty="0" smtClean="0"/>
          </a:p>
          <a:p>
            <a:r>
              <a:rPr lang="ru-RU" dirty="0" smtClean="0">
                <a:hlinkClick r:id="rId3" action="ppaction://hlinksldjump"/>
              </a:rPr>
              <a:t>Число</a:t>
            </a:r>
            <a:endParaRPr lang="ru-RU" dirty="0" smtClean="0"/>
          </a:p>
          <a:p>
            <a:r>
              <a:rPr lang="ru-RU" dirty="0" smtClean="0">
                <a:hlinkClick r:id="rId4" action="ppaction://hlinksldjump"/>
              </a:rPr>
              <a:t>Формула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6190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764704"/>
            <a:ext cx="7704856" cy="1143000"/>
          </a:xfrm>
        </p:spPr>
        <p:txBody>
          <a:bodyPr>
            <a:normAutofit fontScale="90000"/>
          </a:bodyPr>
          <a:lstStyle/>
          <a:p>
            <a:r>
              <a:rPr lang="ru-RU" b="1" i="1" dirty="0" smtClean="0"/>
              <a:t>Текст</a:t>
            </a:r>
            <a:r>
              <a:rPr lang="ru-RU" dirty="0" smtClean="0"/>
              <a:t> – последовательность любых символов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67544" y="4859198"/>
            <a:ext cx="813690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i="1" dirty="0" smtClean="0"/>
              <a:t>В каких ячейках содержится текстовая информация?</a:t>
            </a:r>
            <a:endParaRPr lang="ru-RU" sz="2200" b="1" i="1" dirty="0"/>
          </a:p>
        </p:txBody>
      </p:sp>
      <p:sp>
        <p:nvSpPr>
          <p:cNvPr id="7" name="TextBox 6"/>
          <p:cNvSpPr txBox="1"/>
          <p:nvPr/>
        </p:nvSpPr>
        <p:spPr>
          <a:xfrm>
            <a:off x="480700" y="4259738"/>
            <a:ext cx="813690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i="1" dirty="0" smtClean="0"/>
              <a:t>По умолчанию текст выравнивается по левому краю</a:t>
            </a:r>
            <a:endParaRPr lang="ru-RU" sz="2200" b="1" i="1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415735"/>
            <a:ext cx="6912768" cy="1829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566741" y="5517232"/>
            <a:ext cx="813690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i="1" dirty="0" smtClean="0"/>
              <a:t>Какая ячейка является активной?</a:t>
            </a:r>
            <a:endParaRPr lang="ru-RU" sz="2200" b="1" i="1" dirty="0"/>
          </a:p>
        </p:txBody>
      </p:sp>
      <p:sp>
        <p:nvSpPr>
          <p:cNvPr id="10" name="Стрелка вправо 9">
            <a:hlinkClick r:id="rId3" action="ppaction://hlinksldjump"/>
          </p:cNvPr>
          <p:cNvSpPr/>
          <p:nvPr/>
        </p:nvSpPr>
        <p:spPr>
          <a:xfrm rot="10648702">
            <a:off x="7945583" y="5849293"/>
            <a:ext cx="504056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>
            <a:hlinkClick r:id="rId3" action="ppaction://hlinksldjump"/>
          </p:cNvPr>
          <p:cNvSpPr/>
          <p:nvPr/>
        </p:nvSpPr>
        <p:spPr>
          <a:xfrm rot="10648702">
            <a:off x="7945582" y="5849291"/>
            <a:ext cx="504056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6326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/>
              <a:t>Число</a:t>
            </a:r>
            <a:r>
              <a:rPr lang="ru-RU" dirty="0" smtClean="0"/>
              <a:t> – количественная характеристика объекта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80700" y="4259738"/>
            <a:ext cx="83397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i="1" dirty="0" smtClean="0"/>
              <a:t>По умолчанию числа выравниваются по правому краю</a:t>
            </a:r>
            <a:endParaRPr lang="ru-RU" sz="2200" b="1" i="1" dirty="0"/>
          </a:p>
        </p:txBody>
      </p:sp>
      <p:sp>
        <p:nvSpPr>
          <p:cNvPr id="6" name="TextBox 5"/>
          <p:cNvSpPr txBox="1"/>
          <p:nvPr/>
        </p:nvSpPr>
        <p:spPr>
          <a:xfrm>
            <a:off x="582134" y="4870700"/>
            <a:ext cx="813690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i="1" dirty="0" smtClean="0"/>
              <a:t>В какой ячейке содержится число?</a:t>
            </a:r>
            <a:endParaRPr lang="ru-RU" sz="2200" b="1" i="1" dirty="0"/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415735"/>
            <a:ext cx="6912768" cy="1829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566741" y="5517232"/>
            <a:ext cx="813690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i="1" dirty="0" smtClean="0"/>
              <a:t>Числа могут отображаться в различных </a:t>
            </a:r>
            <a:r>
              <a:rPr lang="ru-RU" sz="2200" b="1" i="1" dirty="0" smtClean="0">
                <a:hlinkClick r:id="rId3" action="ppaction://hlinksldjump"/>
              </a:rPr>
              <a:t>форматах</a:t>
            </a:r>
            <a:endParaRPr lang="ru-RU" sz="2200" b="1" i="1" dirty="0"/>
          </a:p>
        </p:txBody>
      </p:sp>
      <p:sp>
        <p:nvSpPr>
          <p:cNvPr id="8" name="Стрелка вправо 7">
            <a:hlinkClick r:id="rId4" action="ppaction://hlinksldjump"/>
          </p:cNvPr>
          <p:cNvSpPr/>
          <p:nvPr/>
        </p:nvSpPr>
        <p:spPr>
          <a:xfrm rot="10648702">
            <a:off x="7940308" y="5958998"/>
            <a:ext cx="504056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2559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4957085"/>
              </p:ext>
            </p:extLst>
          </p:nvPr>
        </p:nvGraphicFramePr>
        <p:xfrm>
          <a:off x="1403648" y="767517"/>
          <a:ext cx="6168008" cy="5297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84004"/>
                <a:gridCol w="3084004"/>
              </a:tblGrid>
              <a:tr h="725800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Числовые форматы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58917">
                <a:tc>
                  <a:txBody>
                    <a:bodyPr/>
                    <a:lstStyle/>
                    <a:p>
                      <a:pPr algn="r"/>
                      <a:r>
                        <a:rPr lang="ru-RU" sz="24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Числовой</a:t>
                      </a:r>
                    </a:p>
                    <a:p>
                      <a:pPr algn="r"/>
                      <a:endParaRPr lang="ru-RU" sz="2000" b="1" i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 i="0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ru-RU" sz="2400" i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58917"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i="1" dirty="0" smtClean="0"/>
                        <a:t>Процентный</a:t>
                      </a:r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i="0" dirty="0" smtClean="0">
                          <a:solidFill>
                            <a:schemeClr val="tx1"/>
                          </a:solidFill>
                        </a:rPr>
                        <a:t>10%</a:t>
                      </a:r>
                      <a:endParaRPr lang="ru-RU" sz="2400" i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58917"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i="1" dirty="0" smtClean="0"/>
                        <a:t>Дробный</a:t>
                      </a:r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 i="0" dirty="0" smtClean="0">
                          <a:solidFill>
                            <a:schemeClr val="tx1"/>
                          </a:solidFill>
                        </a:rPr>
                        <a:t>1/4</a:t>
                      </a:r>
                      <a:endParaRPr lang="ru-RU" sz="2400" i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58917"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i="1" dirty="0" smtClean="0"/>
                        <a:t>Денежный</a:t>
                      </a:r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 i="0" dirty="0" smtClean="0">
                          <a:solidFill>
                            <a:schemeClr val="tx1"/>
                          </a:solidFill>
                        </a:rPr>
                        <a:t>9р</a:t>
                      </a:r>
                      <a:endParaRPr lang="ru-RU" sz="2400" i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58917"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i="1" dirty="0" smtClean="0"/>
                        <a:t>Дата</a:t>
                      </a:r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 i="0" dirty="0" smtClean="0">
                          <a:solidFill>
                            <a:schemeClr val="tx1"/>
                          </a:solidFill>
                        </a:rPr>
                        <a:t> 02.10.2020</a:t>
                      </a:r>
                      <a:endParaRPr lang="ru-RU" sz="2400" i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58917"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i="1" dirty="0" smtClean="0"/>
                        <a:t>Время</a:t>
                      </a:r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 i="0" dirty="0" smtClean="0">
                          <a:solidFill>
                            <a:schemeClr val="tx1"/>
                          </a:solidFill>
                        </a:rPr>
                        <a:t>08:30:00</a:t>
                      </a:r>
                      <a:endParaRPr lang="ru-RU" sz="2400" i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Стрелка вправо 10">
            <a:hlinkClick r:id="rId2" action="ppaction://hlinksldjump"/>
          </p:cNvPr>
          <p:cNvSpPr/>
          <p:nvPr/>
        </p:nvSpPr>
        <p:spPr>
          <a:xfrm rot="10648702">
            <a:off x="7945583" y="5849293"/>
            <a:ext cx="504056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5781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764704"/>
            <a:ext cx="7384784" cy="1359024"/>
          </a:xfrm>
        </p:spPr>
        <p:txBody>
          <a:bodyPr>
            <a:noAutofit/>
          </a:bodyPr>
          <a:lstStyle/>
          <a:p>
            <a:r>
              <a:rPr lang="ru-RU" sz="2800" b="1" i="1" dirty="0" smtClean="0"/>
              <a:t>Формула</a:t>
            </a:r>
            <a:r>
              <a:rPr lang="ru-RU" sz="2800" dirty="0" smtClean="0"/>
              <a:t> – это выражение, задающее некоторую последовательность действий по преобразованию данных</a:t>
            </a:r>
            <a:endParaRPr lang="ru-RU" sz="2800" dirty="0"/>
          </a:p>
        </p:txBody>
      </p:sp>
      <p:sp>
        <p:nvSpPr>
          <p:cNvPr id="19" name="TextBox 18"/>
          <p:cNvSpPr txBox="1"/>
          <p:nvPr/>
        </p:nvSpPr>
        <p:spPr>
          <a:xfrm>
            <a:off x="3606908" y="2204864"/>
            <a:ext cx="32533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Начинается со знака   </a:t>
            </a:r>
            <a:r>
              <a:rPr lang="ru-RU" sz="3600" b="1" dirty="0" smtClean="0">
                <a:solidFill>
                  <a:srgbClr val="C00000"/>
                </a:solidFill>
              </a:rPr>
              <a:t>=</a:t>
            </a:r>
            <a:endParaRPr lang="ru-RU" sz="3600" b="1" dirty="0">
              <a:solidFill>
                <a:srgbClr val="C00000"/>
              </a:solidFill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288" y="3023903"/>
            <a:ext cx="7343548" cy="2349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Овал 25"/>
          <p:cNvSpPr/>
          <p:nvPr/>
        </p:nvSpPr>
        <p:spPr>
          <a:xfrm>
            <a:off x="5796136" y="4581128"/>
            <a:ext cx="432048" cy="288032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8" name="Прямая со стрелкой 27"/>
          <p:cNvCxnSpPr/>
          <p:nvPr/>
        </p:nvCxnSpPr>
        <p:spPr>
          <a:xfrm flipH="1" flipV="1">
            <a:off x="4932040" y="2924944"/>
            <a:ext cx="864096" cy="165618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3" name="Овал 32"/>
          <p:cNvSpPr/>
          <p:nvPr/>
        </p:nvSpPr>
        <p:spPr>
          <a:xfrm>
            <a:off x="6228184" y="4437112"/>
            <a:ext cx="432048" cy="576064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70C0"/>
              </a:solidFill>
            </a:endParaRPr>
          </a:p>
        </p:txBody>
      </p:sp>
      <p:sp>
        <p:nvSpPr>
          <p:cNvPr id="36" name="Овал 35"/>
          <p:cNvSpPr/>
          <p:nvPr/>
        </p:nvSpPr>
        <p:spPr>
          <a:xfrm>
            <a:off x="6948264" y="4437112"/>
            <a:ext cx="504055" cy="576064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70C0"/>
              </a:solidFill>
            </a:endParaRPr>
          </a:p>
        </p:txBody>
      </p:sp>
      <p:sp>
        <p:nvSpPr>
          <p:cNvPr id="43" name="Овал 42"/>
          <p:cNvSpPr/>
          <p:nvPr/>
        </p:nvSpPr>
        <p:spPr>
          <a:xfrm>
            <a:off x="6601188" y="4437112"/>
            <a:ext cx="347076" cy="432048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TextBox 52"/>
          <p:cNvSpPr txBox="1"/>
          <p:nvPr/>
        </p:nvSpPr>
        <p:spPr>
          <a:xfrm>
            <a:off x="3190172" y="5444561"/>
            <a:ext cx="30380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Содержит имена ячеек</a:t>
            </a: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54" name="Овал 53"/>
          <p:cNvSpPr/>
          <p:nvPr/>
        </p:nvSpPr>
        <p:spPr>
          <a:xfrm>
            <a:off x="7410608" y="4437112"/>
            <a:ext cx="257735" cy="432048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B050"/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3391806" y="5979246"/>
            <a:ext cx="4320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B050"/>
                </a:solidFill>
              </a:rPr>
              <a:t>Знаки арифметических операций</a:t>
            </a:r>
            <a:endParaRPr lang="ru-RU" sz="3600" b="1" dirty="0">
              <a:solidFill>
                <a:srgbClr val="00B050"/>
              </a:solidFill>
            </a:endParaRPr>
          </a:p>
        </p:txBody>
      </p:sp>
      <p:cxnSp>
        <p:nvCxnSpPr>
          <p:cNvPr id="56" name="Прямая со стрелкой 55"/>
          <p:cNvCxnSpPr/>
          <p:nvPr/>
        </p:nvCxnSpPr>
        <p:spPr>
          <a:xfrm flipH="1">
            <a:off x="6228184" y="4869160"/>
            <a:ext cx="546542" cy="108012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 flipH="1">
            <a:off x="7005527" y="4869160"/>
            <a:ext cx="546542" cy="108012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3" name="Овал 62"/>
          <p:cNvSpPr/>
          <p:nvPr/>
        </p:nvSpPr>
        <p:spPr>
          <a:xfrm>
            <a:off x="7623186" y="4437112"/>
            <a:ext cx="432048" cy="576064"/>
          </a:xfrm>
          <a:prstGeom prst="ellipse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70C0"/>
              </a:solidFill>
            </a:endParaRPr>
          </a:p>
        </p:txBody>
      </p:sp>
      <p:cxnSp>
        <p:nvCxnSpPr>
          <p:cNvPr id="66" name="Прямая со стрелкой 65"/>
          <p:cNvCxnSpPr/>
          <p:nvPr/>
        </p:nvCxnSpPr>
        <p:spPr>
          <a:xfrm flipV="1">
            <a:off x="7869623" y="2851195"/>
            <a:ext cx="0" cy="155884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178" name="TextBox 7177"/>
          <p:cNvSpPr txBox="1"/>
          <p:nvPr/>
        </p:nvSpPr>
        <p:spPr>
          <a:xfrm>
            <a:off x="7278798" y="2348880"/>
            <a:ext cx="1037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Числа</a:t>
            </a:r>
            <a:endParaRPr lang="ru-RU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179" name="Овал 7178"/>
          <p:cNvSpPr/>
          <p:nvPr/>
        </p:nvSpPr>
        <p:spPr>
          <a:xfrm>
            <a:off x="5724128" y="4198559"/>
            <a:ext cx="2592288" cy="1174657"/>
          </a:xfrm>
          <a:prstGeom prst="ellipse">
            <a:avLst/>
          </a:prstGeom>
          <a:noFill/>
          <a:ln>
            <a:solidFill>
              <a:srgbClr val="FFFF00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7181" name="Прямая со стрелкой 7180"/>
          <p:cNvCxnSpPr/>
          <p:nvPr/>
        </p:nvCxnSpPr>
        <p:spPr>
          <a:xfrm flipH="1" flipV="1">
            <a:off x="2483768" y="2851195"/>
            <a:ext cx="3960440" cy="1347364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xtBox 72"/>
          <p:cNvSpPr txBox="1"/>
          <p:nvPr/>
        </p:nvSpPr>
        <p:spPr>
          <a:xfrm>
            <a:off x="402432" y="2485590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Записывается в строку</a:t>
            </a:r>
            <a:endParaRPr lang="ru-RU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4" name="Стрелка вправо 73">
            <a:hlinkClick r:id="rId3" action="ppaction://hlinksldjump"/>
          </p:cNvPr>
          <p:cNvSpPr/>
          <p:nvPr/>
        </p:nvSpPr>
        <p:spPr>
          <a:xfrm rot="10648702">
            <a:off x="7945583" y="5849293"/>
            <a:ext cx="504056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5" name="Прямая со стрелкой 24"/>
          <p:cNvCxnSpPr>
            <a:endCxn id="53" idx="0"/>
          </p:cNvCxnSpPr>
          <p:nvPr/>
        </p:nvCxnSpPr>
        <p:spPr>
          <a:xfrm flipH="1">
            <a:off x="4709178" y="4943358"/>
            <a:ext cx="1615346" cy="50120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H="1">
            <a:off x="5614729" y="5013176"/>
            <a:ext cx="1615346" cy="50120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2406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1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1"/>
                  </p:tgtEl>
                </p:cond>
              </p:nextCondLst>
            </p:seq>
          </p:childTnLst>
        </p:cTn>
      </p:par>
    </p:tnLst>
    <p:bldLst>
      <p:bldP spid="19" grpId="0"/>
      <p:bldP spid="26" grpId="0" animBg="1"/>
      <p:bldP spid="33" grpId="0" animBg="1"/>
      <p:bldP spid="36" grpId="0" animBg="1"/>
      <p:bldP spid="43" grpId="0" animBg="1"/>
      <p:bldP spid="53" grpId="0"/>
      <p:bldP spid="54" grpId="0" animBg="1"/>
      <p:bldP spid="55" grpId="0"/>
      <p:bldP spid="63" grpId="0" animBg="1"/>
      <p:bldP spid="7178" grpId="0"/>
      <p:bldP spid="7179" grpId="0" animBg="1"/>
      <p:bldP spid="7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11760" y="836712"/>
            <a:ext cx="3888550" cy="63894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/>
              <a:t>Проверь себя</a:t>
            </a:r>
            <a:endParaRPr lang="ru-RU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1700808"/>
            <a:ext cx="6336703" cy="792088"/>
          </a:xfrm>
        </p:spPr>
        <p:txBody>
          <a:bodyPr>
            <a:normAutofit/>
          </a:bodyPr>
          <a:lstStyle/>
          <a:p>
            <a:r>
              <a:rPr lang="ru-RU" dirty="0" smtClean="0"/>
              <a:t>Файл ЭТ по умолчанию называется</a:t>
            </a:r>
            <a:endParaRPr lang="ru-RU" dirty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899592" y="3645024"/>
            <a:ext cx="6696744" cy="79208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/>
              <a:t>Рабочая область таблицы состоит из (убери лишнее) 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799692" y="2492896"/>
            <a:ext cx="1368152" cy="369332"/>
          </a:xfrm>
          <a:prstGeom prst="rect">
            <a:avLst/>
          </a:prstGeom>
          <a:noFill/>
          <a:ln>
            <a:solidFill>
              <a:srgbClr val="92D050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Документ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851920" y="2492896"/>
            <a:ext cx="1368152" cy="369332"/>
          </a:xfrm>
          <a:prstGeom prst="rect">
            <a:avLst/>
          </a:prstGeom>
          <a:noFill/>
          <a:ln>
            <a:solidFill>
              <a:srgbClr val="92D050"/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Книга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5940152" y="2487233"/>
            <a:ext cx="1368152" cy="369332"/>
          </a:xfrm>
          <a:prstGeom prst="rect">
            <a:avLst/>
          </a:prstGeom>
          <a:noFill/>
          <a:ln>
            <a:solidFill>
              <a:srgbClr val="92D050"/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Блокнот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6444208" y="4906100"/>
            <a:ext cx="1368152" cy="369332"/>
          </a:xfrm>
          <a:prstGeom prst="rect">
            <a:avLst/>
          </a:prstGeom>
          <a:noFill/>
          <a:ln>
            <a:solidFill>
              <a:srgbClr val="92D050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Столбцов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4784932" y="4906100"/>
            <a:ext cx="1368152" cy="369332"/>
          </a:xfrm>
          <a:prstGeom prst="rect">
            <a:avLst/>
          </a:prstGeom>
          <a:noFill/>
          <a:ln>
            <a:solidFill>
              <a:srgbClr val="92D050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Ячеек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3190172" y="4906100"/>
            <a:ext cx="1368152" cy="369332"/>
          </a:xfrm>
          <a:prstGeom prst="rect">
            <a:avLst/>
          </a:prstGeom>
          <a:noFill/>
          <a:ln>
            <a:solidFill>
              <a:srgbClr val="92D050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Листов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1616936" y="4906100"/>
            <a:ext cx="1368152" cy="369332"/>
          </a:xfrm>
          <a:prstGeom prst="rect">
            <a:avLst/>
          </a:prstGeom>
          <a:noFill/>
          <a:ln>
            <a:solidFill>
              <a:srgbClr val="92D050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Строк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2398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/>
          <p:cNvSpPr txBox="1">
            <a:spLocks/>
          </p:cNvSpPr>
          <p:nvPr/>
        </p:nvSpPr>
        <p:spPr>
          <a:xfrm>
            <a:off x="899592" y="1196752"/>
            <a:ext cx="5040560" cy="792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/>
              <a:t>Укажи верный адрес ячейки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547664" y="1988840"/>
            <a:ext cx="1368152" cy="369332"/>
          </a:xfrm>
          <a:prstGeom prst="rect">
            <a:avLst/>
          </a:prstGeom>
          <a:noFill/>
          <a:ln>
            <a:solidFill>
              <a:srgbClr val="92D050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С1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563888" y="1988840"/>
            <a:ext cx="1368152" cy="369332"/>
          </a:xfrm>
          <a:prstGeom prst="rect">
            <a:avLst/>
          </a:prstGeom>
          <a:noFill/>
          <a:ln>
            <a:solidFill>
              <a:srgbClr val="92D050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Д3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5508104" y="1988840"/>
            <a:ext cx="1368152" cy="369332"/>
          </a:xfrm>
          <a:prstGeom prst="rect">
            <a:avLst/>
          </a:prstGeom>
          <a:noFill/>
          <a:ln>
            <a:solidFill>
              <a:srgbClr val="92D050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1А</a:t>
            </a:r>
            <a:endParaRPr lang="ru-RU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1051992" y="3140968"/>
            <a:ext cx="7120408" cy="12961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/>
              <a:t>Какая формула соответствует математическому выражению</a:t>
            </a:r>
            <a:r>
              <a:rPr lang="ru-RU" dirty="0" smtClean="0"/>
              <a:t>?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259632" y="4869160"/>
            <a:ext cx="1656184" cy="369332"/>
          </a:xfrm>
          <a:prstGeom prst="rect">
            <a:avLst/>
          </a:prstGeom>
          <a:noFill/>
          <a:ln>
            <a:solidFill>
              <a:srgbClr val="92D050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A1+A2/1-A3</a:t>
            </a:r>
            <a:endParaRPr lang="ru-RU" dirty="0"/>
          </a:p>
        </p:txBody>
      </p:sp>
      <p:pic>
        <p:nvPicPr>
          <p:cNvPr id="12" name="Рисунок 11" descr="http://900igr.net/up/datas/84275/012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8" t="62222" r="55896" b="19829"/>
          <a:stretch/>
        </p:blipFill>
        <p:spPr bwMode="auto">
          <a:xfrm>
            <a:off x="6869562" y="3212976"/>
            <a:ext cx="1036320" cy="8001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400602" y="4869160"/>
            <a:ext cx="1872208" cy="369332"/>
          </a:xfrm>
          <a:prstGeom prst="rect">
            <a:avLst/>
          </a:prstGeom>
          <a:noFill/>
          <a:ln>
            <a:solidFill>
              <a:srgbClr val="92D050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(A1+A2)/1-A3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5750091" y="4860996"/>
            <a:ext cx="1944216" cy="369332"/>
          </a:xfrm>
          <a:prstGeom prst="rect">
            <a:avLst/>
          </a:prstGeom>
          <a:noFill/>
          <a:ln>
            <a:solidFill>
              <a:srgbClr val="92D050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(A1+A2)/(1-A3)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94612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4" grpId="0" animBg="1"/>
      <p:bldP spid="15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247</TotalTime>
  <Words>222</Words>
  <Application>Microsoft Office PowerPoint</Application>
  <PresentationFormat>Экран (4:3)</PresentationFormat>
  <Paragraphs>77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Остин</vt:lpstr>
      <vt:lpstr>Электронная таблица  (ЭТ)</vt:lpstr>
      <vt:lpstr>Электронная таблица (ЭТ)</vt:lpstr>
      <vt:lpstr>Презентация PowerPoint</vt:lpstr>
      <vt:lpstr>Презентация PowerPoint</vt:lpstr>
      <vt:lpstr>Презентация PowerPoint</vt:lpstr>
      <vt:lpstr>Диапазон – идущие подряд ячейки в строке, столбце или прямоугольнике</vt:lpstr>
      <vt:lpstr>Содержимое ячейки</vt:lpstr>
      <vt:lpstr>Текст – последовательность любых символов</vt:lpstr>
      <vt:lpstr>Число – количественная характеристика объекта</vt:lpstr>
      <vt:lpstr>Презентация PowerPoint</vt:lpstr>
      <vt:lpstr>Формула – это выражение, задающее некоторую последовательность действий по преобразованию данных</vt:lpstr>
      <vt:lpstr>Проверь себя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Электронная таблица (ЭТ)</dc:title>
  <dc:creator>учитель 12</dc:creator>
  <cp:lastModifiedBy>Lyudmila</cp:lastModifiedBy>
  <cp:revision>31</cp:revision>
  <dcterms:created xsi:type="dcterms:W3CDTF">2020-02-18T07:45:56Z</dcterms:created>
  <dcterms:modified xsi:type="dcterms:W3CDTF">2020-02-20T18:01:14Z</dcterms:modified>
</cp:coreProperties>
</file>