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7" r:id="rId4"/>
    <p:sldId id="258" r:id="rId5"/>
    <p:sldId id="259" r:id="rId6"/>
    <p:sldId id="269" r:id="rId7"/>
    <p:sldId id="260" r:id="rId8"/>
    <p:sldId id="275" r:id="rId9"/>
    <p:sldId id="261" r:id="rId10"/>
    <p:sldId id="262" r:id="rId11"/>
    <p:sldId id="263" r:id="rId12"/>
    <p:sldId id="264" r:id="rId13"/>
    <p:sldId id="265" r:id="rId14"/>
    <p:sldId id="266" r:id="rId15"/>
    <p:sldId id="270" r:id="rId16"/>
    <p:sldId id="271" r:id="rId17"/>
    <p:sldId id="273" r:id="rId18"/>
    <p:sldId id="274" r:id="rId19"/>
    <p:sldId id="257"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56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31.10.2021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file:///C:\Users\RBT\Downloads\keys-of-moon-spring-flowers.mp3"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3.xml"/><Relationship Id="rId1" Type="http://schemas.openxmlformats.org/officeDocument/2006/relationships/slideLayout" Target="../slideLayouts/slideLayout2.xml"/><Relationship Id="rId5" Type="http://schemas.openxmlformats.org/officeDocument/2006/relationships/slide" Target="slide19.xml"/><Relationship Id="rId4" Type="http://schemas.openxmlformats.org/officeDocument/2006/relationships/slide" Target="slide1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1613684710_63-p-drevnerusskii-fon-dlya-prezentatsii-72.jpg"/>
          <p:cNvPicPr>
            <a:picLocks noChangeAspect="1"/>
          </p:cNvPicPr>
          <p:nvPr/>
        </p:nvPicPr>
        <p:blipFill>
          <a:blip r:embed="rId3"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1268760"/>
            <a:ext cx="9144000" cy="1728192"/>
          </a:xfrm>
        </p:spPr>
        <p:txBody>
          <a:bodyPr>
            <a:normAutofit/>
          </a:bodyPr>
          <a:lstStyle/>
          <a:p>
            <a:r>
              <a:rPr lang="ru-RU" sz="1800" b="1" cap="all" dirty="0" smtClean="0">
                <a:solidFill>
                  <a:schemeClr val="accent1">
                    <a:lumMod val="75000"/>
                  </a:schemeClr>
                </a:solidFill>
                <a:latin typeface="Times New Roman" pitchFamily="18" charset="0"/>
                <a:cs typeface="Times New Roman" pitchFamily="18" charset="0"/>
              </a:rPr>
              <a:t>ВСЕРОССИЙСКИЙ ПЕДАГОГИЧЕСКИЙ КОНКУРС</a:t>
            </a:r>
            <a:br>
              <a:rPr lang="ru-RU" sz="1800" b="1" cap="all" dirty="0" smtClean="0">
                <a:solidFill>
                  <a:schemeClr val="accent1">
                    <a:lumMod val="75000"/>
                  </a:schemeClr>
                </a:solidFill>
                <a:latin typeface="Times New Roman" pitchFamily="18" charset="0"/>
                <a:cs typeface="Times New Roman" pitchFamily="18" charset="0"/>
              </a:rPr>
            </a:br>
            <a:r>
              <a:rPr lang="ru-RU" sz="1800" b="1" cap="all" dirty="0" smtClean="0">
                <a:solidFill>
                  <a:schemeClr val="accent1">
                    <a:lumMod val="75000"/>
                  </a:schemeClr>
                </a:solidFill>
                <a:latin typeface="Times New Roman" pitchFamily="18" charset="0"/>
                <a:cs typeface="Times New Roman" pitchFamily="18" charset="0"/>
              </a:rPr>
              <a:t>«СОВРЕМЕННОЕ ВОСПИТАНИЕ ПОДРАСТАЮЩЕГО ПОКОЛЕНИЯ»</a:t>
            </a:r>
            <a:r>
              <a:rPr lang="ru-RU" dirty="0" smtClean="0"/>
              <a:t/>
            </a:r>
            <a:br>
              <a:rPr lang="ru-RU" dirty="0" smtClean="0"/>
            </a:br>
            <a:endParaRPr lang="ru-RU" dirty="0"/>
          </a:p>
        </p:txBody>
      </p:sp>
      <p:sp>
        <p:nvSpPr>
          <p:cNvPr id="3" name="Подзаголовок 2"/>
          <p:cNvSpPr>
            <a:spLocks noGrp="1"/>
          </p:cNvSpPr>
          <p:nvPr>
            <p:ph type="subTitle" idx="1"/>
          </p:nvPr>
        </p:nvSpPr>
        <p:spPr>
          <a:xfrm>
            <a:off x="971600" y="2636912"/>
            <a:ext cx="7416824" cy="3672408"/>
          </a:xfrm>
        </p:spPr>
        <p:txBody>
          <a:bodyPr>
            <a:normAutofit fontScale="85000" lnSpcReduction="20000"/>
          </a:bodyPr>
          <a:lstStyle/>
          <a:p>
            <a:r>
              <a:rPr lang="ru-RU" b="1" dirty="0" smtClean="0">
                <a:solidFill>
                  <a:schemeClr val="tx1">
                    <a:lumMod val="95000"/>
                    <a:lumOff val="5000"/>
                  </a:schemeClr>
                </a:solidFill>
                <a:latin typeface="Times New Roman" pitchFamily="18" charset="0"/>
                <a:cs typeface="Times New Roman" pitchFamily="18" charset="0"/>
              </a:rPr>
              <a:t>«Семейное воспитание подрастающего поколения в идеях А.С.  Макаренко»</a:t>
            </a:r>
          </a:p>
          <a:p>
            <a:endParaRPr lang="ru-RU" b="1" dirty="0" smtClean="0">
              <a:solidFill>
                <a:schemeClr val="tx1">
                  <a:lumMod val="95000"/>
                  <a:lumOff val="5000"/>
                </a:schemeClr>
              </a:solidFill>
              <a:latin typeface="Times New Roman" pitchFamily="18" charset="0"/>
              <a:cs typeface="Times New Roman" pitchFamily="18" charset="0"/>
            </a:endParaRPr>
          </a:p>
          <a:p>
            <a:pPr algn="r"/>
            <a:endParaRPr lang="ru-RU" b="1" dirty="0" smtClean="0">
              <a:solidFill>
                <a:schemeClr val="tx1">
                  <a:lumMod val="95000"/>
                  <a:lumOff val="5000"/>
                </a:schemeClr>
              </a:solidFill>
              <a:latin typeface="Times New Roman" pitchFamily="18" charset="0"/>
              <a:cs typeface="Times New Roman" pitchFamily="18" charset="0"/>
            </a:endParaRPr>
          </a:p>
          <a:p>
            <a:pPr algn="r"/>
            <a:r>
              <a:rPr lang="ru-RU" sz="2900" b="1" dirty="0" smtClean="0">
                <a:solidFill>
                  <a:schemeClr val="tx1">
                    <a:lumMod val="95000"/>
                    <a:lumOff val="5000"/>
                  </a:schemeClr>
                </a:solidFill>
                <a:latin typeface="Times New Roman" pitchFamily="18" charset="0"/>
                <a:cs typeface="Times New Roman" pitchFamily="18" charset="0"/>
              </a:rPr>
              <a:t>Составитель: Ищенко Эльвира Сергеевна, учитель начальных классов,  МБОУ «СОШ№ 5» </a:t>
            </a:r>
          </a:p>
          <a:p>
            <a:pPr algn="r"/>
            <a:r>
              <a:rPr lang="ru-RU" sz="2900" b="1" dirty="0" smtClean="0">
                <a:solidFill>
                  <a:schemeClr val="tx1">
                    <a:lumMod val="95000"/>
                    <a:lumOff val="5000"/>
                  </a:schemeClr>
                </a:solidFill>
                <a:latin typeface="Times New Roman" pitchFamily="18" charset="0"/>
                <a:cs typeface="Times New Roman" pitchFamily="18" charset="0"/>
              </a:rPr>
              <a:t>г. </a:t>
            </a:r>
            <a:r>
              <a:rPr lang="ru-RU" sz="2900" b="1" dirty="0" err="1" smtClean="0">
                <a:solidFill>
                  <a:schemeClr val="tx1">
                    <a:lumMod val="95000"/>
                    <a:lumOff val="5000"/>
                  </a:schemeClr>
                </a:solidFill>
                <a:latin typeface="Times New Roman" pitchFamily="18" charset="0"/>
                <a:cs typeface="Times New Roman" pitchFamily="18" charset="0"/>
              </a:rPr>
              <a:t>Черногорск</a:t>
            </a:r>
            <a:endParaRPr lang="ru-RU" sz="2900" b="1" dirty="0" smtClean="0">
              <a:solidFill>
                <a:schemeClr val="tx1">
                  <a:lumMod val="95000"/>
                  <a:lumOff val="5000"/>
                </a:schemeClr>
              </a:solidFill>
              <a:latin typeface="Times New Roman" pitchFamily="18" charset="0"/>
              <a:cs typeface="Times New Roman" pitchFamily="18" charset="0"/>
            </a:endParaRPr>
          </a:p>
          <a:p>
            <a:pPr algn="r"/>
            <a:endParaRPr lang="ru-RU" b="1" dirty="0" smtClean="0">
              <a:solidFill>
                <a:schemeClr val="tx1">
                  <a:lumMod val="95000"/>
                  <a:lumOff val="5000"/>
                </a:schemeClr>
              </a:solidFill>
              <a:latin typeface="Times New Roman" pitchFamily="18" charset="0"/>
              <a:cs typeface="Times New Roman" pitchFamily="18" charset="0"/>
            </a:endParaRPr>
          </a:p>
          <a:p>
            <a:r>
              <a:rPr lang="ru-RU" b="1" dirty="0" smtClean="0">
                <a:solidFill>
                  <a:schemeClr val="tx1">
                    <a:lumMod val="95000"/>
                    <a:lumOff val="5000"/>
                  </a:schemeClr>
                </a:solidFill>
                <a:latin typeface="Times New Roman" pitchFamily="18" charset="0"/>
                <a:cs typeface="Times New Roman" pitchFamily="18" charset="0"/>
              </a:rPr>
              <a:t>н</a:t>
            </a:r>
            <a:r>
              <a:rPr lang="ru-RU" b="1" dirty="0" smtClean="0">
                <a:solidFill>
                  <a:schemeClr val="tx1">
                    <a:lumMod val="95000"/>
                    <a:lumOff val="5000"/>
                  </a:schemeClr>
                </a:solidFill>
                <a:latin typeface="Times New Roman" pitchFamily="18" charset="0"/>
                <a:cs typeface="Times New Roman" pitchFamily="18" charset="0"/>
              </a:rPr>
              <a:t>оябрь, 2021г.</a:t>
            </a:r>
            <a:endParaRPr lang="ru-RU" b="1" dirty="0">
              <a:solidFill>
                <a:schemeClr val="tx1">
                  <a:lumMod val="95000"/>
                  <a:lumOff val="5000"/>
                </a:schemeClr>
              </a:solidFill>
              <a:latin typeface="Times New Roman" pitchFamily="18" charset="0"/>
              <a:cs typeface="Times New Roman" pitchFamily="18" charset="0"/>
            </a:endParaRPr>
          </a:p>
        </p:txBody>
      </p:sp>
      <p:pic>
        <p:nvPicPr>
          <p:cNvPr id="5" name="keys-of-moon-spring-flowers.mp3">
            <a:hlinkClick r:id="" action="ppaction://media"/>
          </p:cNvPr>
          <p:cNvPicPr>
            <a:picLocks noRot="1" noChangeAspect="1"/>
          </p:cNvPicPr>
          <p:nvPr>
            <a:audioFile r:link="rId1"/>
          </p:nvPr>
        </p:nvPicPr>
        <p:blipFill>
          <a:blip r:embed="rId4" cstate="print"/>
          <a:stretch>
            <a:fillRect/>
          </a:stretch>
        </p:blipFill>
        <p:spPr>
          <a:xfrm>
            <a:off x="8388424" y="476672"/>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p:cTn id="7"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
            </a:r>
            <a:br>
              <a:rPr lang="ru-RU" dirty="0" smtClean="0"/>
            </a:br>
            <a:r>
              <a:rPr lang="ru-RU" b="1" dirty="0" smtClean="0">
                <a:latin typeface="Times New Roman" pitchFamily="18" charset="0"/>
                <a:cs typeface="Times New Roman" pitchFamily="18" charset="0"/>
              </a:rPr>
              <a:t>Содержание:</a:t>
            </a:r>
            <a:endParaRPr lang="ru-RU" b="1" dirty="0">
              <a:latin typeface="Times New Roman" pitchFamily="18" charset="0"/>
              <a:cs typeface="Times New Roman" pitchFamily="18" charset="0"/>
            </a:endParaRPr>
          </a:p>
        </p:txBody>
      </p:sp>
      <p:sp>
        <p:nvSpPr>
          <p:cNvPr id="3" name="Содержимое 2"/>
          <p:cNvSpPr>
            <a:spLocks noGrp="1"/>
          </p:cNvSpPr>
          <p:nvPr>
            <p:ph idx="1"/>
          </p:nvPr>
        </p:nvSpPr>
        <p:spPr>
          <a:xfrm>
            <a:off x="683568" y="1988840"/>
            <a:ext cx="8003232" cy="4525963"/>
          </a:xfrm>
        </p:spPr>
        <p:txBody>
          <a:bodyPr/>
          <a:lstStyle/>
          <a:p>
            <a:pPr marL="514350" indent="-514350">
              <a:buNone/>
            </a:pPr>
            <a:r>
              <a:rPr lang="ru-RU" sz="2800" dirty="0" smtClean="0">
                <a:latin typeface="Times New Roman" pitchFamily="18" charset="0"/>
                <a:cs typeface="Times New Roman" pitchFamily="18" charset="0"/>
                <a:hlinkClick r:id="rId2" action="ppaction://hlinksldjump"/>
              </a:rPr>
              <a:t>1. А.С. Макаренко. Исследование </a:t>
            </a:r>
            <a:r>
              <a:rPr lang="ru-RU" sz="2800" dirty="0" smtClean="0">
                <a:latin typeface="Times New Roman" pitchFamily="18" charset="0"/>
                <a:cs typeface="Times New Roman" pitchFamily="18" charset="0"/>
                <a:hlinkClick r:id="rId2" action="ppaction://hlinksldjump"/>
              </a:rPr>
              <a:t>проблемы воспитания детей в </a:t>
            </a:r>
            <a:r>
              <a:rPr lang="ru-RU" sz="2800" dirty="0" smtClean="0">
                <a:latin typeface="Times New Roman" pitchFamily="18" charset="0"/>
                <a:cs typeface="Times New Roman" pitchFamily="18" charset="0"/>
                <a:hlinkClick r:id="rId2" action="ppaction://hlinksldjump"/>
              </a:rPr>
              <a:t>семье. </a:t>
            </a:r>
            <a:endParaRPr lang="ru-RU" sz="2800" dirty="0" smtClean="0">
              <a:latin typeface="Times New Roman" pitchFamily="18" charset="0"/>
              <a:cs typeface="Times New Roman" pitchFamily="18" charset="0"/>
            </a:endParaRPr>
          </a:p>
          <a:p>
            <a:pPr>
              <a:buNone/>
            </a:pPr>
            <a:r>
              <a:rPr lang="ru-RU" sz="2800" dirty="0" smtClean="0">
                <a:latin typeface="Times New Roman" pitchFamily="18" charset="0"/>
                <a:cs typeface="Times New Roman" pitchFamily="18" charset="0"/>
                <a:hlinkClick r:id="rId3" action="ppaction://hlinksldjump"/>
              </a:rPr>
              <a:t>2.</a:t>
            </a:r>
            <a:r>
              <a:rPr lang="ru-RU" sz="2800" dirty="0" smtClean="0">
                <a:latin typeface="Times New Roman" pitchFamily="18" charset="0"/>
                <a:cs typeface="Times New Roman" pitchFamily="18" charset="0"/>
                <a:hlinkClick r:id="rId3" action="ppaction://hlinksldjump"/>
              </a:rPr>
              <a:t> О</a:t>
            </a:r>
            <a:r>
              <a:rPr lang="ru-RU" sz="2800" dirty="0" smtClean="0">
                <a:latin typeface="Times New Roman" pitchFamily="18" charset="0"/>
                <a:cs typeface="Times New Roman" pitchFamily="18" charset="0"/>
                <a:hlinkClick r:id="rId3" action="ppaction://hlinksldjump"/>
              </a:rPr>
              <a:t>бщие принципы семейного </a:t>
            </a:r>
            <a:r>
              <a:rPr lang="ru-RU" sz="2800" dirty="0" smtClean="0">
                <a:latin typeface="Times New Roman" pitchFamily="18" charset="0"/>
                <a:cs typeface="Times New Roman" pitchFamily="18" charset="0"/>
                <a:hlinkClick r:id="rId3" action="ppaction://hlinksldjump"/>
              </a:rPr>
              <a:t>воспитания. </a:t>
            </a:r>
            <a:endParaRPr lang="ru-RU" sz="2800" dirty="0" smtClean="0">
              <a:latin typeface="Times New Roman" pitchFamily="18" charset="0"/>
              <a:cs typeface="Times New Roman" pitchFamily="18" charset="0"/>
            </a:endParaRPr>
          </a:p>
          <a:p>
            <a:pPr>
              <a:buNone/>
            </a:pPr>
            <a:r>
              <a:rPr lang="ru-RU" sz="2800" dirty="0" smtClean="0">
                <a:latin typeface="Times New Roman" pitchFamily="18" charset="0"/>
                <a:cs typeface="Times New Roman" pitchFamily="18" charset="0"/>
                <a:hlinkClick r:id="" action="ppaction://noaction"/>
              </a:rPr>
              <a:t>3. 8 </a:t>
            </a:r>
            <a:r>
              <a:rPr lang="ru-RU" sz="2800" dirty="0" smtClean="0">
                <a:latin typeface="Times New Roman" pitchFamily="18" charset="0"/>
                <a:cs typeface="Times New Roman" pitchFamily="18" charset="0"/>
                <a:hlinkClick r:id="" action="ppaction://noaction"/>
              </a:rPr>
              <a:t>л</a:t>
            </a:r>
            <a:r>
              <a:rPr lang="ru-RU" sz="2800" dirty="0" smtClean="0">
                <a:latin typeface="Times New Roman" pitchFamily="18" charset="0"/>
                <a:cs typeface="Times New Roman" pitchFamily="18" charset="0"/>
                <a:hlinkClick r:id="" action="ppaction://noaction"/>
              </a:rPr>
              <a:t>ожных авторитетов. </a:t>
            </a:r>
            <a:endParaRPr lang="ru-RU" sz="2800" dirty="0" smtClean="0">
              <a:latin typeface="Times New Roman" pitchFamily="18" charset="0"/>
              <a:cs typeface="Times New Roman" pitchFamily="18" charset="0"/>
            </a:endParaRPr>
          </a:p>
          <a:p>
            <a:pPr>
              <a:buNone/>
            </a:pPr>
            <a:r>
              <a:rPr lang="ru-RU" sz="2800" dirty="0" smtClean="0">
                <a:latin typeface="Times New Roman" pitchFamily="18" charset="0"/>
                <a:cs typeface="Times New Roman" pitchFamily="18" charset="0"/>
                <a:hlinkClick r:id="rId4" action="ppaction://hlinksldjump"/>
              </a:rPr>
              <a:t>Авторитет </a:t>
            </a:r>
            <a:r>
              <a:rPr lang="ru-RU" sz="2800" dirty="0" smtClean="0">
                <a:latin typeface="Times New Roman" pitchFamily="18" charset="0"/>
                <a:cs typeface="Times New Roman" pitchFamily="18" charset="0"/>
                <a:hlinkClick r:id="rId4" action="ppaction://hlinksldjump"/>
              </a:rPr>
              <a:t>знания и авторитет помощи</a:t>
            </a:r>
            <a:r>
              <a:rPr lang="ru-RU" sz="2800" dirty="0" smtClean="0">
                <a:latin typeface="Times New Roman" pitchFamily="18" charset="0"/>
                <a:cs typeface="Times New Roman" pitchFamily="18" charset="0"/>
                <a:hlinkClick r:id="rId4" action="ppaction://hlinksldjump"/>
              </a:rPr>
              <a:t>.</a:t>
            </a:r>
            <a:endParaRPr lang="ru-RU" sz="2800" dirty="0" smtClean="0">
              <a:latin typeface="Times New Roman" pitchFamily="18" charset="0"/>
              <a:cs typeface="Times New Roman" pitchFamily="18" charset="0"/>
            </a:endParaRPr>
          </a:p>
          <a:p>
            <a:pPr>
              <a:buNone/>
            </a:pPr>
            <a:r>
              <a:rPr lang="ru-RU" sz="2800" dirty="0" smtClean="0">
                <a:latin typeface="Times New Roman" pitchFamily="18" charset="0"/>
                <a:cs typeface="Times New Roman" pitchFamily="18" charset="0"/>
                <a:hlinkClick r:id="rId5" action="ppaction://hlinksldjump"/>
              </a:rPr>
              <a:t>4. </a:t>
            </a:r>
            <a:r>
              <a:rPr lang="ru-RU" sz="2800" dirty="0" smtClean="0">
                <a:solidFill>
                  <a:schemeClr val="tx1">
                    <a:lumMod val="95000"/>
                    <a:lumOff val="5000"/>
                  </a:schemeClr>
                </a:solidFill>
                <a:latin typeface="Times New Roman" pitchFamily="18" charset="0"/>
                <a:cs typeface="Times New Roman" pitchFamily="18" charset="0"/>
                <a:hlinkClick r:id="rId5" action="ppaction://hlinksldjump"/>
              </a:rPr>
              <a:t>«Семейное воспитание подрастающего поколения в идеях А.С.  Макаренко»</a:t>
            </a:r>
            <a:endParaRPr lang="ru-RU" sz="2800" dirty="0" smtClean="0">
              <a:solidFill>
                <a:schemeClr val="tx1">
                  <a:lumMod val="95000"/>
                  <a:lumOff val="5000"/>
                </a:schemeClr>
              </a:solidFill>
              <a:latin typeface="Times New Roman" pitchFamily="18" charset="0"/>
              <a:cs typeface="Times New Roman" pitchFamily="18" charset="0"/>
            </a:endParaRPr>
          </a:p>
          <a:p>
            <a:pPr>
              <a:buNone/>
            </a:pPr>
            <a:endParaRPr lang="ru-RU" dirty="0" smtClean="0">
              <a:latin typeface="Times New Roman" pitchFamily="18" charset="0"/>
              <a:cs typeface="Times New Roman" pitchFamily="18" charset="0"/>
            </a:endParaRPr>
          </a:p>
          <a:p>
            <a:pPr>
              <a:buNone/>
            </a:pP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dd04d0_5a4c76b82a8748b8ac42b1b1f2102b57_mv2.jpg"/>
          <p:cNvPicPr>
            <a:picLocks noChangeAspect="1"/>
          </p:cNvPicPr>
          <p:nvPr/>
        </p:nvPicPr>
        <p:blipFill>
          <a:blip r:embed="rId2" cstate="print"/>
          <a:stretch>
            <a:fillRect/>
          </a:stretch>
        </p:blipFill>
        <p:spPr>
          <a:xfrm>
            <a:off x="5004048" y="4005064"/>
            <a:ext cx="2521068" cy="2304256"/>
          </a:xfrm>
          <a:prstGeom prst="rect">
            <a:avLst/>
          </a:prstGeom>
          <a:ln>
            <a:noFill/>
          </a:ln>
          <a:effectLst>
            <a:softEdge rad="112500"/>
          </a:effectLst>
        </p:spPr>
      </p:pic>
      <p:sp>
        <p:nvSpPr>
          <p:cNvPr id="3" name="Содержимое 2"/>
          <p:cNvSpPr>
            <a:spLocks noGrp="1"/>
          </p:cNvSpPr>
          <p:nvPr>
            <p:ph idx="1"/>
          </p:nvPr>
        </p:nvSpPr>
        <p:spPr>
          <a:xfrm>
            <a:off x="395536" y="1268760"/>
            <a:ext cx="8229600" cy="4525963"/>
          </a:xfrm>
        </p:spPr>
        <p:txBody>
          <a:bodyPr>
            <a:normAutofit/>
          </a:bodyPr>
          <a:lstStyle/>
          <a:p>
            <a:pPr marL="288000" indent="0">
              <a:spcBef>
                <a:spcPts val="0"/>
              </a:spcBef>
              <a:buNone/>
            </a:pPr>
            <a:r>
              <a:rPr lang="ru-RU" sz="2800" dirty="0" smtClean="0">
                <a:latin typeface="Times New Roman" pitchFamily="18" charset="0"/>
                <a:cs typeface="Times New Roman" pitchFamily="18" charset="0"/>
              </a:rPr>
              <a:t>Одним из величайших педагогов, занимавшихся исследованием проблемы воспитания детей в семье, был </a:t>
            </a:r>
            <a:r>
              <a:rPr lang="ru-RU" sz="2800" b="1" dirty="0" smtClean="0">
                <a:latin typeface="Times New Roman" pitchFamily="18" charset="0"/>
                <a:cs typeface="Times New Roman" pitchFamily="18" charset="0"/>
              </a:rPr>
              <a:t>А.С. Макаренко. </a:t>
            </a:r>
            <a:r>
              <a:rPr lang="ru-RU" sz="2800" dirty="0" smtClean="0">
                <a:latin typeface="Times New Roman" pitchFamily="18" charset="0"/>
                <a:cs typeface="Times New Roman" pitchFamily="18" charset="0"/>
              </a:rPr>
              <a:t>Антон Семенович Макаренко (1888—1939) был талантливым педагогом-новатором, одним из создателей стройной системы коммунистического воспитания подрастающего поколения на основе марксистско-ленинского </a:t>
            </a:r>
            <a:r>
              <a:rPr lang="ru-RU" sz="2800" dirty="0" smtClean="0">
                <a:latin typeface="Times New Roman" pitchFamily="18" charset="0"/>
                <a:cs typeface="Times New Roman" pitchFamily="18" charset="0"/>
              </a:rPr>
              <a:t>учения.</a:t>
            </a:r>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1340768"/>
            <a:ext cx="7848872" cy="4785395"/>
          </a:xfrm>
        </p:spPr>
        <p:txBody>
          <a:bodyPr>
            <a:normAutofit/>
          </a:bodyPr>
          <a:lstStyle/>
          <a:p>
            <a:pPr algn="just">
              <a:buNone/>
            </a:pPr>
            <a:r>
              <a:rPr lang="ru-RU" sz="2000"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a:t>
            </a:r>
            <a:r>
              <a:rPr lang="ru-RU" sz="2000" b="1" dirty="0" smtClean="0">
                <a:latin typeface="Times New Roman" pitchFamily="18" charset="0"/>
                <a:cs typeface="Times New Roman" pitchFamily="18" charset="0"/>
              </a:rPr>
              <a:t>Воспитание </a:t>
            </a:r>
            <a:r>
              <a:rPr lang="ru-RU" sz="2000" dirty="0" smtClean="0">
                <a:latin typeface="Times New Roman" pitchFamily="18" charset="0"/>
                <a:cs typeface="Times New Roman" pitchFamily="18" charset="0"/>
              </a:rPr>
              <a:t>есть процесс социальный в самом широком </a:t>
            </a:r>
            <a:r>
              <a:rPr lang="ru-RU" sz="2000" dirty="0" smtClean="0">
                <a:latin typeface="Times New Roman" pitchFamily="18" charset="0"/>
                <a:cs typeface="Times New Roman" pitchFamily="18" charset="0"/>
              </a:rPr>
              <a:t>смысле. Воспитывает </a:t>
            </a:r>
            <a:r>
              <a:rPr lang="ru-RU" sz="2000" dirty="0" smtClean="0">
                <a:latin typeface="Times New Roman" pitchFamily="18" charset="0"/>
                <a:cs typeface="Times New Roman" pitchFamily="18" charset="0"/>
              </a:rPr>
              <a:t>все: люди, вещи, явления, но прежде всего и больше всего - люди. Из них на первом месте - родители и педагоги</a:t>
            </a:r>
            <a:r>
              <a:rPr lang="ru-RU" sz="2000" dirty="0" smtClean="0">
                <a:latin typeface="Times New Roman" pitchFamily="18" charset="0"/>
                <a:cs typeface="Times New Roman" pitchFamily="18" charset="0"/>
              </a:rPr>
              <a:t>».</a:t>
            </a:r>
          </a:p>
          <a:p>
            <a:pPr algn="just">
              <a:buNone/>
            </a:pPr>
            <a:r>
              <a:rPr lang="ru-RU" sz="2000" dirty="0" smtClean="0">
                <a:latin typeface="Times New Roman" pitchFamily="18" charset="0"/>
                <a:cs typeface="Times New Roman" pitchFamily="18" charset="0"/>
              </a:rPr>
              <a:t>     Это </a:t>
            </a:r>
            <a:r>
              <a:rPr lang="ru-RU" sz="2000" dirty="0" smtClean="0">
                <a:latin typeface="Times New Roman" pitchFamily="18" charset="0"/>
                <a:cs typeface="Times New Roman" pitchFamily="18" charset="0"/>
              </a:rPr>
              <a:t>слова выдающегося педагога всех времен - Антона Семеновича </a:t>
            </a:r>
            <a:r>
              <a:rPr lang="ru-RU" sz="2000" dirty="0" smtClean="0">
                <a:latin typeface="Times New Roman" pitchFamily="18" charset="0"/>
                <a:cs typeface="Times New Roman" pitchFamily="18" charset="0"/>
              </a:rPr>
              <a:t>Макаренко.</a:t>
            </a:r>
          </a:p>
          <a:p>
            <a:pPr algn="just">
              <a:buNone/>
            </a:pP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     Процесс </a:t>
            </a:r>
            <a:r>
              <a:rPr lang="ru-RU" sz="2000" dirty="0" smtClean="0">
                <a:latin typeface="Times New Roman" pitchFamily="18" charset="0"/>
                <a:cs typeface="Times New Roman" pitchFamily="18" charset="0"/>
              </a:rPr>
              <a:t>воспитания в семье - это важнейшее средство обеспечения существования преемственности поколений, это исторический процесс вхождения подрастающего поколения в жизнь общества. </a:t>
            </a:r>
            <a:endParaRPr lang="ru-RU" sz="2000" dirty="0" smtClean="0">
              <a:latin typeface="Times New Roman" pitchFamily="18" charset="0"/>
              <a:cs typeface="Times New Roman" pitchFamily="18" charset="0"/>
            </a:endParaRPr>
          </a:p>
          <a:p>
            <a:pPr algn="just">
              <a:buNone/>
            </a:pP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     А</a:t>
            </a:r>
            <a:r>
              <a:rPr lang="ru-RU" sz="2000" dirty="0" smtClean="0">
                <a:latin typeface="Times New Roman" pitchFamily="18" charset="0"/>
                <a:cs typeface="Times New Roman" pitchFamily="18" charset="0"/>
              </a:rPr>
              <a:t>. С. Макаренко большое внимание уделял проблемам семейного воспитания. Он часто выступал с лекциями для </a:t>
            </a:r>
            <a:r>
              <a:rPr lang="ru-RU" sz="2000" dirty="0" smtClean="0">
                <a:latin typeface="Times New Roman" pitchFamily="18" charset="0"/>
                <a:cs typeface="Times New Roman" pitchFamily="18" charset="0"/>
              </a:rPr>
              <a:t>родителей. Воспитанию </a:t>
            </a:r>
            <a:r>
              <a:rPr lang="ru-RU" sz="2000" dirty="0" smtClean="0">
                <a:latin typeface="Times New Roman" pitchFamily="18" charset="0"/>
                <a:cs typeface="Times New Roman" pitchFamily="18" charset="0"/>
              </a:rPr>
              <a:t>детей посвящены такие </a:t>
            </a:r>
            <a:r>
              <a:rPr lang="ru-RU" sz="2000" b="1" dirty="0" smtClean="0">
                <a:latin typeface="Times New Roman" pitchFamily="18" charset="0"/>
                <a:cs typeface="Times New Roman" pitchFamily="18" charset="0"/>
              </a:rPr>
              <a:t>«Книга для родителей», «Лекции о воспитании детей», «Выступления по вопросам семейного воспитания</a:t>
            </a:r>
            <a:r>
              <a:rPr lang="ru-RU" sz="2000" b="1" dirty="0" smtClean="0">
                <a:latin typeface="Times New Roman" pitchFamily="18" charset="0"/>
                <a:cs typeface="Times New Roman" pitchFamily="18" charset="0"/>
              </a:rPr>
              <a:t>».</a:t>
            </a:r>
            <a:endParaRPr lang="ru-RU" sz="20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052736"/>
            <a:ext cx="8229600" cy="562074"/>
          </a:xfrm>
        </p:spPr>
        <p:txBody>
          <a:bodyPr>
            <a:normAutofit fontScale="90000"/>
          </a:bodyPr>
          <a:lstStyle/>
          <a:p>
            <a:r>
              <a:rPr lang="ru-RU" sz="3200" b="1" dirty="0" smtClean="0">
                <a:latin typeface="Times New Roman" pitchFamily="18" charset="0"/>
                <a:cs typeface="Times New Roman" pitchFamily="18" charset="0"/>
              </a:rPr>
              <a:t>Общие принципы семейного </a:t>
            </a:r>
            <a:r>
              <a:rPr lang="ru-RU" sz="3200" b="1" dirty="0" smtClean="0">
                <a:latin typeface="Times New Roman" pitchFamily="18" charset="0"/>
                <a:cs typeface="Times New Roman" pitchFamily="18" charset="0"/>
              </a:rPr>
              <a:t>воспитания:</a:t>
            </a:r>
            <a:endParaRPr lang="ru-RU" sz="3200" b="1" dirty="0">
              <a:latin typeface="Times New Roman" pitchFamily="18" charset="0"/>
              <a:cs typeface="Times New Roman" pitchFamily="18" charset="0"/>
            </a:endParaRPr>
          </a:p>
        </p:txBody>
      </p:sp>
      <p:sp>
        <p:nvSpPr>
          <p:cNvPr id="3" name="Содержимое 2"/>
          <p:cNvSpPr>
            <a:spLocks noGrp="1"/>
          </p:cNvSpPr>
          <p:nvPr>
            <p:ph idx="1"/>
          </p:nvPr>
        </p:nvSpPr>
        <p:spPr>
          <a:xfrm>
            <a:off x="539552" y="1484784"/>
            <a:ext cx="8229600" cy="4857403"/>
          </a:xfrm>
        </p:spPr>
        <p:txBody>
          <a:bodyPr>
            <a:noAutofit/>
          </a:bodyPr>
          <a:lstStyle/>
          <a:p>
            <a:pPr>
              <a:buNone/>
            </a:pPr>
            <a:endParaRPr lang="ru-RU" sz="2000" b="1" dirty="0" smtClean="0">
              <a:solidFill>
                <a:schemeClr val="tx1">
                  <a:lumMod val="95000"/>
                  <a:lumOff val="5000"/>
                </a:schemeClr>
              </a:solidFill>
              <a:latin typeface="Times New Roman" pitchFamily="18" charset="0"/>
              <a:cs typeface="Times New Roman" pitchFamily="18" charset="0"/>
            </a:endParaRPr>
          </a:p>
          <a:p>
            <a:pPr>
              <a:buNone/>
            </a:pPr>
            <a:r>
              <a:rPr lang="ru-RU" sz="2000" b="1" dirty="0" smtClean="0">
                <a:solidFill>
                  <a:schemeClr val="tx1">
                    <a:lumMod val="95000"/>
                    <a:lumOff val="5000"/>
                  </a:schemeClr>
                </a:solidFill>
                <a:latin typeface="Times New Roman" pitchFamily="18" charset="0"/>
                <a:cs typeface="Times New Roman" pitchFamily="18" charset="0"/>
              </a:rPr>
              <a:t>1</a:t>
            </a:r>
            <a:r>
              <a:rPr lang="ru-RU" sz="2000" b="1" dirty="0" smtClean="0">
                <a:solidFill>
                  <a:schemeClr val="tx1">
                    <a:lumMod val="95000"/>
                    <a:lumOff val="5000"/>
                  </a:schemeClr>
                </a:solidFill>
                <a:latin typeface="Times New Roman" pitchFamily="18" charset="0"/>
                <a:cs typeface="Times New Roman" pitchFamily="18" charset="0"/>
              </a:rPr>
              <a:t>. Правильно воспитать проще, чем перевоспитать</a:t>
            </a:r>
            <a:endParaRPr lang="ru-RU" sz="2000" dirty="0" smtClean="0">
              <a:solidFill>
                <a:schemeClr val="tx1">
                  <a:lumMod val="95000"/>
                  <a:lumOff val="5000"/>
                </a:schemeClr>
              </a:solidFill>
              <a:latin typeface="Times New Roman" pitchFamily="18" charset="0"/>
              <a:cs typeface="Times New Roman" pitchFamily="18" charset="0"/>
            </a:endParaRPr>
          </a:p>
          <a:p>
            <a:pPr>
              <a:buNone/>
            </a:pPr>
            <a:r>
              <a:rPr lang="ru-RU" sz="2000" i="1" dirty="0" smtClean="0">
                <a:solidFill>
                  <a:schemeClr val="tx1">
                    <a:lumMod val="95000"/>
                    <a:lumOff val="5000"/>
                  </a:schemeClr>
                </a:solidFill>
                <a:latin typeface="Times New Roman" pitchFamily="18" charset="0"/>
                <a:cs typeface="Times New Roman" pitchFamily="18" charset="0"/>
              </a:rPr>
              <a:t>Вполне очевидный и не требующий разъяснений тезис. В том числе разделяемый и современными авторами.</a:t>
            </a:r>
            <a:endParaRPr lang="ru-RU" sz="2000" dirty="0" smtClean="0">
              <a:solidFill>
                <a:schemeClr val="tx1">
                  <a:lumMod val="95000"/>
                  <a:lumOff val="5000"/>
                </a:schemeClr>
              </a:solidFill>
              <a:latin typeface="Times New Roman" pitchFamily="18" charset="0"/>
              <a:cs typeface="Times New Roman" pitchFamily="18" charset="0"/>
            </a:endParaRPr>
          </a:p>
          <a:p>
            <a:pPr>
              <a:buNone/>
            </a:pPr>
            <a:r>
              <a:rPr lang="ru-RU" sz="2000" b="1" dirty="0" smtClean="0">
                <a:solidFill>
                  <a:schemeClr val="tx1">
                    <a:lumMod val="95000"/>
                    <a:lumOff val="5000"/>
                  </a:schemeClr>
                </a:solidFill>
                <a:latin typeface="Times New Roman" pitchFamily="18" charset="0"/>
                <a:cs typeface="Times New Roman" pitchFamily="18" charset="0"/>
              </a:rPr>
              <a:t>2. Семья – коллектив равноправных членов, но родители – руководят семьей, дети – в ней воспитываются</a:t>
            </a:r>
            <a:endParaRPr lang="ru-RU" sz="2000" dirty="0" smtClean="0">
              <a:solidFill>
                <a:schemeClr val="tx1">
                  <a:lumMod val="95000"/>
                  <a:lumOff val="5000"/>
                </a:schemeClr>
              </a:solidFill>
              <a:latin typeface="Times New Roman" pitchFamily="18" charset="0"/>
              <a:cs typeface="Times New Roman" pitchFamily="18" charset="0"/>
            </a:endParaRPr>
          </a:p>
          <a:p>
            <a:pPr>
              <a:buNone/>
            </a:pPr>
            <a:r>
              <a:rPr lang="ru-RU" sz="2000" i="1" dirty="0" smtClean="0">
                <a:solidFill>
                  <a:schemeClr val="tx1">
                    <a:lumMod val="95000"/>
                    <a:lumOff val="5000"/>
                  </a:schemeClr>
                </a:solidFill>
                <a:latin typeface="Times New Roman" pitchFamily="18" charset="0"/>
                <a:cs typeface="Times New Roman" pitchFamily="18" charset="0"/>
              </a:rPr>
              <a:t>Сейчас, когда так модны разговоры о правах детей, забывается это простое различие, влекущее за собой и разные обязанности, и разную ответственность. Это, конечно, не означает, что дети бесправны. Но утверждение о полном равенстве – лукавство. Ребенок – воспитывается, т.е. он еще не воспитан, он не сформировавшаяся сознательная личность, каковым является взрослый человек.</a:t>
            </a:r>
            <a:endParaRPr lang="ru-RU" sz="2000" dirty="0" smtClean="0">
              <a:solidFill>
                <a:schemeClr val="tx1">
                  <a:lumMod val="95000"/>
                  <a:lumOff val="5000"/>
                </a:schemeClr>
              </a:solidFill>
              <a:latin typeface="Times New Roman" pitchFamily="18" charset="0"/>
              <a:cs typeface="Times New Roman" pitchFamily="18" charset="0"/>
            </a:endParaRPr>
          </a:p>
          <a:p>
            <a:pPr>
              <a:buNone/>
            </a:pPr>
            <a:r>
              <a:rPr lang="ru-RU" sz="2000" dirty="0" smtClean="0">
                <a:solidFill>
                  <a:schemeClr val="tx1">
                    <a:lumMod val="95000"/>
                    <a:lumOff val="5000"/>
                  </a:schemeClr>
                </a:solidFill>
                <a:latin typeface="Times New Roman" pitchFamily="18" charset="0"/>
                <a:cs typeface="Times New Roman" pitchFamily="18" charset="0"/>
              </a:rPr>
              <a:t> </a:t>
            </a:r>
          </a:p>
          <a:p>
            <a:pPr>
              <a:buNone/>
            </a:pPr>
            <a:endParaRPr lang="ru-RU" sz="1600" dirty="0">
              <a:solidFill>
                <a:schemeClr val="tx1">
                  <a:lumMod val="95000"/>
                  <a:lumOff val="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nodeType="after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 calcmode="lin" valueType="num">
                                      <p:cBhvr additive="base">
                                        <p:cTn id="1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 calcmode="lin" valueType="num">
                                      <p:cBhvr additive="base">
                                        <p:cTn id="2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1560" y="1124744"/>
            <a:ext cx="7848872" cy="6192688"/>
          </a:xfrm>
        </p:spPr>
        <p:txBody>
          <a:bodyPr>
            <a:normAutofit fontScale="32500" lnSpcReduction="20000"/>
          </a:bodyPr>
          <a:lstStyle/>
          <a:p>
            <a:pPr>
              <a:buNone/>
            </a:pPr>
            <a:r>
              <a:rPr lang="ru-RU" sz="5500" b="1" dirty="0" smtClean="0">
                <a:solidFill>
                  <a:schemeClr val="tx1">
                    <a:lumMod val="95000"/>
                    <a:lumOff val="5000"/>
                  </a:schemeClr>
                </a:solidFill>
                <a:latin typeface="Times New Roman" pitchFamily="18" charset="0"/>
                <a:cs typeface="Times New Roman" pitchFamily="18" charset="0"/>
              </a:rPr>
              <a:t>3. Нельзя ограничиваться одним ребенком, т.к. забота о нем может превышать полезную норму</a:t>
            </a:r>
            <a:endParaRPr lang="ru-RU" sz="5500" dirty="0" smtClean="0">
              <a:solidFill>
                <a:schemeClr val="tx1">
                  <a:lumMod val="95000"/>
                  <a:lumOff val="5000"/>
                </a:schemeClr>
              </a:solidFill>
              <a:latin typeface="Times New Roman" pitchFamily="18" charset="0"/>
              <a:cs typeface="Times New Roman" pitchFamily="18" charset="0"/>
            </a:endParaRPr>
          </a:p>
          <a:p>
            <a:pPr>
              <a:buNone/>
            </a:pPr>
            <a:r>
              <a:rPr lang="ru-RU" sz="5500" i="1" dirty="0" smtClean="0">
                <a:solidFill>
                  <a:schemeClr val="tx1">
                    <a:lumMod val="95000"/>
                    <a:lumOff val="5000"/>
                  </a:schemeClr>
                </a:solidFill>
                <a:latin typeface="Times New Roman" pitchFamily="18" charset="0"/>
                <a:cs typeface="Times New Roman" pitchFamily="18" charset="0"/>
              </a:rPr>
              <a:t>Относительно наличия братьев и сестер, как фактора семейного воспитания, Макаренко пишет:</a:t>
            </a:r>
            <a:endParaRPr lang="ru-RU" sz="5500" dirty="0" smtClean="0">
              <a:solidFill>
                <a:schemeClr val="tx1">
                  <a:lumMod val="95000"/>
                  <a:lumOff val="5000"/>
                </a:schemeClr>
              </a:solidFill>
              <a:latin typeface="Times New Roman" pitchFamily="18" charset="0"/>
              <a:cs typeface="Times New Roman" pitchFamily="18" charset="0"/>
            </a:endParaRPr>
          </a:p>
          <a:p>
            <a:pPr>
              <a:buNone/>
            </a:pPr>
            <a:r>
              <a:rPr lang="ru-RU" sz="5500" i="1" dirty="0" smtClean="0">
                <a:solidFill>
                  <a:schemeClr val="tx1">
                    <a:lumMod val="95000"/>
                    <a:lumOff val="5000"/>
                  </a:schemeClr>
                </a:solidFill>
                <a:latin typeface="Times New Roman" pitchFamily="18" charset="0"/>
                <a:cs typeface="Times New Roman" pitchFamily="18" charset="0"/>
              </a:rPr>
              <a:t>«Для родителей бывает очень трудно затормозить свою любовь к нему (единственному ребенку) и волей-неволей они воспитывают эгоиста. &lt;…&gt; Если в семье есть старшие и младшие дети, между ними устанавливается опыт любви и дружбы в самых разнообразных формах».</a:t>
            </a:r>
            <a:endParaRPr lang="ru-RU" sz="5500" dirty="0" smtClean="0">
              <a:solidFill>
                <a:schemeClr val="tx1">
                  <a:lumMod val="95000"/>
                  <a:lumOff val="5000"/>
                </a:schemeClr>
              </a:solidFill>
              <a:latin typeface="Times New Roman" pitchFamily="18" charset="0"/>
              <a:cs typeface="Times New Roman" pitchFamily="18" charset="0"/>
            </a:endParaRPr>
          </a:p>
          <a:p>
            <a:pPr>
              <a:buNone/>
            </a:pPr>
            <a:r>
              <a:rPr lang="ru-RU" sz="5500" b="1" dirty="0" smtClean="0">
                <a:solidFill>
                  <a:schemeClr val="tx1">
                    <a:lumMod val="95000"/>
                    <a:lumOff val="5000"/>
                  </a:schemeClr>
                </a:solidFill>
                <a:latin typeface="Times New Roman" pitchFamily="18" charset="0"/>
                <a:cs typeface="Times New Roman" pitchFamily="18" charset="0"/>
              </a:rPr>
              <a:t>4</a:t>
            </a:r>
            <a:r>
              <a:rPr lang="ru-RU" sz="5500" b="1" dirty="0" smtClean="0">
                <a:solidFill>
                  <a:schemeClr val="tx1">
                    <a:lumMod val="95000"/>
                    <a:lumOff val="5000"/>
                  </a:schemeClr>
                </a:solidFill>
                <a:latin typeface="Times New Roman" pitchFamily="18" charset="0"/>
                <a:cs typeface="Times New Roman" pitchFamily="18" charset="0"/>
              </a:rPr>
              <a:t>. Надо определиться с целями воспитания: ребенок – будущий член общества и гражданин страны или «сам по себе», просто «родительское счастье»?</a:t>
            </a:r>
            <a:endParaRPr lang="ru-RU" sz="5500" dirty="0" smtClean="0">
              <a:solidFill>
                <a:schemeClr val="tx1">
                  <a:lumMod val="95000"/>
                  <a:lumOff val="5000"/>
                </a:schemeClr>
              </a:solidFill>
              <a:latin typeface="Times New Roman" pitchFamily="18" charset="0"/>
              <a:cs typeface="Times New Roman" pitchFamily="18" charset="0"/>
            </a:endParaRPr>
          </a:p>
          <a:p>
            <a:pPr>
              <a:buNone/>
            </a:pPr>
            <a:r>
              <a:rPr lang="ru-RU" sz="5500" i="1" dirty="0" smtClean="0">
                <a:solidFill>
                  <a:schemeClr val="tx1">
                    <a:lumMod val="95000"/>
                    <a:lumOff val="5000"/>
                  </a:schemeClr>
                </a:solidFill>
                <a:latin typeface="Times New Roman" pitchFamily="18" charset="0"/>
                <a:cs typeface="Times New Roman" pitchFamily="18" charset="0"/>
              </a:rPr>
              <a:t>В современной «родительской повестке» основную часть составляют заботы об обеспечении будущего ребенка с точки зрения его личного успеха в жизни. И это, в общем-то, нормально. Но при этом из виду часто упускается ответственность родителей перед обществом. А ведь это – </a:t>
            </a:r>
            <a:r>
              <a:rPr lang="ru-RU" sz="5500" i="1" dirty="0" err="1" smtClean="0">
                <a:solidFill>
                  <a:schemeClr val="tx1">
                    <a:lumMod val="95000"/>
                    <a:lumOff val="5000"/>
                  </a:schemeClr>
                </a:solidFill>
                <a:latin typeface="Times New Roman" pitchFamily="18" charset="0"/>
                <a:cs typeface="Times New Roman" pitchFamily="18" charset="0"/>
              </a:rPr>
              <a:t>ого-го</a:t>
            </a:r>
            <a:r>
              <a:rPr lang="ru-RU" sz="5500" i="1" dirty="0" smtClean="0">
                <a:solidFill>
                  <a:schemeClr val="tx1">
                    <a:lumMod val="95000"/>
                    <a:lumOff val="5000"/>
                  </a:schemeClr>
                </a:solidFill>
                <a:latin typeface="Times New Roman" pitchFamily="18" charset="0"/>
                <a:cs typeface="Times New Roman" pitchFamily="18" charset="0"/>
              </a:rPr>
              <a:t> какая ответственность! Станет ли ваш ребенок полноценным гражданином, будет ли думать о других людях, о стране, о человечестве? Или он будет заботиться только о себе? И не надо говорить, что мир «такой», что в нем нельзя выжить альтруистам и «добрякам». </a:t>
            </a:r>
            <a:r>
              <a:rPr lang="ru-RU" sz="4500" dirty="0" smtClean="0">
                <a:solidFill>
                  <a:schemeClr val="tx1">
                    <a:lumMod val="95000"/>
                    <a:lumOff val="5000"/>
                  </a:schemeClr>
                </a:solidFill>
                <a:latin typeface="Times New Roman" pitchFamily="18" charset="0"/>
                <a:cs typeface="Times New Roman" pitchFamily="18" charset="0"/>
              </a:rPr>
              <a:t> </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55576" y="1268760"/>
            <a:ext cx="7560840" cy="5328592"/>
          </a:xfrm>
        </p:spPr>
        <p:txBody>
          <a:bodyPr>
            <a:normAutofit fontScale="40000" lnSpcReduction="20000"/>
          </a:bodyPr>
          <a:lstStyle/>
          <a:p>
            <a:pPr>
              <a:buNone/>
            </a:pPr>
            <a:r>
              <a:rPr lang="ru-RU" sz="4900" b="1" dirty="0" smtClean="0">
                <a:latin typeface="Times New Roman" pitchFamily="18" charset="0"/>
                <a:cs typeface="Times New Roman" pitchFamily="18" charset="0"/>
              </a:rPr>
              <a:t>5. Поведение родителей – решающий фактор</a:t>
            </a:r>
            <a:endParaRPr lang="ru-RU" sz="4900" dirty="0" smtClean="0">
              <a:latin typeface="Times New Roman" pitchFamily="18" charset="0"/>
              <a:cs typeface="Times New Roman" pitchFamily="18" charset="0"/>
            </a:endParaRPr>
          </a:p>
          <a:p>
            <a:pPr>
              <a:buNone/>
            </a:pPr>
            <a:r>
              <a:rPr lang="ru-RU" sz="4900" i="1" dirty="0" smtClean="0">
                <a:latin typeface="Times New Roman" pitchFamily="18" charset="0"/>
                <a:cs typeface="Times New Roman" pitchFamily="18" charset="0"/>
              </a:rPr>
              <a:t>Второй абсолютно бесспорный тезис, разделяемый всеми. Макаренко только на всякий случай добавляет, что из этого следует необходимость требований к самому себе. Родители не просто должны себя абстрактно «хорошо вести», они должны подавать пример. А для этого надо начинать что-то делать (или, наоборот, от чего-то отказываться).</a:t>
            </a:r>
            <a:endParaRPr lang="ru-RU" sz="4900" dirty="0" smtClean="0">
              <a:latin typeface="Times New Roman" pitchFamily="18" charset="0"/>
              <a:cs typeface="Times New Roman" pitchFamily="18" charset="0"/>
            </a:endParaRPr>
          </a:p>
          <a:p>
            <a:pPr>
              <a:buNone/>
            </a:pPr>
            <a:r>
              <a:rPr lang="ru-RU" sz="4900" i="1" dirty="0" smtClean="0">
                <a:latin typeface="Times New Roman" pitchFamily="18" charset="0"/>
                <a:cs typeface="Times New Roman" pitchFamily="18" charset="0"/>
              </a:rPr>
              <a:t>В этом свете вредно убеждение некоторых родителей, что есть такие педагогические секреты, применение которых сделает чудо и решит проблему воспитания. Макаренко на эти пустые надежды отвечает:</a:t>
            </a:r>
            <a:endParaRPr lang="ru-RU" sz="4900" dirty="0" smtClean="0">
              <a:latin typeface="Times New Roman" pitchFamily="18" charset="0"/>
              <a:cs typeface="Times New Roman" pitchFamily="18" charset="0"/>
            </a:endParaRPr>
          </a:p>
          <a:p>
            <a:pPr>
              <a:buNone/>
            </a:pPr>
            <a:r>
              <a:rPr lang="ru-RU" sz="4900" b="1" dirty="0" smtClean="0">
                <a:latin typeface="Times New Roman" pitchFamily="18" charset="0"/>
                <a:cs typeface="Times New Roman" pitchFamily="18" charset="0"/>
              </a:rPr>
              <a:t>6</a:t>
            </a:r>
            <a:r>
              <a:rPr lang="ru-RU" sz="4900" b="1" dirty="0" smtClean="0">
                <a:latin typeface="Times New Roman" pitchFamily="18" charset="0"/>
                <a:cs typeface="Times New Roman" pitchFamily="18" charset="0"/>
              </a:rPr>
              <a:t>. Важнейшие качества при общении с ребенком: серьезность, простота и искренность</a:t>
            </a:r>
            <a:endParaRPr lang="ru-RU" sz="4900" dirty="0" smtClean="0">
              <a:latin typeface="Times New Roman" pitchFamily="18" charset="0"/>
              <a:cs typeface="Times New Roman" pitchFamily="18" charset="0"/>
            </a:endParaRPr>
          </a:p>
          <a:p>
            <a:pPr>
              <a:buNone/>
            </a:pPr>
            <a:r>
              <a:rPr lang="ru-RU" sz="4900" i="1" dirty="0" smtClean="0">
                <a:latin typeface="Times New Roman" pitchFamily="18" charset="0"/>
                <a:cs typeface="Times New Roman" pitchFamily="18" charset="0"/>
              </a:rPr>
              <a:t>Серьезность не подразумевает напыщенность. Простота не должна опускаться до легкомыслия. С искренностью все понятно. Опирайтесь на эти три качества, и процесс воспитания будет успешным и доставлять радость.</a:t>
            </a:r>
            <a:endParaRPr lang="ru-RU" sz="4900"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55576" y="1124744"/>
            <a:ext cx="7632848" cy="5001419"/>
          </a:xfrm>
        </p:spPr>
        <p:txBody>
          <a:bodyPr>
            <a:normAutofit fontScale="55000" lnSpcReduction="20000"/>
          </a:bodyPr>
          <a:lstStyle/>
          <a:p>
            <a:pPr>
              <a:buNone/>
            </a:pPr>
            <a:r>
              <a:rPr lang="ru-RU" b="1" dirty="0" smtClean="0">
                <a:latin typeface="Times New Roman" pitchFamily="18" charset="0"/>
                <a:cs typeface="Times New Roman" pitchFamily="18" charset="0"/>
              </a:rPr>
              <a:t>7. Не должно быть парникового воспитания, ребенок должен учиться противостоять отрицательным воздействиям</a:t>
            </a:r>
            <a:endParaRPr lang="ru-RU" dirty="0" smtClean="0">
              <a:latin typeface="Times New Roman" pitchFamily="18" charset="0"/>
              <a:cs typeface="Times New Roman" pitchFamily="18" charset="0"/>
            </a:endParaRPr>
          </a:p>
          <a:p>
            <a:pPr>
              <a:buNone/>
            </a:pPr>
            <a:r>
              <a:rPr lang="ru-RU" i="1" dirty="0" smtClean="0">
                <a:latin typeface="Times New Roman" pitchFamily="18" charset="0"/>
                <a:cs typeface="Times New Roman" pitchFamily="18" charset="0"/>
              </a:rPr>
              <a:t>Увы, реалии заставляют родителей обоснованно отходить от этого правила и ужесточать контроль. Тем не менее. Хороший родитель должен знать, где проводит время и с кем общается его ребенок. Он должен понимать и допускать, что в окружении ребенка будет много отрицательного. И задача родителя – вовремя объяснить, подсказать, направить, если надо – остановить. Но не создавать «идеальную чистоту».</a:t>
            </a:r>
            <a:endParaRPr lang="ru-RU" dirty="0" smtClean="0">
              <a:latin typeface="Times New Roman" pitchFamily="18" charset="0"/>
              <a:cs typeface="Times New Roman" pitchFamily="18" charset="0"/>
            </a:endParaRPr>
          </a:p>
          <a:p>
            <a:pPr>
              <a:buNone/>
            </a:pPr>
            <a:r>
              <a:rPr lang="ru-RU" b="1" dirty="0" smtClean="0">
                <a:latin typeface="Times New Roman" pitchFamily="18" charset="0"/>
                <a:cs typeface="Times New Roman" pitchFamily="18" charset="0"/>
              </a:rPr>
              <a:t>8. Главное в воспитании – организация жизни семьи</a:t>
            </a:r>
            <a:endParaRPr lang="ru-RU" dirty="0" smtClean="0">
              <a:latin typeface="Times New Roman" pitchFamily="18" charset="0"/>
              <a:cs typeface="Times New Roman" pitchFamily="18" charset="0"/>
            </a:endParaRPr>
          </a:p>
          <a:p>
            <a:pPr>
              <a:buNone/>
            </a:pPr>
            <a:r>
              <a:rPr lang="ru-RU" i="1" dirty="0" smtClean="0">
                <a:latin typeface="Times New Roman" pitchFamily="18" charset="0"/>
                <a:cs typeface="Times New Roman" pitchFamily="18" charset="0"/>
              </a:rPr>
              <a:t>Это, на первый взгляд странное утверждение, логично вытекает из всех предыдущих. Согласно Макаренко, в семейном воспитании важны не столько ваши разговоры с ребенком, сколько правильная организация его и своей жизни, то есть – жизни семьи. Организация здесь понимается в широком смысле. Это не просто режим или правила поведения. Это учет всех мелочей (впрочем, мелочей в воспитании нет), всех сторон жизни, как малыша, так и подростка. Организуете себя и ребенка – воспитание будет органичным, будет в радость и, что немаловажно – со значительной экономией времени.</a:t>
            </a:r>
            <a:endParaRPr lang="ru-RU"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48680"/>
            <a:ext cx="8229600" cy="1296144"/>
          </a:xfrm>
        </p:spPr>
        <p:txBody>
          <a:bodyPr>
            <a:normAutofit fontScale="90000"/>
          </a:bodyPr>
          <a:lstStyle/>
          <a:p>
            <a:r>
              <a:rPr lang="ru-RU" sz="2700" dirty="0" smtClean="0">
                <a:latin typeface="Times New Roman" pitchFamily="18" charset="0"/>
                <a:cs typeface="Times New Roman" pitchFamily="18" charset="0"/>
              </a:rPr>
              <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
            </a:r>
            <a:br>
              <a:rPr lang="ru-RU" sz="2700" dirty="0" smtClean="0">
                <a:latin typeface="Times New Roman" pitchFamily="18" charset="0"/>
                <a:cs typeface="Times New Roman" pitchFamily="18" charset="0"/>
              </a:rPr>
            </a:br>
            <a:r>
              <a:rPr lang="ru-RU" sz="2700" b="1" dirty="0" smtClean="0">
                <a:latin typeface="Times New Roman" pitchFamily="18" charset="0"/>
                <a:cs typeface="Times New Roman" pitchFamily="18" charset="0"/>
              </a:rPr>
              <a:t>Группа </a:t>
            </a:r>
            <a:r>
              <a:rPr lang="ru-RU" sz="2700" b="1" dirty="0" smtClean="0">
                <a:latin typeface="Times New Roman" pitchFamily="18" charset="0"/>
                <a:cs typeface="Times New Roman" pitchFamily="18" charset="0"/>
              </a:rPr>
              <a:t>ложных авторитетов, которые мешают воспитанию здоровой личности </a:t>
            </a:r>
            <a:r>
              <a:rPr lang="ru-RU" sz="2700" b="1" dirty="0" smtClean="0">
                <a:latin typeface="Times New Roman" pitchFamily="18" charset="0"/>
                <a:cs typeface="Times New Roman" pitchFamily="18" charset="0"/>
              </a:rPr>
              <a:t> подрастающего ребенка:</a:t>
            </a:r>
            <a:r>
              <a:rPr lang="ru-RU" dirty="0" smtClean="0"/>
              <a:t/>
            </a:r>
            <a:br>
              <a:rPr lang="ru-RU" dirty="0" smtClean="0"/>
            </a:br>
            <a:endParaRPr lang="ru-RU" dirty="0"/>
          </a:p>
        </p:txBody>
      </p:sp>
      <p:sp>
        <p:nvSpPr>
          <p:cNvPr id="5" name="Прямоугольник 4"/>
          <p:cNvSpPr/>
          <p:nvPr/>
        </p:nvSpPr>
        <p:spPr>
          <a:xfrm>
            <a:off x="1331640" y="1916832"/>
            <a:ext cx="4421531" cy="523220"/>
          </a:xfrm>
          <a:prstGeom prst="rect">
            <a:avLst/>
          </a:prstGeom>
        </p:spPr>
        <p:txBody>
          <a:bodyPr wrap="none">
            <a:spAutoFit/>
          </a:bodyPr>
          <a:lstStyle/>
          <a:p>
            <a:r>
              <a:rPr lang="ru-RU" sz="2800" b="1" dirty="0" smtClean="0">
                <a:latin typeface="Times New Roman" pitchFamily="18" charset="0"/>
                <a:cs typeface="Times New Roman" pitchFamily="18" charset="0"/>
              </a:rPr>
              <a:t>1. Авторитет </a:t>
            </a:r>
            <a:r>
              <a:rPr lang="ru-RU" sz="2800" b="1" dirty="0" smtClean="0">
                <a:latin typeface="Times New Roman" pitchFamily="18" charset="0"/>
                <a:cs typeface="Times New Roman" pitchFamily="18" charset="0"/>
              </a:rPr>
              <a:t>подавления.</a:t>
            </a:r>
            <a:r>
              <a:rPr lang="ru-RU" sz="2800" b="1" i="1" dirty="0" smtClean="0">
                <a:latin typeface="Times New Roman" pitchFamily="18" charset="0"/>
                <a:cs typeface="Times New Roman" pitchFamily="18" charset="0"/>
              </a:rPr>
              <a:t> </a:t>
            </a:r>
            <a:endParaRPr lang="ru-RU" sz="2800" b="1" dirty="0">
              <a:latin typeface="Times New Roman" pitchFamily="18" charset="0"/>
              <a:cs typeface="Times New Roman" pitchFamily="18" charset="0"/>
            </a:endParaRPr>
          </a:p>
        </p:txBody>
      </p:sp>
      <p:sp>
        <p:nvSpPr>
          <p:cNvPr id="9219" name="Rectangle 3"/>
          <p:cNvSpPr>
            <a:spLocks noChangeArrowheads="1"/>
          </p:cNvSpPr>
          <p:nvPr/>
        </p:nvSpPr>
        <p:spPr bwMode="auto">
          <a:xfrm>
            <a:off x="683568" y="2389926"/>
            <a:ext cx="7704856"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49238" algn="just" defTabSz="914400" rtl="0" eaLnBrk="1" fontAlgn="t" latinLnBrk="0" hangingPunct="1">
              <a:lnSpc>
                <a:spcPct val="100000"/>
              </a:lnSpc>
              <a:spcBef>
                <a:spcPct val="0"/>
              </a:spcBef>
              <a:spcAft>
                <a:spcPct val="0"/>
              </a:spcAft>
              <a:buClrTx/>
              <a:buSzTx/>
              <a:buFontTx/>
              <a:buNone/>
              <a:tabLst/>
            </a:pPr>
            <a:r>
              <a:rPr kumimoji="0" lang="ru-RU" sz="2000" b="0"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Это самый страшный сорт авторитета, хотя и не самый вредный. Больше всего таким авторитетом страдают отцы. Если отец дома всегда рычит, всегда сердит, за каждый пустяк разражается громом, при всяком удобном и неудобном случае хватается за ремень, на каждый вопрос отвечает грубостью, каждую вину ребенка отмечает наказанием, то это и есть авторитет подавления. Такой отцовский террор держит в страхе всю семью: не только детей, но и мать. Он приносит вред не только потому, что запугивает детей, но и потому, что делает мать нулевым существом, которое способно быть только прислугой. Не нужно доказывать, как вреден такой авторитет.</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additive="base">
                                        <p:cTn id="11"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600200"/>
            <a:ext cx="7931224" cy="4525963"/>
          </a:xfrm>
        </p:spPr>
        <p:txBody>
          <a:bodyPr>
            <a:normAutofit fontScale="62500" lnSpcReduction="20000"/>
          </a:bodyPr>
          <a:lstStyle/>
          <a:p>
            <a:pPr algn="just">
              <a:buNone/>
            </a:pPr>
            <a:r>
              <a:rPr lang="ru-RU" i="1" dirty="0" smtClean="0">
                <a:latin typeface="Times New Roman" pitchFamily="18" charset="0"/>
                <a:cs typeface="Times New Roman" pitchFamily="18" charset="0"/>
              </a:rPr>
              <a:t>      Это </a:t>
            </a:r>
            <a:r>
              <a:rPr lang="ru-RU" i="1" dirty="0" smtClean="0">
                <a:latin typeface="Times New Roman" pitchFamily="18" charset="0"/>
                <a:cs typeface="Times New Roman" pitchFamily="18" charset="0"/>
              </a:rPr>
              <a:t>особый вид авторитета расстояния, но, пожалуй, более вредный. У каждого гражданина есть свои заслуги. Но некоторые люди считают, что они самые заслуженные, самые важные деятели, и показывают эту важность на каждом шагу, показывают своим детям. Дома они даже больше пыжатся и надуваются, чем на работе, они только и делают, что толкуют о своих достоинствах, они высокомерно относятся к остальным людям. Бывает очень часто, что, пораженные таким видом отца, начинают чваниться и дети. Перед товарищами они тоже выступают не иначе как с хвастливым словом, на каждом шагу повторяя: мой папа – начальник, мой папа – писатель, мой папа – командир, мой папа – знаменитость. В этой атмосфере высокомерия важный папа уже не может разобрать, куда идут его дети и кого он воспитывает. Встречается такой авторитет и у матерей: какое-нибудь особенное платье, важное знакомство, поездка на курорт – все это дает им основания для чванства, для отделения от остальных людей и от собственных детей.</a:t>
            </a:r>
            <a:endParaRPr lang="ru-RU" dirty="0" smtClean="0">
              <a:latin typeface="Times New Roman" pitchFamily="18" charset="0"/>
              <a:cs typeface="Times New Roman" pitchFamily="18" charset="0"/>
            </a:endParaRPr>
          </a:p>
          <a:p>
            <a:endParaRPr lang="ru-RU" dirty="0"/>
          </a:p>
        </p:txBody>
      </p:sp>
      <p:sp>
        <p:nvSpPr>
          <p:cNvPr id="4" name="Прямоугольник 3"/>
          <p:cNvSpPr/>
          <p:nvPr/>
        </p:nvSpPr>
        <p:spPr>
          <a:xfrm>
            <a:off x="2195736" y="980728"/>
            <a:ext cx="4824536" cy="523220"/>
          </a:xfrm>
          <a:prstGeom prst="rect">
            <a:avLst/>
          </a:prstGeom>
        </p:spPr>
        <p:txBody>
          <a:bodyPr wrap="square">
            <a:spAutoFit/>
          </a:bodyPr>
          <a:lstStyle/>
          <a:p>
            <a:r>
              <a:rPr lang="ru-RU" sz="2800" b="1" dirty="0" smtClean="0">
                <a:latin typeface="Times New Roman" pitchFamily="18" charset="0"/>
                <a:cs typeface="Times New Roman" pitchFamily="18" charset="0"/>
              </a:rPr>
              <a:t>2.Авторитет </a:t>
            </a:r>
            <a:r>
              <a:rPr lang="ru-RU" sz="2800" b="1" dirty="0" smtClean="0">
                <a:latin typeface="Times New Roman" pitchFamily="18" charset="0"/>
                <a:cs typeface="Times New Roman" pitchFamily="18" charset="0"/>
              </a:rPr>
              <a:t>чванства.</a:t>
            </a:r>
            <a:r>
              <a:rPr lang="ru-RU" sz="2800" i="1"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48680"/>
            <a:ext cx="8229600" cy="1143000"/>
          </a:xfrm>
        </p:spPr>
        <p:txBody>
          <a:bodyPr>
            <a:normAutofit/>
          </a:bodyPr>
          <a:lstStyle/>
          <a:p>
            <a:r>
              <a:rPr lang="ru-RU" sz="2800" b="1" dirty="0" smtClean="0">
                <a:latin typeface="Times New Roman" pitchFamily="18" charset="0"/>
                <a:cs typeface="Times New Roman" pitchFamily="18" charset="0"/>
              </a:rPr>
              <a:t>3.Авторитет </a:t>
            </a:r>
            <a:r>
              <a:rPr lang="ru-RU" sz="2800" b="1" dirty="0" smtClean="0">
                <a:latin typeface="Times New Roman" pitchFamily="18" charset="0"/>
                <a:cs typeface="Times New Roman" pitchFamily="18" charset="0"/>
              </a:rPr>
              <a:t>педантизма</a:t>
            </a:r>
            <a:r>
              <a:rPr lang="ru-RU" sz="2800" b="1" i="1"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7931224" cy="4525963"/>
          </a:xfrm>
        </p:spPr>
        <p:txBody>
          <a:bodyPr>
            <a:normAutofit fontScale="55000" lnSpcReduction="20000"/>
          </a:bodyPr>
          <a:lstStyle/>
          <a:p>
            <a:pPr algn="just">
              <a:buNone/>
            </a:pPr>
            <a:r>
              <a:rPr lang="ru-RU" i="1" dirty="0" smtClean="0">
                <a:latin typeface="Times New Roman" pitchFamily="18" charset="0"/>
                <a:cs typeface="Times New Roman" pitchFamily="18" charset="0"/>
              </a:rPr>
              <a:t>       В </a:t>
            </a:r>
            <a:r>
              <a:rPr lang="ru-RU" i="1" dirty="0" smtClean="0">
                <a:latin typeface="Times New Roman" pitchFamily="18" charset="0"/>
                <a:cs typeface="Times New Roman" pitchFamily="18" charset="0"/>
              </a:rPr>
              <a:t>этом случае родители больше обращают внимания на детей, больше работают, но работают как бюрократы. Они уверены в том, что дети должны каждое родительское слово выслушивать с трепетом, что слово их – это святыня. Свои распоряжения они отдают холодным тоном, и раз оно отдано, то немедленно становится законом. Такие родители больше всего боятся, как бы дети не подумали, что папа ошибся, что папа человек нетвердый. Если такой папа сказал: «Завтра будет дождь, гулять нельзя», то хотя бы завтра была и хорошая погода, все же считается, что гулять нельзя. Папе не понравилась какая-нибудь кинокартина, он вообще запретил детям ходить в кино, в том числе и на хорошие фильмы. Папа наказал ребенка, потом обнаружилось, что ребенок не так виноват, как казалось сначала, папа ни за что не отменит своего наказания: раз я сказал, так и должно быть. На каждый день хватает для такого папы дела, в каждом движении ребенка он видит нарушение порядка и законности и пристает к нему с новыми законами и распоряжениями. Жизнь ребенка, его интересы, его рост проходят мимо такого папы; он ничего не видит, кроме своего бюрократического начальствования в семье.</a:t>
            </a:r>
            <a:endParaRPr lang="ru-RU"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764704"/>
            <a:ext cx="8229600" cy="1143000"/>
          </a:xfrm>
        </p:spPr>
        <p:txBody>
          <a:bodyPr>
            <a:normAutofit/>
          </a:bodyPr>
          <a:lstStyle/>
          <a:p>
            <a:r>
              <a:rPr lang="ru-RU" sz="2800" b="1" dirty="0" smtClean="0">
                <a:latin typeface="Times New Roman" pitchFamily="18" charset="0"/>
                <a:cs typeface="Times New Roman" pitchFamily="18" charset="0"/>
              </a:rPr>
              <a:t>4.Авторитет </a:t>
            </a:r>
            <a:r>
              <a:rPr lang="ru-RU" sz="2800" b="1" dirty="0" smtClean="0">
                <a:latin typeface="Times New Roman" pitchFamily="18" charset="0"/>
                <a:cs typeface="Times New Roman" pitchFamily="18" charset="0"/>
              </a:rPr>
              <a:t>резонерства.</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7859216" cy="4525963"/>
          </a:xfrm>
        </p:spPr>
        <p:txBody>
          <a:bodyPr>
            <a:normAutofit fontScale="62500" lnSpcReduction="20000"/>
          </a:bodyPr>
          <a:lstStyle/>
          <a:p>
            <a:pPr algn="just">
              <a:buNone/>
            </a:pPr>
            <a:r>
              <a:rPr lang="ru-RU" i="1" dirty="0" smtClean="0">
                <a:latin typeface="Times New Roman" pitchFamily="18" charset="0"/>
                <a:cs typeface="Times New Roman" pitchFamily="18" charset="0"/>
              </a:rPr>
              <a:t>      В </a:t>
            </a:r>
            <a:r>
              <a:rPr lang="ru-RU" i="1" dirty="0" smtClean="0">
                <a:latin typeface="Times New Roman" pitchFamily="18" charset="0"/>
                <a:cs typeface="Times New Roman" pitchFamily="18" charset="0"/>
              </a:rPr>
              <a:t>этом случае родители буквально заедают детскую жизнь бесконечными поучениями и назидательными разговорами. Вместо того чтобы сказать ребенку несколько слов, может быть, даже в шутливом тоне, родитель усаживает его против себя и начинает скучную и надоедливую речь. Такие родители уверены, что в поучениях заключается главная педагогическая мудрость. В такой семье всегда мало радости и улыбки. Родители изо всех сил стараются быть добродетельными, они хотят в глазах детей выглядеть непогрешимыми. Но они забывают, что дети – это не взрослые, что у детей своя жизнь и что нужно эту жизнь уважать. Ребенок живет более эмоционально, более страстно, чем взрослый, он меньше всего умеет заниматься рассуждениями. Привычка мыслить должна приходить к нему постепенно и довольно медленно, а постоянные разглагольствования родителей, постоянное их хуление и болтливость проходят почти бесследно в их сознании. В резонерстве родителей дети не могут увидеть никакого авторитета.</a:t>
            </a:r>
            <a:endParaRPr lang="ru-RU"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92696"/>
            <a:ext cx="8229600" cy="1143000"/>
          </a:xfrm>
        </p:spPr>
        <p:txBody>
          <a:bodyPr>
            <a:normAutofit/>
          </a:bodyPr>
          <a:lstStyle/>
          <a:p>
            <a:r>
              <a:rPr lang="ru-RU" sz="2800" b="1" dirty="0" smtClean="0">
                <a:latin typeface="Times New Roman" pitchFamily="18" charset="0"/>
                <a:cs typeface="Times New Roman" pitchFamily="18" charset="0"/>
              </a:rPr>
              <a:t>5.Авторитет </a:t>
            </a:r>
            <a:r>
              <a:rPr lang="ru-RU" sz="2800" b="1" dirty="0" smtClean="0">
                <a:latin typeface="Times New Roman" pitchFamily="18" charset="0"/>
                <a:cs typeface="Times New Roman" pitchFamily="18" charset="0"/>
              </a:rPr>
              <a:t>любви.</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7931224" cy="4525963"/>
          </a:xfrm>
        </p:spPr>
        <p:txBody>
          <a:bodyPr>
            <a:normAutofit fontScale="77500" lnSpcReduction="20000"/>
          </a:bodyPr>
          <a:lstStyle/>
          <a:p>
            <a:pPr algn="just">
              <a:buNone/>
            </a:pPr>
            <a:r>
              <a:rPr lang="ru-RU" i="1" dirty="0" smtClean="0"/>
              <a:t>     </a:t>
            </a:r>
            <a:r>
              <a:rPr lang="ru-RU" sz="3100" i="1" dirty="0" smtClean="0">
                <a:latin typeface="Times New Roman" pitchFamily="18" charset="0"/>
                <a:cs typeface="Times New Roman" pitchFamily="18" charset="0"/>
              </a:rPr>
              <a:t>Это </a:t>
            </a:r>
            <a:r>
              <a:rPr lang="ru-RU" sz="3100" i="1" dirty="0" smtClean="0">
                <a:latin typeface="Times New Roman" pitchFamily="18" charset="0"/>
                <a:cs typeface="Times New Roman" pitchFamily="18" charset="0"/>
              </a:rPr>
              <a:t>самый распространенный вид ложного авторитета. Многие родители убеждены: чтобы дети слушались, нужно, чтобы они любили родителей, а чтобы заслужить эту любовь, необходимо на каждом шагу показывать детям свою родительскую любовь. Нежные слова, бесконечные лобзания, ласки, признания сыплются на детей в совершенно избыточном количестве. Если ребенок не слушается, у него немедленно спрашивают: «Значит, ты папу не любишь?» Родители ревниво следят за выражением детских глаз и требуют нежности и любви. Часто мать при детях рассказывает знакомым: «Он страшно любит папу и страшно любит меня, он такой нежный ребенок…»</a:t>
            </a:r>
            <a:endParaRPr lang="ru-RU" sz="3100"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692696"/>
            <a:ext cx="8229600" cy="1143000"/>
          </a:xfrm>
        </p:spPr>
        <p:txBody>
          <a:bodyPr>
            <a:normAutofit/>
          </a:bodyPr>
          <a:lstStyle/>
          <a:p>
            <a:r>
              <a:rPr lang="ru-RU" sz="2800" b="1" dirty="0" smtClean="0">
                <a:latin typeface="Times New Roman" pitchFamily="18" charset="0"/>
                <a:cs typeface="Times New Roman" pitchFamily="18" charset="0"/>
              </a:rPr>
              <a:t>6.Авторитет </a:t>
            </a:r>
            <a:r>
              <a:rPr lang="ru-RU" sz="2800" b="1" dirty="0" smtClean="0">
                <a:latin typeface="Times New Roman" pitchFamily="18" charset="0"/>
                <a:cs typeface="Times New Roman" pitchFamily="18" charset="0"/>
              </a:rPr>
              <a:t>доброты.</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7787208" cy="4525963"/>
          </a:xfrm>
        </p:spPr>
        <p:txBody>
          <a:bodyPr>
            <a:normAutofit fontScale="70000" lnSpcReduction="20000"/>
          </a:bodyPr>
          <a:lstStyle/>
          <a:p>
            <a:pPr algn="just">
              <a:buNone/>
            </a:pPr>
            <a:r>
              <a:rPr lang="ru-RU" b="1" dirty="0" smtClean="0"/>
              <a:t>     </a:t>
            </a:r>
            <a:r>
              <a:rPr lang="ru-RU" i="1" dirty="0" smtClean="0">
                <a:latin typeface="Times New Roman" pitchFamily="18" charset="0"/>
                <a:cs typeface="Times New Roman" pitchFamily="18" charset="0"/>
              </a:rPr>
              <a:t>Это </a:t>
            </a:r>
            <a:r>
              <a:rPr lang="ru-RU" i="1" dirty="0" smtClean="0">
                <a:latin typeface="Times New Roman" pitchFamily="18" charset="0"/>
                <a:cs typeface="Times New Roman" pitchFamily="18" charset="0"/>
              </a:rPr>
              <a:t>самый неумный вид авторитета. В этом случае детское послушание также организуется через детскую любовь, но она вызывается не поцелуями и излияниями, а уступчивостью, мягкостью, добротой родителей. Папа или мама выступает перед ребенком в образе доброго ангела. Они все разрешают, им ничего не жаль, они не скупые, они замечательные родители. Они боятся всяких конфликтов, они предпочитают семейный мир, они готовы чем угодно пожертвовать, только бы все было благополучно. Очень скоро в такой семье дети начинают просто командовать родителями, родительское непротивление открывает самый широкий простор для детских желаний, капризов, требований. Иногда родители позволяют себе небольшое сопротивление, но уже поздно, в семье уже образовался вредный опыт.</a:t>
            </a:r>
            <a:endParaRPr lang="ru-RU"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20688"/>
            <a:ext cx="8229600" cy="1143000"/>
          </a:xfrm>
        </p:spPr>
        <p:txBody>
          <a:bodyPr>
            <a:normAutofit/>
          </a:bodyPr>
          <a:lstStyle/>
          <a:p>
            <a:r>
              <a:rPr lang="ru-RU" sz="2800" b="1" dirty="0" smtClean="0">
                <a:latin typeface="Times New Roman" pitchFamily="18" charset="0"/>
                <a:cs typeface="Times New Roman" pitchFamily="18" charset="0"/>
              </a:rPr>
              <a:t>7.Авторитет </a:t>
            </a:r>
            <a:r>
              <a:rPr lang="ru-RU" sz="2800" b="1" dirty="0" smtClean="0">
                <a:latin typeface="Times New Roman" pitchFamily="18" charset="0"/>
                <a:cs typeface="Times New Roman" pitchFamily="18" charset="0"/>
              </a:rPr>
              <a:t>дружбы</a:t>
            </a:r>
            <a:r>
              <a:rPr lang="ru-RU" sz="2800" b="1" i="1"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8003232" cy="4525963"/>
          </a:xfrm>
        </p:spPr>
        <p:txBody>
          <a:bodyPr>
            <a:normAutofit/>
          </a:bodyPr>
          <a:lstStyle/>
          <a:p>
            <a:pPr algn="just">
              <a:buNone/>
            </a:pPr>
            <a:r>
              <a:rPr lang="ru-RU" sz="2400" i="1" dirty="0" smtClean="0"/>
              <a:t>    </a:t>
            </a:r>
            <a:r>
              <a:rPr lang="ru-RU" sz="2400" i="1" dirty="0" smtClean="0">
                <a:latin typeface="Times New Roman" pitchFamily="18" charset="0"/>
                <a:cs typeface="Times New Roman" pitchFamily="18" charset="0"/>
              </a:rPr>
              <a:t>Довольно </a:t>
            </a:r>
            <a:r>
              <a:rPr lang="ru-RU" sz="2400" i="1" dirty="0" smtClean="0">
                <a:latin typeface="Times New Roman" pitchFamily="18" charset="0"/>
                <a:cs typeface="Times New Roman" pitchFamily="18" charset="0"/>
              </a:rPr>
              <a:t>часто еще и дети не родились, а между родителями есть уже договор: наши дети будут нашими друзьями. В общем это, конечно, хорошо. Отец и сын, мать и дочь могут быть друзьями и должны быть друзьями, но все же родители остаются старшими членами семейного коллектива – и дети все же остаются воспитанниками. Если дружба достигает крайних пределов, воспитание прекращается или начинается противоположный процесс: дети начинают воспитывать родителей.</a:t>
            </a:r>
            <a:endParaRPr lang="ru-RU" sz="2400"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620688"/>
            <a:ext cx="8229600" cy="1143000"/>
          </a:xfrm>
        </p:spPr>
        <p:txBody>
          <a:bodyPr>
            <a:normAutofit/>
          </a:bodyPr>
          <a:lstStyle/>
          <a:p>
            <a:r>
              <a:rPr lang="ru-RU" sz="2800" b="1" dirty="0" smtClean="0">
                <a:latin typeface="Times New Roman" pitchFamily="18" charset="0"/>
                <a:cs typeface="Times New Roman" pitchFamily="18" charset="0"/>
              </a:rPr>
              <a:t>8.Авторитет </a:t>
            </a:r>
            <a:r>
              <a:rPr lang="ru-RU" sz="2800" b="1" dirty="0" smtClean="0">
                <a:latin typeface="Times New Roman" pitchFamily="18" charset="0"/>
                <a:cs typeface="Times New Roman" pitchFamily="18" charset="0"/>
              </a:rPr>
              <a:t>подкупа.</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8075240" cy="4525963"/>
          </a:xfrm>
        </p:spPr>
        <p:txBody>
          <a:bodyPr>
            <a:normAutofit fontScale="77500" lnSpcReduction="20000"/>
          </a:bodyPr>
          <a:lstStyle/>
          <a:p>
            <a:pPr algn="just" fontAlgn="t">
              <a:buNone/>
            </a:pPr>
            <a:r>
              <a:rPr lang="ru-RU" i="1" dirty="0" smtClean="0">
                <a:latin typeface="Times New Roman" pitchFamily="18" charset="0"/>
                <a:cs typeface="Times New Roman" pitchFamily="18" charset="0"/>
              </a:rPr>
              <a:t>     Самый </a:t>
            </a:r>
            <a:r>
              <a:rPr lang="ru-RU" i="1" dirty="0" smtClean="0">
                <a:latin typeface="Times New Roman" pitchFamily="18" charset="0"/>
                <a:cs typeface="Times New Roman" pitchFamily="18" charset="0"/>
              </a:rPr>
              <a:t>безнравственный вид авторитета, когда послушание просто покупается подарками и обещаниями. Родители, не стесняясь, так и говорят: будешь слушаться – куплю тебе лошадку, будешь слушаться – пойдем в </a:t>
            </a:r>
            <a:r>
              <a:rPr lang="ru-RU" i="1" dirty="0" smtClean="0">
                <a:latin typeface="Times New Roman" pitchFamily="18" charset="0"/>
                <a:cs typeface="Times New Roman" pitchFamily="18" charset="0"/>
              </a:rPr>
              <a:t>цирк.</a:t>
            </a:r>
            <a:r>
              <a:rPr lang="ru-RU"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Разумеется</a:t>
            </a:r>
            <a:r>
              <a:rPr lang="ru-RU" i="1" dirty="0" smtClean="0">
                <a:latin typeface="Times New Roman" pitchFamily="18" charset="0"/>
                <a:cs typeface="Times New Roman" pitchFamily="18" charset="0"/>
              </a:rPr>
              <a:t>, в семье тоже возможно некоторое поощрение, нечто похожее на премирование, но ни в каком случае нельзя детей премировать за послушание, за хорошее отношение к родителям. Можно премировать за хорошую учебу, за выполнение действительно какой-нибудь трудной работы. Но и в этом случае никогда нельзя заранее объявлять ставку и подстегивать детей в их школьной или иной работе соблазнительными обещаниями.</a:t>
            </a:r>
            <a:endParaRPr lang="ru-RU"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1196752"/>
            <a:ext cx="7653536" cy="1224136"/>
          </a:xfrm>
        </p:spPr>
        <p:txBody>
          <a:bodyPr>
            <a:normAutofit fontScale="90000"/>
          </a:bodyPr>
          <a:lstStyle/>
          <a:p>
            <a:pPr algn="l"/>
            <a:r>
              <a:rPr lang="ru-RU" sz="2200" dirty="0" smtClean="0">
                <a:latin typeface="Times New Roman" pitchFamily="18" charset="0"/>
                <a:cs typeface="Times New Roman" pitchFamily="18" charset="0"/>
              </a:rPr>
              <a:t>Наряду с негативными видами авторитета Макаренко выделяет те типы авторитета, которые создают благоприятные отношения в семье и способствуют </a:t>
            </a:r>
            <a:r>
              <a:rPr lang="ru-RU" sz="2200" dirty="0" smtClean="0">
                <a:latin typeface="Times New Roman" pitchFamily="18" charset="0"/>
                <a:cs typeface="Times New Roman" pitchFamily="18" charset="0"/>
              </a:rPr>
              <a:t>современному воспитанию </a:t>
            </a:r>
            <a:r>
              <a:rPr lang="ru-RU" sz="2200" dirty="0" smtClean="0">
                <a:latin typeface="Times New Roman" pitchFamily="18" charset="0"/>
                <a:cs typeface="Times New Roman" pitchFamily="18" charset="0"/>
              </a:rPr>
              <a:t>целостной здоровой личности ребенка.</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endParaRPr lang="ru-RU" sz="1800" dirty="0">
              <a:latin typeface="Times New Roman" pitchFamily="18" charset="0"/>
              <a:cs typeface="Times New Roman" pitchFamily="18" charset="0"/>
            </a:endParaRPr>
          </a:p>
        </p:txBody>
      </p:sp>
      <p:sp>
        <p:nvSpPr>
          <p:cNvPr id="27649" name="Rectangle 1"/>
          <p:cNvSpPr>
            <a:spLocks noChangeArrowheads="1"/>
          </p:cNvSpPr>
          <p:nvPr/>
        </p:nvSpPr>
        <p:spPr bwMode="auto">
          <a:xfrm>
            <a:off x="971600" y="2852936"/>
            <a:ext cx="7344816"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49238" algn="just" defTabSz="914400" rtl="0" eaLnBrk="1" fontAlgn="t"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Авторитет знания связан с заинтересованностью родителей в жизни ребенка. С живым непритворным интересом к его увлечениям, вкусам, выбору друзей, событиям в его жизни, отношениям со сверстниками и чужими взрослыми. Макаренко сразу предостерегает родителей от чрезмерной навязчивости в своем интересе. По мнению педагога, авторитет знания естественным образом приведет к другому виду здорового авторитета – авторитету помощи. Он пишет о большом значении родительской помощи для ребенка. Она связана и с тем, что сам ребенок не всегда в состоянии осознать и оценить, насколько он нуждается в помощи, и с тем, что навязчивая помощь даст обратный результат.</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Прямоугольник 4"/>
          <p:cNvSpPr/>
          <p:nvPr/>
        </p:nvSpPr>
        <p:spPr>
          <a:xfrm>
            <a:off x="2627784" y="2204864"/>
            <a:ext cx="3216714" cy="523220"/>
          </a:xfrm>
          <a:prstGeom prst="rect">
            <a:avLst/>
          </a:prstGeom>
        </p:spPr>
        <p:txBody>
          <a:bodyPr wrap="none">
            <a:spAutoFit/>
          </a:bodyPr>
          <a:lstStyle/>
          <a:p>
            <a:r>
              <a:rPr lang="ru-RU" sz="2800" b="1" dirty="0" smtClean="0">
                <a:latin typeface="Times New Roman" pitchFamily="18" charset="0"/>
                <a:ea typeface="Times New Roman" pitchFamily="18" charset="0"/>
                <a:cs typeface="Times New Roman" pitchFamily="18" charset="0"/>
              </a:rPr>
              <a:t>Авторитет знания </a:t>
            </a:r>
            <a:endParaRPr lang="ru-RU" sz="2800"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20688"/>
            <a:ext cx="8229600" cy="1584176"/>
          </a:xfrm>
        </p:spPr>
        <p:txBody>
          <a:bodyPr>
            <a:normAutofit/>
          </a:bodyPr>
          <a:lstStyle/>
          <a:p>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Авторитет помощи</a:t>
            </a:r>
            <a:endParaRPr lang="ru-RU" sz="2800" b="1" dirty="0">
              <a:latin typeface="Times New Roman" pitchFamily="18" charset="0"/>
              <a:cs typeface="Times New Roman" pitchFamily="18" charset="0"/>
            </a:endParaRPr>
          </a:p>
        </p:txBody>
      </p:sp>
      <p:sp>
        <p:nvSpPr>
          <p:cNvPr id="3" name="Содержимое 2"/>
          <p:cNvSpPr>
            <a:spLocks noGrp="1"/>
          </p:cNvSpPr>
          <p:nvPr>
            <p:ph idx="1"/>
          </p:nvPr>
        </p:nvSpPr>
        <p:spPr>
          <a:xfrm>
            <a:off x="323528" y="2332037"/>
            <a:ext cx="8229600" cy="4525963"/>
          </a:xfrm>
        </p:spPr>
        <p:txBody>
          <a:bodyPr/>
          <a:lstStyle/>
          <a:p>
            <a:pPr algn="just">
              <a:buNone/>
            </a:pPr>
            <a:r>
              <a:rPr lang="ru-RU"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Авторитет помощи, осторожного и внимательного руководства счастливо дополнится авторитетом знания. Ребенок будет чувствовать присутствие рядом с ним, разумную заботу о нем, страховку, но в то же время он будет знать, что от него кое-что требуется, что никто и не собирается все делать за него, снять с него ответственность».</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83568" y="836712"/>
            <a:ext cx="7848872" cy="5616624"/>
          </a:xfrm>
        </p:spPr>
        <p:txBody>
          <a:bodyPr>
            <a:normAutofit fontScale="77500" lnSpcReduction="20000"/>
          </a:bodyPr>
          <a:lstStyle/>
          <a:p>
            <a:pPr algn="just">
              <a:buNone/>
            </a:pPr>
            <a:endParaRPr lang="ru-RU" dirty="0" smtClean="0">
              <a:latin typeface="Times New Roman" pitchFamily="18" charset="0"/>
              <a:cs typeface="Times New Roman" pitchFamily="18" charset="0"/>
            </a:endParaRPr>
          </a:p>
          <a:p>
            <a:pPr algn="just">
              <a:buNone/>
            </a:pPr>
            <a:r>
              <a:rPr lang="ru-RU" dirty="0" smtClean="0">
                <a:latin typeface="Times New Roman" pitchFamily="18" charset="0"/>
                <a:cs typeface="Times New Roman" pitchFamily="18" charset="0"/>
              </a:rPr>
              <a:t>               С </a:t>
            </a:r>
            <a:r>
              <a:rPr lang="ru-RU" dirty="0" smtClean="0">
                <a:latin typeface="Times New Roman" pitchFamily="18" charset="0"/>
                <a:cs typeface="Times New Roman" pitchFamily="18" charset="0"/>
              </a:rPr>
              <a:t>рождение ребенок с родителями связан невидимой "нитью" и от того какие отношения закладываются между ними напрямую зависит формирование личности.</a:t>
            </a:r>
          </a:p>
          <a:p>
            <a:pPr algn="just">
              <a:buNone/>
            </a:pPr>
            <a:r>
              <a:rPr lang="ru-RU" dirty="0" smtClean="0">
                <a:latin typeface="Times New Roman" pitchFamily="18" charset="0"/>
                <a:cs typeface="Times New Roman" pitchFamily="18" charset="0"/>
              </a:rPr>
              <a:t>              Семья </a:t>
            </a:r>
            <a:r>
              <a:rPr lang="ru-RU" dirty="0" smtClean="0">
                <a:latin typeface="Times New Roman" pitchFamily="18" charset="0"/>
                <a:cs typeface="Times New Roman" pitchFamily="18" charset="0"/>
              </a:rPr>
              <a:t>для ребенка является одновременно и средой обитания, и воспитательной средой. Влияние семьи особенно значимо в начальный период жизни ребенка и намного превышает все другие воспитательные воздействия. </a:t>
            </a:r>
          </a:p>
          <a:p>
            <a:pPr algn="just">
              <a:buNone/>
            </a:pPr>
            <a:r>
              <a:rPr lang="ru-RU" dirty="0" smtClean="0">
                <a:latin typeface="Times New Roman" pitchFamily="18" charset="0"/>
                <a:cs typeface="Times New Roman" pitchFamily="18" charset="0"/>
              </a:rPr>
              <a:t>              Стоит </a:t>
            </a:r>
            <a:r>
              <a:rPr lang="ru-RU" dirty="0" smtClean="0">
                <a:latin typeface="Times New Roman" pitchFamily="18" charset="0"/>
                <a:cs typeface="Times New Roman" pitchFamily="18" charset="0"/>
              </a:rPr>
              <a:t>отметить, что теоретические положения А.С. Макаренко, касающиеся социальной сущности </a:t>
            </a:r>
            <a:r>
              <a:rPr lang="ru-RU" dirty="0" smtClean="0">
                <a:latin typeface="Times New Roman" pitchFamily="18" charset="0"/>
                <a:cs typeface="Times New Roman" pitchFamily="18" charset="0"/>
              </a:rPr>
              <a:t>воспитания подрастающего поколения, </a:t>
            </a:r>
            <a:r>
              <a:rPr lang="ru-RU" dirty="0" smtClean="0">
                <a:latin typeface="Times New Roman" pitchFamily="18" charset="0"/>
                <a:cs typeface="Times New Roman" pitchFamily="18" charset="0"/>
              </a:rPr>
              <a:t>его общественного характера не потеряли своей актуальности и в нынешних </a:t>
            </a:r>
            <a:r>
              <a:rPr lang="ru-RU" dirty="0" smtClean="0">
                <a:latin typeface="Times New Roman" pitchFamily="18" charset="0"/>
                <a:cs typeface="Times New Roman" pitchFamily="18" charset="0"/>
              </a:rPr>
              <a:t>условиях воспитания. </a:t>
            </a:r>
            <a:endParaRPr lang="ru-RU" dirty="0" smtClean="0">
              <a:latin typeface="Times New Roman" pitchFamily="18" charset="0"/>
              <a:cs typeface="Times New Roman" pitchFamily="18" charset="0"/>
            </a:endParaRPr>
          </a:p>
          <a:p>
            <a:pPr>
              <a:buNone/>
            </a:pPr>
            <a:r>
              <a:rPr lang="ru-RU" dirty="0" smtClean="0"/>
              <a:t> </a:t>
            </a:r>
          </a:p>
          <a:p>
            <a:pPr fontAlgn="t">
              <a:buNone/>
            </a:pPr>
            <a:endParaRPr lang="ru-RU" dirty="0" smtClean="0"/>
          </a:p>
          <a:p>
            <a:pPr>
              <a:buNone/>
            </a:pP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1659</TotalTime>
  <Words>2297</Words>
  <Application>Microsoft Office PowerPoint</Application>
  <PresentationFormat>Экран (4:3)</PresentationFormat>
  <Paragraphs>67</Paragraphs>
  <Slides>19</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Тема Office</vt:lpstr>
      <vt:lpstr>ВСЕРОССИЙСКИЙ ПЕДАГОГИЧЕСКИЙ КОНКУРС «СОВРЕМЕННОЕ ВОСПИТАНИЕ ПОДРАСТАЮЩЕГО ПОКОЛЕНИЯ» </vt:lpstr>
      <vt:lpstr>  Содержание:</vt:lpstr>
      <vt:lpstr>Слайд 3</vt:lpstr>
      <vt:lpstr>Слайд 4</vt:lpstr>
      <vt:lpstr>Общие принципы семейного воспитания:</vt:lpstr>
      <vt:lpstr>Слайд 6</vt:lpstr>
      <vt:lpstr>Слайд 7</vt:lpstr>
      <vt:lpstr>Слайд 8</vt:lpstr>
      <vt:lpstr>   Группа ложных авторитетов, которые мешают воспитанию здоровой личности  подрастающего ребенка: </vt:lpstr>
      <vt:lpstr>Слайд 10</vt:lpstr>
      <vt:lpstr>3.Авторитет педантизма.</vt:lpstr>
      <vt:lpstr>4.Авторитет резонерства.</vt:lpstr>
      <vt:lpstr>5.Авторитет любви.</vt:lpstr>
      <vt:lpstr>6.Авторитет доброты.</vt:lpstr>
      <vt:lpstr>7.Авторитет дружбы.</vt:lpstr>
      <vt:lpstr>8.Авторитет подкупа.</vt:lpstr>
      <vt:lpstr>Наряду с негативными видами авторитета Макаренко выделяет те типы авторитета, которые создают благоприятные отношения в семье и способствуют современному воспитанию целостной здоровой личности ребенка. </vt:lpstr>
      <vt:lpstr>  Авторитет помощи</vt:lpstr>
      <vt:lpstr>Слайд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ВСЕРОССИЙСКИЙ ПЕДАГОГИЧЕСКИЙ КОНКУРС «СОВРЕМЕННОЕ ВОСПИТАНИЕ ПОДРАСТАЮЩЕГО ПОКОЛЕНИЯ» </dc:title>
  <dc:creator>RBT</dc:creator>
  <cp:lastModifiedBy>RBT</cp:lastModifiedBy>
  <cp:revision>29</cp:revision>
  <dcterms:created xsi:type="dcterms:W3CDTF">2021-10-31T07:37:24Z</dcterms:created>
  <dcterms:modified xsi:type="dcterms:W3CDTF">2021-11-01T11:27:12Z</dcterms:modified>
</cp:coreProperties>
</file>