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9" r:id="rId1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3" d="100"/>
          <a:sy n="83" d="100"/>
        </p:scale>
        <p:origin x="-1426" y="-7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Group 42"/>
          <p:cNvGrpSpPr/>
          <p:nvPr userDrawn="1"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4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0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5" name="Rectangle 11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6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7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1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5" name="Rectangle 8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11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 userDrawn="1"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1" name="Rectangle 80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5" name="Freeform 44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Freeform 51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Freeform 57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Freeform 67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Freeform 68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2" name="Group 41"/>
          <p:cNvGrpSpPr/>
          <p:nvPr/>
        </p:nvGrpSpPr>
        <p:grpSpPr>
          <a:xfrm>
            <a:off x="-304800" y="0"/>
            <a:ext cx="9932332" cy="6858000"/>
            <a:chOff x="-382404" y="0"/>
            <a:chExt cx="9932332" cy="6858000"/>
          </a:xfrm>
        </p:grpSpPr>
        <p:grpSp>
          <p:nvGrpSpPr>
            <p:cNvPr id="43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101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3" name="Rectangle 112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5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2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110" name="Rectangle 109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1" name="Rectangle 110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2" name="Rectangle 111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107" name="Rectangle 10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8" name="Rectangle 107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9" name="Rectangle 108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104" name="Rectangle 103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5" name="Rectangle 104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6" name="Rectangle 105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4" name="Freeform 43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5" name="Freeform 44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6" name="Freeform 45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Hexagon 49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Freeform 54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Hexagon 57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5" name="Hexagon 94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6" name="Hexagon 95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7" name="Hexagon 96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8" name="Hexagon 97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9" name="Freeform 98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0" name="Freeform 99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43490" y="1027664"/>
            <a:ext cx="7024744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43492" y="2323652"/>
            <a:ext cx="6777317" cy="350897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41448" y="5852160"/>
            <a:ext cx="350215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l" defTabSz="914400" rtl="0" eaLnBrk="1" latinLnBrk="0" hangingPunct="1">
        <a:spcBef>
          <a:spcPct val="0"/>
        </a:spcBef>
        <a:buNone/>
        <a:defRPr sz="40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64008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2471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32588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517904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171907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192024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121408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5" Type="http://schemas.microsoft.com/office/2007/relationships/hdphoto" Target="../media/hdphoto1.wdp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7" Type="http://schemas.microsoft.com/office/2007/relationships/hdphoto" Target="../media/hdphoto2.wdp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png"/><Relationship Id="rId5" Type="http://schemas.openxmlformats.org/officeDocument/2006/relationships/image" Target="../media/image9.jpeg"/><Relationship Id="rId4" Type="http://schemas.openxmlformats.org/officeDocument/2006/relationships/image" Target="../media/image8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jpeg"/><Relationship Id="rId5" Type="http://schemas.microsoft.com/office/2007/relationships/hdphoto" Target="../media/hdphoto2.wdp"/><Relationship Id="rId4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jpeg"/><Relationship Id="rId4" Type="http://schemas.openxmlformats.org/officeDocument/2006/relationships/image" Target="../media/image13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jpeg"/><Relationship Id="rId3" Type="http://schemas.openxmlformats.org/officeDocument/2006/relationships/image" Target="../media/image10.png"/><Relationship Id="rId7" Type="http://schemas.openxmlformats.org/officeDocument/2006/relationships/image" Target="../media/image16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5.jpeg"/><Relationship Id="rId5" Type="http://schemas.openxmlformats.org/officeDocument/2006/relationships/image" Target="../media/image14.png"/><Relationship Id="rId10" Type="http://schemas.openxmlformats.org/officeDocument/2006/relationships/image" Target="../media/image18.jpg"/><Relationship Id="rId4" Type="http://schemas.microsoft.com/office/2007/relationships/hdphoto" Target="../media/hdphoto2.wdp"/><Relationship Id="rId9" Type="http://schemas.microsoft.com/office/2007/relationships/hdphoto" Target="../media/hdphoto3.wdp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jpeg"/><Relationship Id="rId3" Type="http://schemas.microsoft.com/office/2007/relationships/hdphoto" Target="../media/hdphoto2.wdp"/><Relationship Id="rId7" Type="http://schemas.microsoft.com/office/2007/relationships/hdphoto" Target="../media/hdphoto5.wdp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0.jpeg"/><Relationship Id="rId11" Type="http://schemas.openxmlformats.org/officeDocument/2006/relationships/image" Target="../media/image6.jpeg"/><Relationship Id="rId5" Type="http://schemas.microsoft.com/office/2007/relationships/hdphoto" Target="../media/hdphoto4.wdp"/><Relationship Id="rId10" Type="http://schemas.openxmlformats.org/officeDocument/2006/relationships/image" Target="../media/image22.jpeg"/><Relationship Id="rId4" Type="http://schemas.openxmlformats.org/officeDocument/2006/relationships/image" Target="../media/image19.jpeg"/><Relationship Id="rId9" Type="http://schemas.microsoft.com/office/2007/relationships/hdphoto" Target="../media/hdphoto6.wdp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jpeg"/><Relationship Id="rId13" Type="http://schemas.microsoft.com/office/2007/relationships/hdphoto" Target="../media/hdphoto11.wdp"/><Relationship Id="rId3" Type="http://schemas.microsoft.com/office/2007/relationships/hdphoto" Target="../media/hdphoto2.wdp"/><Relationship Id="rId7" Type="http://schemas.microsoft.com/office/2007/relationships/hdphoto" Target="../media/hdphoto8.wdp"/><Relationship Id="rId12" Type="http://schemas.openxmlformats.org/officeDocument/2006/relationships/image" Target="../media/image27.jpe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4.jpeg"/><Relationship Id="rId11" Type="http://schemas.microsoft.com/office/2007/relationships/hdphoto" Target="../media/hdphoto10.wdp"/><Relationship Id="rId5" Type="http://schemas.microsoft.com/office/2007/relationships/hdphoto" Target="../media/hdphoto7.wdp"/><Relationship Id="rId10" Type="http://schemas.openxmlformats.org/officeDocument/2006/relationships/image" Target="../media/image26.jpeg"/><Relationship Id="rId4" Type="http://schemas.openxmlformats.org/officeDocument/2006/relationships/image" Target="../media/image23.jpeg"/><Relationship Id="rId9" Type="http://schemas.microsoft.com/office/2007/relationships/hdphoto" Target="../media/hdphoto9.wdp"/><Relationship Id="rId14" Type="http://schemas.openxmlformats.org/officeDocument/2006/relationships/image" Target="../media/image6.jpe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jpeg"/><Relationship Id="rId3" Type="http://schemas.microsoft.com/office/2007/relationships/hdphoto" Target="../media/hdphoto2.wdp"/><Relationship Id="rId7" Type="http://schemas.openxmlformats.org/officeDocument/2006/relationships/image" Target="../media/image6.jpe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Relationship Id="rId6" Type="http://schemas.microsoft.com/office/2007/relationships/hdphoto" Target="../media/hdphoto12.wdp"/><Relationship Id="rId5" Type="http://schemas.openxmlformats.org/officeDocument/2006/relationships/image" Target="../media/image29.jpeg"/><Relationship Id="rId4" Type="http://schemas.openxmlformats.org/officeDocument/2006/relationships/image" Target="../media/image28.jpeg"/></Relationships>
</file>

<file path=ppt/slides/_rels/slide9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7" Type="http://schemas.openxmlformats.org/officeDocument/2006/relationships/image" Target="../media/image33.jpe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Relationship Id="rId6" Type="http://schemas.microsoft.com/office/2007/relationships/hdphoto" Target="../media/hdphoto13.wdp"/><Relationship Id="rId5" Type="http://schemas.openxmlformats.org/officeDocument/2006/relationships/image" Target="../media/image32.png"/><Relationship Id="rId4" Type="http://schemas.openxmlformats.org/officeDocument/2006/relationships/image" Target="../media/image31.jpe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microsoft.com/office/2007/relationships/hdphoto" Target="../media/hdphoto2.wdp"/><Relationship Id="rId7" Type="http://schemas.microsoft.com/office/2007/relationships/hdphoto" Target="../media/hdphoto10.wdp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5.jpeg"/><Relationship Id="rId5" Type="http://schemas.openxmlformats.org/officeDocument/2006/relationships/image" Target="../media/image8.jpg"/><Relationship Id="rId4" Type="http://schemas.openxmlformats.org/officeDocument/2006/relationships/image" Target="../media/image34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4" Type="http://schemas.microsoft.com/office/2007/relationships/hdphoto" Target="../media/hdphoto1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799385" y="1227105"/>
            <a:ext cx="6234610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Вторая</a:t>
            </a:r>
            <a:r>
              <a:rPr lang="ru-RU" sz="54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ru-RU" sz="54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жизнь мусора</a:t>
            </a:r>
            <a:endParaRPr lang="ru-RU" sz="54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accent1">
                  <a:lumMod val="7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3725016"/>
            <a:ext cx="3363474" cy="2404884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545" y="548680"/>
            <a:ext cx="1646840" cy="1644209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9" name="TextBox 8"/>
          <p:cNvSpPr txBox="1"/>
          <p:nvPr/>
        </p:nvSpPr>
        <p:spPr>
          <a:xfrm>
            <a:off x="620403" y="211240"/>
            <a:ext cx="8393323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Муниципальное автономное дошкольное образовательное учреждение</a:t>
            </a:r>
          </a:p>
          <a:p>
            <a:pPr algn="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Детский сад </a:t>
            </a: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комбинировнного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вида №37 «Ягодка» </a:t>
            </a:r>
          </a:p>
          <a:p>
            <a:pPr algn="r"/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г.Губкина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Белгородской области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419872" y="3573016"/>
            <a:ext cx="5442522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Авторы: </a:t>
            </a:r>
          </a:p>
          <a:p>
            <a:pPr algn="r"/>
            <a:r>
              <a:rPr lang="ru-RU" sz="2000" b="1" i="1" dirty="0" err="1" smtClean="0">
                <a:latin typeface="Times New Roman" pitchFamily="18" charset="0"/>
                <a:cs typeface="Times New Roman" pitchFamily="18" charset="0"/>
              </a:rPr>
              <a:t>Покутнева</a:t>
            </a:r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 Анастасия</a:t>
            </a:r>
          </a:p>
          <a:p>
            <a:pPr algn="r"/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Скрипкина Стефания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,</a:t>
            </a:r>
          </a:p>
          <a:p>
            <a:pPr algn="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воспитанницы </a:t>
            </a:r>
          </a:p>
          <a:p>
            <a:pPr algn="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старшей группы №5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3571204" y="5301208"/>
            <a:ext cx="544252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Руководители проекта: </a:t>
            </a:r>
          </a:p>
          <a:p>
            <a:pPr algn="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Михайлова Т.В., Фетисова Е.С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., </a:t>
            </a:r>
          </a:p>
          <a:p>
            <a:pPr algn="r"/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Овчарова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Н.Б. </a:t>
            </a:r>
            <a:endParaRPr lang="ru-RU" sz="2000" b="1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3606553" y="6280279"/>
            <a:ext cx="268591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Губкин 2021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3" name="Рисунок 12"/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9015" t="13871" r="22087" b="15194"/>
          <a:stretch/>
        </p:blipFill>
        <p:spPr>
          <a:xfrm>
            <a:off x="7125438" y="1935177"/>
            <a:ext cx="1901952" cy="1637839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112" t="8100" r="10785" b="35041"/>
          <a:stretch/>
        </p:blipFill>
        <p:spPr>
          <a:xfrm>
            <a:off x="4020740" y="3717032"/>
            <a:ext cx="1791899" cy="16750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01643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35409" y="44624"/>
            <a:ext cx="6984776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4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«Вторая</a:t>
            </a:r>
            <a:r>
              <a:rPr lang="ru-RU" sz="44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ru-RU" sz="44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жизнь мусора»</a:t>
            </a:r>
            <a:endParaRPr lang="ru-RU" sz="44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accent1">
                  <a:lumMod val="7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831" y="980728"/>
            <a:ext cx="1619873" cy="1617285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Прямоугольник 1"/>
          <p:cNvSpPr/>
          <p:nvPr/>
        </p:nvSpPr>
        <p:spPr>
          <a:xfrm>
            <a:off x="1547664" y="980728"/>
            <a:ext cx="6840760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24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1">
                    <a:lumMod val="50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Гипотезой проекта 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стало предположение, что мусор, выбрасываемый нами, не может быть полезен.</a:t>
            </a:r>
          </a:p>
          <a:p>
            <a:pPr algn="r"/>
            <a:r>
              <a:rPr lang="ru-RU" sz="24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1">
                    <a:lumMod val="50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Задачи проекта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: Узнать как можно больше информации о выбрасываемом нами мусоре, попробовать «дать мусору вторую жизнь», сделать мотивирующий плакат «Большие дела маленьких людей».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966" t="13370" r="13598"/>
          <a:stretch/>
        </p:blipFill>
        <p:spPr>
          <a:xfrm>
            <a:off x="277501" y="4149080"/>
            <a:ext cx="3012593" cy="2466976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12160" y="4334222"/>
            <a:ext cx="2795590" cy="2096692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1880" y="4515843"/>
            <a:ext cx="2288051" cy="1804250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 rotWithShape="1"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9015" t="13871" r="22087" b="15194"/>
          <a:stretch/>
        </p:blipFill>
        <p:spPr>
          <a:xfrm>
            <a:off x="7750038" y="100833"/>
            <a:ext cx="1276771" cy="10994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74838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35409" y="44624"/>
            <a:ext cx="6984776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4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«Вторая</a:t>
            </a:r>
            <a:r>
              <a:rPr lang="ru-RU" sz="44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ru-RU" sz="44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жизнь мусора»</a:t>
            </a:r>
            <a:endParaRPr lang="ru-RU" sz="44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accent1">
                  <a:lumMod val="7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769535" y="1211892"/>
            <a:ext cx="616179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70C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Сбор макулатуры </a:t>
            </a:r>
            <a:r>
              <a:rPr lang="ru-RU" sz="24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70C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в </a:t>
            </a:r>
            <a:r>
              <a:rPr lang="ru-RU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70C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детском саду</a:t>
            </a:r>
            <a:endParaRPr lang="ru-RU" sz="24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0070C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pic>
        <p:nvPicPr>
          <p:cNvPr id="14" name="Рисунок 1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5616" y="1844824"/>
            <a:ext cx="3435846" cy="458112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5" name="Рисунок 1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085" b="3274"/>
          <a:stretch/>
        </p:blipFill>
        <p:spPr>
          <a:xfrm>
            <a:off x="4932040" y="1844825"/>
            <a:ext cx="4011910" cy="458112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6" name="Рисунок 15"/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9015" t="13871" r="22087" b="15194"/>
          <a:stretch/>
        </p:blipFill>
        <p:spPr>
          <a:xfrm>
            <a:off x="7750038" y="100833"/>
            <a:ext cx="1276771" cy="1099473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409" y="814065"/>
            <a:ext cx="1619873" cy="1617285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32287103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35409" y="44624"/>
            <a:ext cx="6984776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4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«Вторая</a:t>
            </a:r>
            <a:r>
              <a:rPr lang="ru-RU" sz="44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ru-RU" sz="44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жизнь мусора»</a:t>
            </a:r>
            <a:endParaRPr lang="ru-RU" sz="44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accent1">
                  <a:lumMod val="7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1871192" y="908719"/>
            <a:ext cx="727280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70C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Беседа с </a:t>
            </a:r>
            <a:r>
              <a:rPr lang="ru-RU" sz="24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70C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детьми в </a:t>
            </a:r>
            <a:r>
              <a:rPr lang="ru-RU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70C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группе о важности переработки, тематическое занятие</a:t>
            </a:r>
            <a:endParaRPr lang="ru-RU" sz="24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0070C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endParaRPr lang="ru-RU" sz="24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0070C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9015" t="13871" r="22087" b="15194"/>
          <a:stretch/>
        </p:blipFill>
        <p:spPr>
          <a:xfrm>
            <a:off x="7750038" y="100833"/>
            <a:ext cx="1276771" cy="1099473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179" b="8451"/>
          <a:stretch/>
        </p:blipFill>
        <p:spPr>
          <a:xfrm>
            <a:off x="1116895" y="1916832"/>
            <a:ext cx="7271527" cy="471028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409" y="814065"/>
            <a:ext cx="1619873" cy="1617285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22313110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35409" y="44624"/>
            <a:ext cx="6984776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4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«Вторая</a:t>
            </a:r>
            <a:r>
              <a:rPr lang="ru-RU" sz="44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ru-RU" sz="44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жизнь мусора»</a:t>
            </a:r>
            <a:endParaRPr lang="ru-RU" sz="44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accent1">
                  <a:lumMod val="7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409" y="814065"/>
            <a:ext cx="1619873" cy="1617285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Прямоугольник 1"/>
          <p:cNvSpPr/>
          <p:nvPr/>
        </p:nvSpPr>
        <p:spPr>
          <a:xfrm>
            <a:off x="1653283" y="784807"/>
            <a:ext cx="568296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70C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Поиск информации в литературе</a:t>
            </a:r>
            <a:endParaRPr lang="ru-RU" sz="24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0070C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9015" t="13871" r="22087" b="15194"/>
          <a:stretch/>
        </p:blipFill>
        <p:spPr>
          <a:xfrm>
            <a:off x="7750038" y="100833"/>
            <a:ext cx="1276771" cy="1099473"/>
          </a:xfrm>
          <a:prstGeom prst="rect">
            <a:avLst/>
          </a:prstGeom>
        </p:spPr>
      </p:pic>
      <p:pic>
        <p:nvPicPr>
          <p:cNvPr id="11" name="Рисунок 10"/>
          <p:cNvPicPr/>
          <p:nvPr/>
        </p:nvPicPr>
        <p:blipFill rotWithShape="1">
          <a:blip r:embed="rId5"/>
          <a:srcRect l="9363" t="15245" r="63854" b="16613"/>
          <a:stretch/>
        </p:blipFill>
        <p:spPr>
          <a:xfrm>
            <a:off x="6804248" y="1486015"/>
            <a:ext cx="2145472" cy="3009489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100" t="49368" r="9300"/>
          <a:stretch/>
        </p:blipFill>
        <p:spPr>
          <a:xfrm>
            <a:off x="467543" y="4306688"/>
            <a:ext cx="4027223" cy="231973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9" name="Рисунок 8"/>
          <p:cNvPicPr/>
          <p:nvPr/>
        </p:nvPicPr>
        <p:blipFill rotWithShape="1">
          <a:blip r:embed="rId7"/>
          <a:srcRect l="12422" t="17982" r="61853" b="21813"/>
          <a:stretch/>
        </p:blipFill>
        <p:spPr>
          <a:xfrm>
            <a:off x="4139952" y="1622707"/>
            <a:ext cx="2265418" cy="3091108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14292" y="4206587"/>
            <a:ext cx="3779912" cy="251994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3734"/>
          <a:stretch/>
        </p:blipFill>
        <p:spPr>
          <a:xfrm>
            <a:off x="483567" y="1493878"/>
            <a:ext cx="3507854" cy="263167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22313110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35409" y="44624"/>
            <a:ext cx="6984776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4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«Вторая</a:t>
            </a:r>
            <a:r>
              <a:rPr lang="ru-RU" sz="44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ru-RU" sz="44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жизнь мусора»</a:t>
            </a:r>
            <a:endParaRPr lang="ru-RU" sz="44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accent1">
                  <a:lumMod val="7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755282" y="908720"/>
            <a:ext cx="3538891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70C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Поиск информации в интернете</a:t>
            </a:r>
            <a:endParaRPr lang="ru-RU" sz="24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0070C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9015" t="13871" r="22087" b="15194"/>
          <a:stretch/>
        </p:blipFill>
        <p:spPr>
          <a:xfrm>
            <a:off x="7750038" y="100833"/>
            <a:ext cx="1276771" cy="1099473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4052203" y="6268079"/>
            <a:ext cx="45720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70C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Отдельный </a:t>
            </a:r>
            <a:r>
              <a:rPr lang="ru-RU" sz="2400" b="1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70C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сбор батареек</a:t>
            </a: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4135" r="16116"/>
          <a:stretch/>
        </p:blipFill>
        <p:spPr>
          <a:xfrm>
            <a:off x="5940152" y="3694361"/>
            <a:ext cx="2676067" cy="255778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2" name="Рисунок 11"/>
          <p:cNvPicPr>
            <a:picLocks noChangeAspect="1"/>
          </p:cNvPicPr>
          <p:nvPr/>
        </p:nvPicPr>
        <p:blipFill rotWithShape="1"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600" t="19100" r="15244" b="11000"/>
          <a:stretch/>
        </p:blipFill>
        <p:spPr>
          <a:xfrm>
            <a:off x="5076056" y="1598723"/>
            <a:ext cx="2929735" cy="172477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3" name="Рисунок 12"/>
          <p:cNvPicPr>
            <a:picLocks noChangeAspect="1"/>
          </p:cNvPicPr>
          <p:nvPr/>
        </p:nvPicPr>
        <p:blipFill rotWithShape="1"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0335" t="7986" r="14843" b="6953"/>
          <a:stretch/>
        </p:blipFill>
        <p:spPr>
          <a:xfrm rot="16200000">
            <a:off x="3383293" y="4003987"/>
            <a:ext cx="2557783" cy="193852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9139" y="1748869"/>
            <a:ext cx="2745588" cy="366078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409" y="814065"/>
            <a:ext cx="1619873" cy="1617285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22313110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35409" y="44624"/>
            <a:ext cx="6984776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4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«Вторая</a:t>
            </a:r>
            <a:r>
              <a:rPr lang="ru-RU" sz="44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ru-RU" sz="44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жизнь мусора»</a:t>
            </a:r>
            <a:endParaRPr lang="ru-RU" sz="44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accent1">
                  <a:lumMod val="7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1755282" y="1052736"/>
            <a:ext cx="5638082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70C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Апсайклинг</a:t>
            </a:r>
            <a:endParaRPr lang="ru-RU" sz="3200" b="1" dirty="0" smtClean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0070C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  <a:p>
            <a:endParaRPr lang="ru-RU" sz="32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0070C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9015" t="13871" r="22087" b="15194"/>
          <a:stretch/>
        </p:blipFill>
        <p:spPr>
          <a:xfrm>
            <a:off x="7750038" y="100833"/>
            <a:ext cx="1276771" cy="1099473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9360" y="1772816"/>
            <a:ext cx="5468100" cy="307580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67193" y="5157192"/>
            <a:ext cx="2459747" cy="144102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6735" r="23543"/>
          <a:stretch/>
        </p:blipFill>
        <p:spPr>
          <a:xfrm>
            <a:off x="3398133" y="5157192"/>
            <a:ext cx="2352379" cy="1441020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10" cstate="print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6958" y="5157192"/>
            <a:ext cx="1917192" cy="1511808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 rotWithShape="1">
          <a:blip r:embed="rId12" cstate="print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8346"/>
          <a:stretch/>
        </p:blipFill>
        <p:spPr>
          <a:xfrm>
            <a:off x="749597" y="2486805"/>
            <a:ext cx="1771914" cy="2436068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409" y="814065"/>
            <a:ext cx="1619873" cy="1617285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55146023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35409" y="44624"/>
            <a:ext cx="6984776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4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«Вторая</a:t>
            </a:r>
            <a:r>
              <a:rPr lang="ru-RU" sz="44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ru-RU" sz="44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жизнь мусора»</a:t>
            </a:r>
            <a:endParaRPr lang="ru-RU" sz="44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accent1">
                  <a:lumMod val="7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2051720" y="1169528"/>
            <a:ext cx="581439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0070C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Раздельный сбор мусора</a:t>
            </a:r>
            <a:endParaRPr lang="ru-RU" sz="28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0070C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9015" t="13871" r="22087" b="15194"/>
          <a:stretch/>
        </p:blipFill>
        <p:spPr>
          <a:xfrm>
            <a:off x="7750038" y="100833"/>
            <a:ext cx="1276771" cy="1099473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167"/>
          <a:stretch/>
        </p:blipFill>
        <p:spPr>
          <a:xfrm rot="16200000">
            <a:off x="5439316" y="3017987"/>
            <a:ext cx="3632604" cy="263710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5260" r="13062"/>
          <a:stretch/>
        </p:blipFill>
        <p:spPr>
          <a:xfrm>
            <a:off x="395536" y="2564904"/>
            <a:ext cx="2435466" cy="353870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409" y="814065"/>
            <a:ext cx="1619873" cy="1617285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9832" y="2569472"/>
            <a:ext cx="2650600" cy="353413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55146023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35409" y="44624"/>
            <a:ext cx="6984776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4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«Вторая</a:t>
            </a:r>
            <a:r>
              <a:rPr lang="ru-RU" sz="44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ru-RU" sz="44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жизнь мусора»</a:t>
            </a:r>
            <a:endParaRPr lang="ru-RU" sz="44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accent1">
                  <a:lumMod val="7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9015" t="13871" r="22087" b="15194"/>
          <a:stretch/>
        </p:blipFill>
        <p:spPr>
          <a:xfrm>
            <a:off x="7750038" y="100833"/>
            <a:ext cx="1276771" cy="1099473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289" y="777738"/>
            <a:ext cx="4298162" cy="608026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481" t="6669" r="17900" b="5378"/>
          <a:stretch/>
        </p:blipFill>
        <p:spPr>
          <a:xfrm>
            <a:off x="4860032" y="4386339"/>
            <a:ext cx="3744416" cy="229782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559" r="4657" b="28655"/>
          <a:stretch/>
        </p:blipFill>
        <p:spPr>
          <a:xfrm>
            <a:off x="4860032" y="806081"/>
            <a:ext cx="3790753" cy="332841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55146023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35409" y="44624"/>
            <a:ext cx="6984776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4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«Вторая</a:t>
            </a:r>
            <a:r>
              <a:rPr lang="ru-RU" sz="44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ru-RU" sz="44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жизнь мусора»</a:t>
            </a:r>
            <a:endParaRPr lang="ru-RU" sz="44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accent1">
                  <a:lumMod val="7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9015" t="13871" r="22087" b="15194"/>
          <a:stretch/>
        </p:blipFill>
        <p:spPr>
          <a:xfrm>
            <a:off x="7750038" y="100833"/>
            <a:ext cx="1276771" cy="1099473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52357" y="1340768"/>
            <a:ext cx="2519772" cy="1679848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2060848"/>
            <a:ext cx="4958680" cy="371901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40698" y="4293096"/>
            <a:ext cx="2647725" cy="2087872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409" y="814065"/>
            <a:ext cx="1619873" cy="1617285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9" name="Стрелка вверх 8"/>
          <p:cNvSpPr/>
          <p:nvPr/>
        </p:nvSpPr>
        <p:spPr>
          <a:xfrm rot="5400000">
            <a:off x="5246484" y="2270428"/>
            <a:ext cx="599429" cy="612317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b="1">
              <a:ln w="12700">
                <a:solidFill>
                  <a:schemeClr val="tx1"/>
                </a:solidFill>
                <a:prstDash val="solid"/>
              </a:ln>
              <a:solidFill>
                <a:schemeClr val="accent1">
                  <a:lumMod val="50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1" name="Стрелка вверх 10"/>
          <p:cNvSpPr/>
          <p:nvPr/>
        </p:nvSpPr>
        <p:spPr>
          <a:xfrm rot="10800000">
            <a:off x="6824211" y="3140968"/>
            <a:ext cx="576064" cy="1008112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5146023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439072" y="548680"/>
            <a:ext cx="6234610" cy="144655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4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Вторая</a:t>
            </a:r>
            <a:r>
              <a:rPr lang="ru-RU" sz="44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 </a:t>
            </a:r>
            <a:r>
              <a:rPr lang="ru-RU" sz="44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жизнь мусора</a:t>
            </a:r>
            <a:endParaRPr lang="ru-RU" sz="44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accent1">
                  <a:lumMod val="7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370046"/>
            <a:ext cx="1646840" cy="1644209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2" name="TextBox 11"/>
          <p:cNvSpPr txBox="1"/>
          <p:nvPr/>
        </p:nvSpPr>
        <p:spPr>
          <a:xfrm>
            <a:off x="3347864" y="6314509"/>
            <a:ext cx="268591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Губкин 2021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3" name="Рисунок 12"/>
          <p:cNvPicPr>
            <a:picLocks noChangeAspect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9015" t="13871" r="22087" b="15194"/>
          <a:stretch/>
        </p:blipFill>
        <p:spPr>
          <a:xfrm>
            <a:off x="6876256" y="404664"/>
            <a:ext cx="1901952" cy="1637839"/>
          </a:xfrm>
          <a:prstGeom prst="rect">
            <a:avLst/>
          </a:prstGeom>
        </p:spPr>
      </p:pic>
      <p:sp>
        <p:nvSpPr>
          <p:cNvPr id="14" name="Прямоугольник 13"/>
          <p:cNvSpPr/>
          <p:nvPr/>
        </p:nvSpPr>
        <p:spPr>
          <a:xfrm>
            <a:off x="2267744" y="2204864"/>
            <a:ext cx="6382862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СПАСИБО ЗА ВНИМАНИЕ!</a:t>
            </a:r>
            <a:endParaRPr lang="ru-RU" sz="54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020737739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Остин">
  <a:themeElements>
    <a:clrScheme name="Остин">
      <a:dk1>
        <a:sysClr val="windowText" lastClr="000000"/>
      </a:dk1>
      <a:lt1>
        <a:sysClr val="window" lastClr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6700"/>
      </a:accent3>
      <a:accent4>
        <a:srgbClr val="909465"/>
      </a:accent4>
      <a:accent5>
        <a:srgbClr val="956B43"/>
      </a:accent5>
      <a:accent6>
        <a:srgbClr val="FEA022"/>
      </a:accent6>
      <a:hlink>
        <a:srgbClr val="E68200"/>
      </a:hlink>
      <a:folHlink>
        <a:srgbClr val="FFA94A"/>
      </a:folHlink>
    </a:clrScheme>
    <a:fontScheme name="Остин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Остин">
      <a:fillStyleLst>
        <a:solidFill>
          <a:schemeClr val="phClr"/>
        </a:solidFill>
        <a:gradFill rotWithShape="1">
          <a:gsLst>
            <a:gs pos="0">
              <a:schemeClr val="phClr">
                <a:tint val="20000"/>
                <a:satMod val="180000"/>
                <a:lumMod val="98000"/>
              </a:schemeClr>
            </a:gs>
            <a:gs pos="40000">
              <a:schemeClr val="phClr">
                <a:tint val="30000"/>
                <a:satMod val="260000"/>
                <a:lumMod val="84000"/>
              </a:schemeClr>
            </a:gs>
            <a:gs pos="100000">
              <a:schemeClr val="phClr">
                <a:tint val="100000"/>
                <a:satMod val="110000"/>
                <a:lumMod val="100000"/>
              </a:schemeClr>
            </a:gs>
          </a:gsLst>
          <a:lin ang="504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75000"/>
                <a:satMod val="120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>
            <a:bevelT w="50800" h="12700" prst="softRound"/>
          </a:sp3d>
        </a:effectStyle>
        <a:effectStyle>
          <a:effectLst>
            <a:outerShdw blurRad="44450" dist="50800" dir="5400000" sx="96000" rotWithShape="0">
              <a:srgbClr val="000000">
                <a:alpha val="3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 contourW="15875" prstMaterial="metal">
            <a:bevelT w="101600" h="25400" prst="softRound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94000"/>
                <a:satMod val="114000"/>
                <a:lumMod val="96000"/>
              </a:schemeClr>
            </a:gs>
            <a:gs pos="62000">
              <a:schemeClr val="phClr">
                <a:tint val="92000"/>
                <a:shade val="66000"/>
                <a:satMod val="110000"/>
                <a:lumMod val="80000"/>
              </a:schemeClr>
            </a:gs>
            <a:gs pos="100000">
              <a:schemeClr val="phClr">
                <a:tint val="89000"/>
                <a:shade val="62000"/>
                <a:satMod val="110000"/>
                <a:lumMod val="72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80000"/>
                <a:shade val="58000"/>
              </a:schemeClr>
              <a:schemeClr val="phClr">
                <a:tint val="73000"/>
                <a:shade val="68000"/>
                <a:satMod val="15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Austin</Template>
  <TotalTime>463</TotalTime>
  <Words>176</Words>
  <Application>Microsoft Office PowerPoint</Application>
  <PresentationFormat>Экран (4:3)</PresentationFormat>
  <Paragraphs>34</Paragraphs>
  <Slides>11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2" baseType="lpstr">
      <vt:lpstr>Остин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Ekaterina</dc:creator>
  <cp:lastModifiedBy>Ekaterina</cp:lastModifiedBy>
  <cp:revision>28</cp:revision>
  <dcterms:created xsi:type="dcterms:W3CDTF">2021-12-14T14:53:37Z</dcterms:created>
  <dcterms:modified xsi:type="dcterms:W3CDTF">2022-01-26T06:45:17Z</dcterms:modified>
</cp:coreProperties>
</file>