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9" r:id="rId6"/>
    <p:sldId id="282" r:id="rId7"/>
    <p:sldId id="283" r:id="rId8"/>
    <p:sldId id="271" r:id="rId9"/>
    <p:sldId id="261" r:id="rId10"/>
    <p:sldId id="262" r:id="rId11"/>
    <p:sldId id="285" r:id="rId12"/>
    <p:sldId id="260" r:id="rId13"/>
    <p:sldId id="265" r:id="rId14"/>
    <p:sldId id="275" r:id="rId15"/>
    <p:sldId id="284" r:id="rId16"/>
    <p:sldId id="266" r:id="rId17"/>
    <p:sldId id="268" r:id="rId18"/>
    <p:sldId id="272" r:id="rId19"/>
    <p:sldId id="276" r:id="rId20"/>
    <p:sldId id="277" r:id="rId21"/>
    <p:sldId id="278" r:id="rId22"/>
    <p:sldId id="279" r:id="rId23"/>
    <p:sldId id="273" r:id="rId24"/>
    <p:sldId id="274" r:id="rId25"/>
    <p:sldId id="280" r:id="rId26"/>
    <p:sldId id="281" r:id="rId27"/>
  </p:sldIdLst>
  <p:sldSz cx="9144000" cy="6858000" type="screen4x3"/>
  <p:notesSz cx="6888163" cy="100203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401979"/>
    <a:srgbClr val="FF33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74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9C2E83D1-006B-4694-BD0B-3248D97A5CD9}" type="datetimeFigureOut">
              <a:rPr lang="ru-RU"/>
              <a:pPr>
                <a:defRPr/>
              </a:pPr>
              <a:t>20.02.2022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0172C71C-C1FD-4AF4-9AB7-F12BE22E95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8638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C8B591-30A9-4B4C-8143-3EF76C01CF6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9859A-F79B-4D9C-AA25-7D62E116918A}" type="datetimeFigureOut">
              <a:rPr lang="ru-RU"/>
              <a:pPr>
                <a:defRPr/>
              </a:pPr>
              <a:t>20.02.2022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7EF5E-6AA4-42B4-814C-95372EBB2A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6D27D-84F4-4837-B805-CF5D11553BE3}" type="datetimeFigureOut">
              <a:rPr lang="ru-RU"/>
              <a:pPr>
                <a:defRPr/>
              </a:pPr>
              <a:t>20.02.2022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605C1-75E4-4E50-A2AD-812A0FC05C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FF1AE-0C3C-47D6-9572-13E139BA6CF6}" type="datetimeFigureOut">
              <a:rPr lang="ru-RU"/>
              <a:pPr>
                <a:defRPr/>
              </a:pPr>
              <a:t>20.02.2022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28EDF-6AE2-4DF2-A968-2562167EBA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53615-12E8-4971-B826-9FEF03E47B6C}" type="datetimeFigureOut">
              <a:rPr lang="ru-RU"/>
              <a:pPr>
                <a:defRPr/>
              </a:pPr>
              <a:t>20.02.2022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FCF9D-4502-4035-A174-A1115530EC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A3E25-BA0B-4FEE-B3AE-297A69F5BFD8}" type="datetimeFigureOut">
              <a:rPr lang="ru-RU"/>
              <a:pPr>
                <a:defRPr/>
              </a:pPr>
              <a:t>20.02.2022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407EE-5C75-42B6-B2D6-281E0FFA60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98C93-25FF-4428-8EF4-25966E0C09AD}" type="datetimeFigureOut">
              <a:rPr lang="ru-RU"/>
              <a:pPr>
                <a:defRPr/>
              </a:pPr>
              <a:t>20.02.2022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B1D63-2D25-4FAF-92E3-BFCCB1CD1A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77BAA-63B3-457E-B74A-4E122F3E2527}" type="datetimeFigureOut">
              <a:rPr lang="ru-RU"/>
              <a:pPr>
                <a:defRPr/>
              </a:pPr>
              <a:t>20.02.2022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49D91-D6FB-4877-A2F6-DCF39D9C19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ECA08-8521-4222-AE6B-957430EDB956}" type="datetimeFigureOut">
              <a:rPr lang="ru-RU"/>
              <a:pPr>
                <a:defRPr/>
              </a:pPr>
              <a:t>20.02.2022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E8C52-2B1B-4756-8E4D-19F759226D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5EFAA-A642-4A9C-95AF-4E9C3515E9FF}" type="datetimeFigureOut">
              <a:rPr lang="ru-RU"/>
              <a:pPr>
                <a:defRPr/>
              </a:pPr>
              <a:t>20.02.2022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4F3B2-B22F-475C-A8D8-CF871CFF1D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1DE0B-F714-4439-9036-076B72363715}" type="datetimeFigureOut">
              <a:rPr lang="ru-RU"/>
              <a:pPr>
                <a:defRPr/>
              </a:pPr>
              <a:t>20.02.2022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02AB5-1C4B-476E-BB38-17C9CBABA0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5EEE5-C619-49F3-ABC7-1C8C46B83728}" type="datetimeFigureOut">
              <a:rPr lang="ru-RU"/>
              <a:pPr>
                <a:defRPr/>
              </a:pPr>
              <a:t>20.02.2022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31158-6654-4751-BC53-DE0D2A4476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prstClr val="black"/>
              <a:schemeClr val="accent4">
                <a:tint val="45000"/>
                <a:satMod val="400000"/>
              </a:schemeClr>
            </a:duotone>
            <a:lum bright="-3000" contrast="58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1D07F0-7E90-4A9B-A898-B00706B83F79}" type="datetimeFigureOut">
              <a:rPr lang="ru-RU"/>
              <a:pPr>
                <a:defRPr/>
              </a:pPr>
              <a:t>20.02.2022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6FFD77-35D7-483E-A47A-0C1A93A519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707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ransition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&#1044;&#1077;&#1090;&#1089;&#1082;&#1080;&#1077;%20&#1087;&#1088;&#1086;&#1077;&#1082;&#1090;&#1099;\&#1074;&#1086;&#1076;&#1072;%20&#1074;%20&#1085;&#1072;&#1096;&#1077;&#1084;%20&#1075;&#1086;&#1088;&#1086;&#1076;&#1077;\&#1075;&#1086;&#1090;&#1086;&#1074;&#1072;&#1103;%20&#1087;&#1088;&#1077;&#1079;&#1077;&#1085;&#1090;&#1072;&#1094;&#1080;&#1103;\&#1052;&#1091;&#1079;&#1099;&#1082;&#1072;%20&#1085;&#1072;%20&#1092;&#1086;&#1085;.mp3" TargetMode="Externa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1%D0%B0%D0%B9%D0%B4%D0%B0%D1%80%D0%BA%D0%B0" TargetMode="External"/><Relationship Id="rId3" Type="http://schemas.openxmlformats.org/officeDocument/2006/relationships/hyperlink" Target="https://ru.wikipedia.org/wiki/%D0%A1%D0%B0%D1%80%D0%B0%D1%82%D0%BE%D0%B2%D1%81%D0%BA%D0%B0%D1%8F_%D0%BE%D0%B1%D0%BB%D0%B0%D1%81%D1%82%D1%8C" TargetMode="External"/><Relationship Id="rId7" Type="http://schemas.openxmlformats.org/officeDocument/2006/relationships/hyperlink" Target="https://ru.wikipedia.org/wiki/%D0%9C%D0%B8%D1%85%D0%B0%D0%B9%D0%BB%D0%BE%D0%B2%D0%BA%D0%B0_(%D0%B3%D0%BE%D1%80%D0%BE%D0%B4)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iki/%D0%96%D0%B8%D1%80%D0%BD%D0%BE%D0%B2%D1%81%D0%BA" TargetMode="External"/><Relationship Id="rId5" Type="http://schemas.openxmlformats.org/officeDocument/2006/relationships/hyperlink" Target="https://ru.wikipedia.org/wiki/%D0%90%D1%82%D0%BA%D0%B0%D1%80%D1%81%D0%BA" TargetMode="External"/><Relationship Id="rId4" Type="http://schemas.openxmlformats.org/officeDocument/2006/relationships/hyperlink" Target="https://ru.wikipedia.org/wiki/%D0%9F%D0%B5%D1%82%D1%80%D0%BE%D0%B2%D1%81%D0%BA_(%D0%A1%D0%B0%D1%80%D0%B0%D1%82%D0%BE%D0%B2%D1%81%D0%BA%D0%B0%D1%8F_%D0%BE%D0%B1%D0%BB%D0%B0%D1%81%D1%82%D1%8C)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gif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gif"/><Relationship Id="rId5" Type="http://schemas.openxmlformats.org/officeDocument/2006/relationships/image" Target="../media/image39.png"/><Relationship Id="rId4" Type="http://schemas.openxmlformats.org/officeDocument/2006/relationships/image" Target="../media/image38.gif"/><Relationship Id="rId9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14290"/>
            <a:ext cx="8229600" cy="18288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Водоёмы города </a:t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 smtClean="0">
                <a:solidFill>
                  <a:srgbClr val="FFFF00"/>
                </a:solidFill>
              </a:rPr>
              <a:t>Михайловки</a:t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 smtClean="0">
                <a:solidFill>
                  <a:srgbClr val="FFFF00"/>
                </a:solidFill>
              </a:rPr>
              <a:t>охрана водоёмов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00638" y="4929188"/>
            <a:ext cx="3900487" cy="17526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algn="l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dirty="0" smtClean="0">
                <a:solidFill>
                  <a:schemeClr val="bg1"/>
                </a:solidFill>
              </a:rPr>
              <a:t>Исследовательская работа </a:t>
            </a:r>
          </a:p>
          <a:p>
            <a:pPr algn="l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mtClean="0">
                <a:solidFill>
                  <a:schemeClr val="bg1"/>
                </a:solidFill>
              </a:rPr>
              <a:t>учащихся </a:t>
            </a:r>
            <a:r>
              <a:rPr lang="ru-RU" dirty="0">
                <a:solidFill>
                  <a:schemeClr val="bg1"/>
                </a:solidFill>
              </a:rPr>
              <a:t>3</a:t>
            </a:r>
            <a:r>
              <a:rPr lang="ru-RU" smtClean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класса</a:t>
            </a:r>
          </a:p>
          <a:p>
            <a:pPr algn="l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dirty="0" smtClean="0">
                <a:solidFill>
                  <a:schemeClr val="bg1"/>
                </a:solidFill>
              </a:rPr>
              <a:t>МКОУ «</a:t>
            </a:r>
            <a:r>
              <a:rPr lang="ru-RU" dirty="0" smtClean="0">
                <a:solidFill>
                  <a:schemeClr val="bg1"/>
                </a:solidFill>
              </a:rPr>
              <a:t>СШ  </a:t>
            </a:r>
            <a:r>
              <a:rPr lang="ru-RU" dirty="0" smtClean="0">
                <a:solidFill>
                  <a:schemeClr val="bg1"/>
                </a:solidFill>
              </a:rPr>
              <a:t>№9»</a:t>
            </a:r>
          </a:p>
          <a:p>
            <a:pPr algn="l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dirty="0" smtClean="0">
                <a:solidFill>
                  <a:schemeClr val="bg1"/>
                </a:solidFill>
              </a:rPr>
              <a:t>Учитель: Тимошина Ю.В.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6" name="Музыка на фон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304800" cy="3048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6" y="2420888"/>
            <a:ext cx="4989934" cy="396044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70" decel="100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770" decel="100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77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1" dur="77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77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8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0" dur="77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6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14412" y="142852"/>
            <a:ext cx="9144000" cy="115254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dirty="0" smtClean="0">
                <a:solidFill>
                  <a:srgbClr val="FFFF00"/>
                </a:solidFill>
              </a:rPr>
              <a:t>Цели исследования:</a:t>
            </a:r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85918" y="1714488"/>
            <a:ext cx="5715040" cy="70788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530352" indent="-4572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Узнать </a:t>
            </a:r>
            <a:r>
              <a:rPr lang="ru-RU" sz="2000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какие водоёмы находятся на территории </a:t>
            </a:r>
            <a:r>
              <a:rPr lang="ru-RU" sz="20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Михайловки</a:t>
            </a:r>
            <a:endParaRPr lang="ru-RU" sz="200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j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85918" y="2928934"/>
            <a:ext cx="5715072" cy="70788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530352" indent="-4572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Рассмотреть </a:t>
            </a:r>
            <a:r>
              <a:rPr lang="ru-RU" sz="2000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причины загрязнения водоёмов.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785918" y="4214818"/>
            <a:ext cx="5715040" cy="70788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530352" indent="-4572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Познакомиться с </a:t>
            </a:r>
            <a:r>
              <a:rPr lang="ru-RU" sz="2000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мерами охраны водоёмов от загрязнения.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785886" y="5429264"/>
            <a:ext cx="5715072" cy="40011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530352" indent="-4572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Учиться </a:t>
            </a:r>
            <a:r>
              <a:rPr lang="ru-RU" sz="2000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бережному отношению к </a:t>
            </a:r>
            <a:r>
              <a:rPr lang="ru-RU" sz="200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воде.</a:t>
            </a:r>
            <a:endParaRPr lang="ru-RU" sz="200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j-lt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42852"/>
            <a:ext cx="8572528" cy="92869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dirty="0" smtClean="0">
                <a:solidFill>
                  <a:srgbClr val="FFFF00"/>
                </a:solidFill>
              </a:rPr>
              <a:t>Начало исследования</a:t>
            </a:r>
            <a:endParaRPr lang="ru-RU" sz="5400" dirty="0">
              <a:solidFill>
                <a:srgbClr val="FFFF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429125" y="1714500"/>
            <a:ext cx="4514850" cy="45720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2400" dirty="0" smtClean="0">
                <a:solidFill>
                  <a:schemeClr val="bg1"/>
                </a:solidFill>
              </a:rPr>
              <a:t>В сентябре на уроке окружающего мира учительница спросила нас о том, </a:t>
            </a:r>
            <a:r>
              <a:rPr lang="ru-RU" sz="2400" u="sng" dirty="0" smtClean="0">
                <a:solidFill>
                  <a:schemeClr val="bg1"/>
                </a:solidFill>
              </a:rPr>
              <a:t>какие водоёмы Михайловки  мы знаем.</a:t>
            </a:r>
          </a:p>
          <a:p>
            <a:pPr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ru-RU" sz="2400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2400" dirty="0" smtClean="0">
                <a:solidFill>
                  <a:schemeClr val="bg1"/>
                </a:solidFill>
              </a:rPr>
              <a:t>Наши знания по этому вопросу оказались </a:t>
            </a:r>
            <a:r>
              <a:rPr lang="ru-RU" sz="2400" u="sng" dirty="0" smtClean="0">
                <a:solidFill>
                  <a:schemeClr val="bg1"/>
                </a:solidFill>
              </a:rPr>
              <a:t>недостаточными</a:t>
            </a:r>
            <a:r>
              <a:rPr lang="ru-RU" sz="2400" dirty="0" smtClean="0">
                <a:solidFill>
                  <a:schemeClr val="bg1"/>
                </a:solidFill>
              </a:rPr>
              <a:t>.</a:t>
            </a:r>
          </a:p>
          <a:p>
            <a:pPr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ru-RU" sz="2400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2400" dirty="0" smtClean="0">
                <a:solidFill>
                  <a:schemeClr val="bg1"/>
                </a:solidFill>
              </a:rPr>
              <a:t>Мы решили </a:t>
            </a:r>
            <a:r>
              <a:rPr lang="ru-RU" sz="2400" u="sng" dirty="0" smtClean="0">
                <a:solidFill>
                  <a:schemeClr val="bg1"/>
                </a:solidFill>
              </a:rPr>
              <a:t>подробнее узнать</a:t>
            </a:r>
            <a:r>
              <a:rPr lang="ru-RU" sz="2400" dirty="0" smtClean="0">
                <a:solidFill>
                  <a:schemeClr val="bg1"/>
                </a:solidFill>
              </a:rPr>
              <a:t> о водоёмах нашего города.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9218" name="Picture 2" descr="H:\Вода в нашем городе\Проблемы\Фото0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1643063"/>
            <a:ext cx="3375025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H:\Вода в нашем городе\Проблемы\Фото0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1500188"/>
            <a:ext cx="3657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">
              <a:schemeClr val="accent3">
                <a:lumMod val="75000"/>
              </a:schemeClr>
            </a:gs>
            <a:gs pos="33000">
              <a:schemeClr val="accent3">
                <a:tint val="86500"/>
                <a:alpha val="73000"/>
              </a:schemeClr>
            </a:gs>
            <a:gs pos="46750">
              <a:schemeClr val="accent3">
                <a:tint val="71000"/>
                <a:satMod val="112000"/>
                <a:alpha val="76000"/>
              </a:schemeClr>
            </a:gs>
            <a:gs pos="47000">
              <a:schemeClr val="accent3">
                <a:tint val="71000"/>
                <a:satMod val="112000"/>
                <a:alpha val="77000"/>
              </a:schemeClr>
            </a:gs>
            <a:gs pos="68000">
              <a:schemeClr val="accent3">
                <a:tint val="86000"/>
              </a:schemeClr>
            </a:gs>
            <a:gs pos="100000">
              <a:schemeClr val="accent3">
                <a:shade val="60000"/>
              </a:schemeClr>
            </a:gs>
          </a:gsLst>
          <a:lin ang="835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5214962"/>
            <a:ext cx="9144000" cy="1643062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9525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Ø"/>
              <a:defRPr/>
            </a:pP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latin typeface="+mj-lt"/>
              </a:rPr>
              <a:t>Городской округ расположен в северо-западной части области, по правобережью </a:t>
            </a:r>
            <a:r>
              <a:rPr lang="ru-RU" dirty="0" smtClean="0">
                <a:solidFill>
                  <a:schemeClr val="bg1"/>
                </a:solidFill>
                <a:latin typeface="+mj-lt"/>
              </a:rPr>
              <a:t>реки </a:t>
            </a:r>
            <a:r>
              <a:rPr lang="ru-RU" dirty="0">
                <a:solidFill>
                  <a:schemeClr val="bg1"/>
                </a:solidFill>
                <a:latin typeface="+mj-lt"/>
              </a:rPr>
              <a:t>Медведицы. Площадь территории — 4,2 тыс.  км²</a:t>
            </a:r>
            <a:r>
              <a:rPr lang="ru-RU" dirty="0">
                <a:solidFill>
                  <a:schemeClr val="bg1"/>
                </a:solidFill>
              </a:rPr>
              <a:t>.</a:t>
            </a:r>
            <a:endParaRPr lang="ru-RU" dirty="0" smtClean="0">
              <a:solidFill>
                <a:schemeClr val="bg1"/>
              </a:solidFill>
              <a:latin typeface="+mj-lt"/>
            </a:endParaRPr>
          </a:p>
          <a:p>
            <a:pPr marL="177800" indent="-104775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Ø"/>
              <a:defRPr/>
            </a:pPr>
            <a:r>
              <a:rPr lang="ru-RU" dirty="0" smtClean="0">
                <a:solidFill>
                  <a:schemeClr val="bg1"/>
                </a:solidFill>
                <a:latin typeface="+mj-lt"/>
              </a:rPr>
              <a:t> На территории города находится пруд. </a:t>
            </a:r>
          </a:p>
          <a:p>
            <a:pPr marL="73025" indent="22225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" pitchFamily="2" charset="2"/>
              <a:buChar char="Ø"/>
              <a:defRPr/>
            </a:pPr>
            <a:r>
              <a:rPr lang="ru-RU" dirty="0" smtClean="0">
                <a:solidFill>
                  <a:schemeClr val="bg1"/>
                </a:solidFill>
                <a:latin typeface="+mj-lt"/>
              </a:rPr>
              <a:t> В черте города находятся озера Ольховое, Ямное и Деревенское.</a:t>
            </a:r>
            <a:endParaRPr lang="ru-RU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142852"/>
            <a:ext cx="9144000" cy="7953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С высоты птичьего полёта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786" y="1071546"/>
            <a:ext cx="76381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+mj-lt"/>
              </a:rPr>
              <a:t>Можно увидеть достаточно много водоёмов города Михайловки</a:t>
            </a:r>
            <a:endParaRPr lang="ru-RU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40878"/>
            <a:ext cx="6096000" cy="363855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decel="100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8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8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-42898"/>
            <a:ext cx="6500858" cy="97156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dirty="0" smtClean="0">
                <a:solidFill>
                  <a:srgbClr val="FFFF00"/>
                </a:solidFill>
              </a:rPr>
              <a:t>Понятие «Река»</a:t>
            </a:r>
            <a:endParaRPr lang="ru-RU" sz="6000" dirty="0">
              <a:solidFill>
                <a:srgbClr val="FFFF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31" y="836712"/>
            <a:ext cx="8856984" cy="5904656"/>
          </a:xfrm>
          <a:prstGeom prst="rect">
            <a:avLst/>
          </a:prstGeom>
        </p:spPr>
      </p:pic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62" y="4898506"/>
            <a:ext cx="7939611" cy="1653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128738" y="133320"/>
            <a:ext cx="7086600" cy="86678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sz="5000" dirty="0" smtClean="0">
                <a:solidFill>
                  <a:srgbClr val="FFFF00"/>
                </a:solidFill>
              </a:rPr>
              <a:t>Река Медведица</a:t>
            </a:r>
            <a:endParaRPr lang="ru-RU" sz="5000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4664362"/>
            <a:ext cx="4572000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bg1"/>
                </a:solidFill>
                <a:latin typeface="+mj-lt"/>
              </a:rPr>
              <a:t>Главная </a:t>
            </a:r>
            <a:r>
              <a:rPr lang="ru-RU" sz="1600" b="1" dirty="0">
                <a:solidFill>
                  <a:schemeClr val="bg1"/>
                </a:solidFill>
                <a:latin typeface="+mj-lt"/>
              </a:rPr>
              <a:t>река </a:t>
            </a:r>
            <a:r>
              <a:rPr lang="ru-RU" sz="1600" b="1" dirty="0" smtClean="0">
                <a:solidFill>
                  <a:schemeClr val="bg1"/>
                </a:solidFill>
                <a:latin typeface="+mj-lt"/>
              </a:rPr>
              <a:t>Михайловки - </a:t>
            </a: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длина </a:t>
            </a:r>
            <a:r>
              <a:rPr lang="ru-RU" sz="1600" dirty="0">
                <a:solidFill>
                  <a:schemeClr val="bg1"/>
                </a:solidFill>
                <a:latin typeface="+mj-lt"/>
              </a:rPr>
              <a:t>745 км, площадь водосборного бассейна 34 700 км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6403" y="5733256"/>
            <a:ext cx="8496944" cy="6463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По преданию, название произошло от медведицы, медвежат, которых убил охотник и убитая горем мать, лила слёзы, которые превратились в реку.</a:t>
            </a:r>
          </a:p>
        </p:txBody>
      </p:sp>
    </p:spTree>
    <p:extLst>
      <p:ext uri="{BB962C8B-B14F-4D97-AF65-F5344CB8AC3E}">
        <p14:creationId xmlns:p14="http://schemas.microsoft.com/office/powerpoint/2010/main" val="415011308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116632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accent5">
                    <a:lumMod val="75000"/>
                  </a:schemeClr>
                </a:solidFill>
              </a:rPr>
              <a:t>Река Медведица</a:t>
            </a:r>
            <a:endParaRPr lang="ru-RU" sz="5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3146" y="3861048"/>
            <a:ext cx="7891302" cy="2768963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Медведица берёт начало в </a:t>
            </a:r>
            <a:r>
              <a:rPr lang="ru-RU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3" tooltip="Саратовская область"/>
              </a:rPr>
              <a:t>Саратовской области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из двух </a:t>
            </a:r>
            <a:r>
              <a:rPr lang="ru-RU" dirty="0" err="1">
                <a:latin typeface="Times New Roman"/>
                <a:ea typeface="Times New Roman"/>
                <a:cs typeface="Times New Roman"/>
              </a:rPr>
              <a:t>ручьёв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 Примерно в 30-ти километрах от истока находится большое водохранилище для сельскохозяйственных нужд. Примерно 1 километр шириной (у плотины) и 5—7 километров длиной.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Первый крупный населённый пункт — город </a:t>
            </a:r>
            <a:r>
              <a:rPr lang="ru-RU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4" tooltip="Петровск (Саратовская область)"/>
              </a:rPr>
              <a:t>Петровск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 Другими городами расположенными на реке являются </a:t>
            </a:r>
            <a:r>
              <a:rPr lang="ru-RU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5" tooltip="Аткарск"/>
              </a:rPr>
              <a:t>Аткарск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(Саратовская область), </a:t>
            </a:r>
            <a:r>
              <a:rPr lang="ru-RU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6" tooltip="Жирновск"/>
              </a:rPr>
              <a:t>Жирновск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 (Волгоградская область) и </a:t>
            </a:r>
            <a:r>
              <a:rPr lang="ru-RU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7" tooltip="Михайловка (город)"/>
              </a:rPr>
              <a:t>Михайловка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 От Аткарска вниз по течению возможно передвижение по реке на </a:t>
            </a:r>
            <a:r>
              <a:rPr lang="ru-RU" u="sng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hlinkClick r:id="rId8" tooltip="Байдарка"/>
              </a:rPr>
              <a:t>байдарках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6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6553400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7456" y="285728"/>
            <a:ext cx="4543436" cy="7239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Река Тишанка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4813" y="2665413"/>
            <a:ext cx="4572000" cy="36933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+mj-lt"/>
              </a:rPr>
              <a:t>В </a:t>
            </a:r>
            <a:r>
              <a:rPr lang="ru-RU" dirty="0" smtClean="0">
                <a:solidFill>
                  <a:schemeClr val="tx1"/>
                </a:solidFill>
                <a:latin typeface="+mj-lt"/>
              </a:rPr>
              <a:t>про</a:t>
            </a:r>
            <a:endParaRPr lang="ru-RU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14813" y="4572008"/>
            <a:ext cx="4572000" cy="36933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  <a:latin typeface="+mj-lt"/>
              </a:rPr>
              <a:t>Р</a:t>
            </a:r>
            <a:endParaRPr lang="ru-RU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19941"/>
            <a:ext cx="5106144" cy="382960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46453" y="1972916"/>
            <a:ext cx="3240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Тишина (Тишанка) — река в России, протекает в Ольховском районе Волгоградской области. Правый приток </a:t>
            </a:r>
            <a:r>
              <a:rPr lang="ru-RU" dirty="0" err="1"/>
              <a:t>Иловли</a:t>
            </a:r>
            <a:r>
              <a:rPr lang="ru-RU" dirty="0"/>
              <a:t>, бассейн Дона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9612" y="4941340"/>
            <a:ext cx="75968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Тишанка начинается в балке Кудряшова западнее районного центра Ольховка. Течёт на юго-запад, на правом берегу хутор Тишанка, ниже него река запружена. Затем поворачивает на юго-восток и впадает в </a:t>
            </a:r>
            <a:r>
              <a:rPr lang="ru-RU" dirty="0" err="1"/>
              <a:t>Иловлю</a:t>
            </a:r>
            <a:r>
              <a:rPr lang="ru-RU" dirty="0"/>
              <a:t> в 107 км от устья последней, около хутора Дмитриевка. Выше устья Тишанка запружена ещё дважды. Длина реки составляет 23 км.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88640"/>
            <a:ext cx="6696744" cy="7953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5000" dirty="0" smtClean="0">
                <a:solidFill>
                  <a:srgbClr val="FFFF00"/>
                </a:solidFill>
              </a:rPr>
              <a:t>Озеро Ольховое</a:t>
            </a:r>
            <a:endParaRPr lang="ru-RU" sz="5000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98721" y="5445224"/>
            <a:ext cx="4357688" cy="101566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tx1"/>
                </a:solidFill>
                <a:latin typeface="+mj-lt"/>
              </a:rPr>
              <a:t>Находится на юго-восточной окраине города, одно из любимейших мест отдыха горожан 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2736"/>
            <a:ext cx="5722985" cy="4221088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14290"/>
            <a:ext cx="7086600" cy="7953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Деревенское озеро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25" y="966414"/>
            <a:ext cx="7848872" cy="448249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83568" y="5420257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Этот живописный водоем является местом отдыха каждого жителя города. Прохладные и чистые воды озера способны наполнить душу спокойствием и умиротворением. Неслучайно именно к его берегу совершают крестный ход прихожане Свято-Николаевского храма.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332656"/>
            <a:ext cx="72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FF00"/>
                </a:solidFill>
              </a:rPr>
              <a:t>          </a:t>
            </a:r>
            <a:r>
              <a:rPr lang="ru-RU" sz="4800" b="1" dirty="0" smtClean="0">
                <a:solidFill>
                  <a:srgbClr val="FFFF00"/>
                </a:solidFill>
              </a:rPr>
              <a:t>Озеро Ямное</a:t>
            </a:r>
            <a:endParaRPr lang="ru-RU" sz="4800" b="1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4932524"/>
            <a:ext cx="81186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Живописное озеро Ямное в пригороде Михайловки – традиционное место проведения </a:t>
            </a:r>
            <a:r>
              <a:rPr lang="ru-RU" dirty="0" smtClean="0"/>
              <a:t> народных праздников. </a:t>
            </a:r>
            <a:r>
              <a:rPr lang="ru-RU" dirty="0"/>
              <a:t>В естественные и самые красивые декорации – дубы, сосны, зеркальную гладь воды удачно вписалась сцена с баннерами, украшенными символами России и Троицы, а также перетяжки «Славься, Россия! Мы гордимся тобой!», «Хороший гость – хозяину в почет!»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8" t="6571" r="1608" b="6710"/>
          <a:stretch/>
        </p:blipFill>
        <p:spPr>
          <a:xfrm>
            <a:off x="899592" y="1163653"/>
            <a:ext cx="6222670" cy="371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24211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071538" y="142852"/>
            <a:ext cx="7086600" cy="7953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Городской пруд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948778"/>
            <a:ext cx="4726653" cy="3632350"/>
          </a:xfrm>
          <a:prstGeom prst="rect">
            <a:avLst/>
          </a:prstGeom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374" y="4437112"/>
            <a:ext cx="4097337" cy="251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2765230"/>
            <a:ext cx="4501498" cy="3761209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14290"/>
            <a:ext cx="7086600" cy="61435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/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 smtClean="0">
                <a:solidFill>
                  <a:srgbClr val="FFFF00"/>
                </a:solidFill>
              </a:rPr>
              <a:t>Растения водоёмов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214438"/>
            <a:ext cx="6357938" cy="928687"/>
          </a:xfrm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dirty="0" smtClean="0">
                <a:solidFill>
                  <a:schemeClr val="bg1"/>
                </a:solidFill>
              </a:rPr>
              <a:t>На водоёмах  встречаются редкие растения, такие как: </a:t>
            </a:r>
            <a:r>
              <a:rPr lang="ru-RU" b="1" dirty="0" smtClean="0">
                <a:solidFill>
                  <a:schemeClr val="bg1"/>
                </a:solidFill>
              </a:rPr>
              <a:t>лилия</a:t>
            </a:r>
            <a:r>
              <a:rPr lang="ru-RU" dirty="0" smtClean="0">
                <a:solidFill>
                  <a:schemeClr val="bg1"/>
                </a:solidFill>
              </a:rPr>
              <a:t>,</a:t>
            </a:r>
            <a:r>
              <a:rPr lang="ru-RU" b="1" dirty="0" smtClean="0">
                <a:solidFill>
                  <a:schemeClr val="bg1"/>
                </a:solidFill>
              </a:rPr>
              <a:t> купальница</a:t>
            </a:r>
            <a:r>
              <a:rPr lang="ru-RU" dirty="0" smtClean="0">
                <a:solidFill>
                  <a:schemeClr val="bg1"/>
                </a:solidFill>
              </a:rPr>
              <a:t>, ирис, </a:t>
            </a:r>
            <a:r>
              <a:rPr lang="ru-RU" b="1" dirty="0" smtClean="0">
                <a:solidFill>
                  <a:schemeClr val="bg1"/>
                </a:solidFill>
              </a:rPr>
              <a:t>болотный мирт</a:t>
            </a:r>
            <a:r>
              <a:rPr lang="ru-RU" dirty="0" smtClean="0">
                <a:solidFill>
                  <a:schemeClr val="bg1"/>
                </a:solidFill>
              </a:rPr>
              <a:t> и др.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051" name="Picture 3" descr="G:\Вода в нашем городе\Растения\кувшинка 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36975"/>
            <a:ext cx="2928938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G:\Вода в нашем городе\Растения\купальница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2714625"/>
            <a:ext cx="242887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G:\Вода в нашем городе\Растения\ирис желтый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70675" y="1071563"/>
            <a:ext cx="247332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G:\Вода в нашем городе\Растения\болотный мирт 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59500" y="4071938"/>
            <a:ext cx="2913063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500938" y="3000375"/>
            <a:ext cx="692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imes New Roman" pitchFamily="18" charset="0"/>
              </a:rPr>
              <a:t>Ирис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929063" y="5143500"/>
            <a:ext cx="1358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imes New Roman" pitchFamily="18" charset="0"/>
              </a:rPr>
              <a:t>Купальница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890588" y="6273800"/>
            <a:ext cx="11811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imes New Roman" pitchFamily="18" charset="0"/>
              </a:rPr>
              <a:t>Кувшинка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929438" y="6286500"/>
            <a:ext cx="1701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imes New Roman" pitchFamily="18" charset="0"/>
              </a:rPr>
              <a:t>Болотный мирт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/>
      <p:bldP spid="13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85728"/>
            <a:ext cx="7086600" cy="58103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Обитатели водоёмов 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1563" y="1000125"/>
            <a:ext cx="7215187" cy="714375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defRPr/>
            </a:pPr>
            <a:r>
              <a:rPr lang="ru-RU" dirty="0" smtClean="0">
                <a:solidFill>
                  <a:schemeClr val="bg1"/>
                </a:solidFill>
              </a:rPr>
              <a:t>Водоёмы населяют </a:t>
            </a:r>
            <a:r>
              <a:rPr lang="ru-RU" b="1" dirty="0" smtClean="0">
                <a:solidFill>
                  <a:schemeClr val="bg1"/>
                </a:solidFill>
              </a:rPr>
              <a:t>рыбы</a:t>
            </a:r>
            <a:r>
              <a:rPr lang="ru-RU" dirty="0" smtClean="0">
                <a:solidFill>
                  <a:schemeClr val="bg1"/>
                </a:solidFill>
              </a:rPr>
              <a:t>: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>
                <a:solidFill>
                  <a:schemeClr val="bg1"/>
                </a:solidFill>
              </a:rPr>
              <a:t>сом, щука, лещ, жерех, судак, голавль, окунь, линь, плотва, пескарь и другая. В конце 80-х годов было много стерляди.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076" name="Picture 4" descr="G:\Вода в нашем городе\Животные\окунь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2" y="1854859"/>
            <a:ext cx="2714625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7" name="Picture 5" descr="G:\Вода в нашем городе\Животные\карась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04457" y="1980870"/>
            <a:ext cx="2876550" cy="1714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034095" y="4000500"/>
            <a:ext cx="8048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>
                <a:latin typeface="Times New Roman" pitchFamily="18" charset="0"/>
              </a:rPr>
              <a:t>Окунь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143625" y="3857625"/>
            <a:ext cx="865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Times New Roman" pitchFamily="18" charset="0"/>
              </a:rPr>
              <a:t>Карась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278185" y="6373020"/>
            <a:ext cx="6944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</a:rPr>
              <a:t>Линь</a:t>
            </a:r>
            <a:endParaRPr lang="ru-RU" dirty="0">
              <a:latin typeface="Times New Roman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063186" y="6471166"/>
            <a:ext cx="7466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</a:rPr>
              <a:t>Щука</a:t>
            </a:r>
            <a:endParaRPr lang="ru-RU" dirty="0">
              <a:latin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5" t="5803" r="2498" b="7840"/>
          <a:stretch/>
        </p:blipFill>
        <p:spPr>
          <a:xfrm>
            <a:off x="6106792" y="4385470"/>
            <a:ext cx="3037208" cy="19875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05" y="4315651"/>
            <a:ext cx="2748426" cy="21157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573968"/>
            <a:ext cx="3493319" cy="14833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19872" y="515719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Стерлядь</a:t>
            </a:r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50" y="375222"/>
            <a:ext cx="2963890" cy="20577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536" y="2432955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Лещ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944" y="499213"/>
            <a:ext cx="2609850" cy="18097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84168" y="2432955"/>
            <a:ext cx="2428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Язь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72"/>
          <a:stretch/>
        </p:blipFill>
        <p:spPr>
          <a:xfrm>
            <a:off x="122385" y="3838386"/>
            <a:ext cx="3225479" cy="235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5536" y="618858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Сом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339" y="4006226"/>
            <a:ext cx="3045115" cy="201452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31339" y="6188586"/>
            <a:ext cx="30451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Озёрная лягушка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327" y="2204864"/>
            <a:ext cx="3017012" cy="200819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987824" y="4213063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Голавль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30072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7300" y="214290"/>
            <a:ext cx="7086600" cy="79535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Значение водоёмов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86346" y="1428736"/>
            <a:ext cx="3929058" cy="1200329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dirty="0">
                <a:solidFill>
                  <a:schemeClr val="bg1"/>
                </a:solidFill>
                <a:latin typeface="+mj-lt"/>
              </a:rPr>
              <a:t> В них содержится </a:t>
            </a:r>
            <a:r>
              <a:rPr lang="ru-RU" b="1" dirty="0">
                <a:solidFill>
                  <a:schemeClr val="bg1"/>
                </a:solidFill>
                <a:latin typeface="+mj-lt"/>
              </a:rPr>
              <a:t>запас</a:t>
            </a:r>
            <a:r>
              <a:rPr lang="ru-RU" dirty="0">
                <a:solidFill>
                  <a:schemeClr val="bg1"/>
                </a:solidFill>
                <a:latin typeface="+mj-lt"/>
              </a:rPr>
              <a:t> пресной воды (на планете 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всего</a:t>
            </a:r>
            <a:r>
              <a:rPr lang="ru-RU" dirty="0">
                <a:solidFill>
                  <a:schemeClr val="bg1"/>
                </a:solidFill>
                <a:latin typeface="+mj-lt"/>
              </a:rPr>
              <a:t> 2% пресной воды, остальная – солёная).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5357826"/>
            <a:ext cx="3933641" cy="64633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dirty="0">
                <a:solidFill>
                  <a:schemeClr val="bg1"/>
                </a:solidFill>
                <a:latin typeface="+mj-lt"/>
              </a:rPr>
              <a:t>Они </a:t>
            </a:r>
            <a:r>
              <a:rPr lang="ru-RU" b="1" dirty="0">
                <a:solidFill>
                  <a:schemeClr val="bg1"/>
                </a:solidFill>
                <a:latin typeface="+mj-lt"/>
              </a:rPr>
              <a:t>украшают</a:t>
            </a:r>
            <a:r>
              <a:rPr lang="ru-RU" dirty="0">
                <a:solidFill>
                  <a:schemeClr val="bg1"/>
                </a:solidFill>
                <a:latin typeface="+mj-lt"/>
              </a:rPr>
              <a:t> землю, являются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+mj-lt"/>
              </a:rPr>
              <a:t> местом отдыха людей</a:t>
            </a:r>
            <a:endParaRPr lang="ru-RU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4147" y="4286256"/>
            <a:ext cx="2633478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Михайловские 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озёра 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14942" y="6286520"/>
            <a:ext cx="2066143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  <a:latin typeface="+mj-lt"/>
              </a:rPr>
              <a:t>Городской пруд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367" b="12450"/>
          <a:stretch/>
        </p:blipFill>
        <p:spPr>
          <a:xfrm>
            <a:off x="4646564" y="2875582"/>
            <a:ext cx="4208621" cy="319068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55" y="1216552"/>
            <a:ext cx="4092939" cy="3069704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8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14"/>
            <a:ext cx="8858280" cy="938226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Почему надо беречь воду?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4" name="Picture 5" descr="C:\Детские проекты\вода в нашем городе\b_127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38598">
            <a:off x="486484" y="2130806"/>
            <a:ext cx="3832273" cy="28742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572000" y="1214438"/>
            <a:ext cx="4214842" cy="64611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От загрязнения воды </a:t>
            </a: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страдает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всё живое.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2857500"/>
            <a:ext cx="4214813" cy="64611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 реках, озёрах </a:t>
            </a: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погибают 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растения и животные.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572000" y="2130418"/>
            <a:ext cx="3428183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Чахнут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растения на берегах.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643438" y="3997334"/>
            <a:ext cx="4214842" cy="64611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Загрязнённая вода </a:t>
            </a: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вредна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для здоровья человека.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14375" y="5572125"/>
            <a:ext cx="8072438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Человек тяжелее всего переносит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недостаток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 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в воде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Гибнет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 без неё, примерно,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через трое суток.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Детские проекты\вода в нашем городе\нефть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357313"/>
            <a:ext cx="6858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Детские проекты\вода в нашем городе\нефть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1357313"/>
            <a:ext cx="6858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Детские проекты\вода в нашем городе\Завод1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8263" y="785813"/>
            <a:ext cx="2376487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Детские проекты\вода в нашем городе\палатка.gif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37356">
            <a:off x="3332163" y="3779838"/>
            <a:ext cx="1925637" cy="138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C:\Детские проекты\вода в нашем городе\завод2.gif"/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71938" y="1954213"/>
            <a:ext cx="2224087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Текст 2"/>
          <p:cNvSpPr>
            <a:spLocks noGrp="1"/>
          </p:cNvSpPr>
          <p:nvPr>
            <p:ph type="body" idx="1"/>
          </p:nvPr>
        </p:nvSpPr>
        <p:spPr>
          <a:xfrm>
            <a:off x="6072188" y="5643563"/>
            <a:ext cx="2928937" cy="1071562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dirty="0" smtClean="0">
                <a:solidFill>
                  <a:schemeClr val="bg1"/>
                </a:solidFill>
              </a:rPr>
              <a:t>Без неё вам не умыться,</a:t>
            </a:r>
          </a:p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dirty="0" smtClean="0">
                <a:solidFill>
                  <a:schemeClr val="bg1"/>
                </a:solidFill>
              </a:rPr>
              <a:t>Ни наесться, ни напиться!</a:t>
            </a:r>
          </a:p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dirty="0" smtClean="0">
                <a:solidFill>
                  <a:schemeClr val="bg1"/>
                </a:solidFill>
              </a:rPr>
              <a:t>Смею вам я доложить:</a:t>
            </a:r>
          </a:p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dirty="0" smtClean="0">
                <a:solidFill>
                  <a:schemeClr val="bg1"/>
                </a:solidFill>
              </a:rPr>
              <a:t>Без воды вам не прожить.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1438" y="5643563"/>
            <a:ext cx="2786062" cy="107791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</a:rPr>
              <a:t>Вы слыхали о воде?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</a:rPr>
              <a:t>Говорят она везде!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</a:rPr>
              <a:t>В море, луже, океане,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</a:rPr>
              <a:t>И в водопроводном кране.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071813" y="5813425"/>
            <a:ext cx="2857500" cy="83026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</a:rPr>
              <a:t>Мы её не замечаем,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</a:rPr>
              <a:t>Мы привыкли, что вода –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/>
                </a:solidFill>
              </a:rPr>
              <a:t>Наша спутница всегда.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71563" y="5599113"/>
            <a:ext cx="7358062" cy="83026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</a:rPr>
              <a:t>Люди возвращают реке её воду,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</a:rPr>
              <a:t>но это уже сточные воды и промышленные отходы.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8688" y="5514975"/>
            <a:ext cx="7358062" cy="120015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</a:rPr>
              <a:t>Чистота речной воды зависит от нас! Подумайте, прежде чем бросить в воду бутылки или жестяные банки. Уходя домой с пикника, забери с собой мусор.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57250" y="5715000"/>
            <a:ext cx="7358063" cy="83026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</a:rPr>
              <a:t>От загрязнения воды в водоёмах погибают растения и животные, чахнут растения на берегах.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28688" y="5715000"/>
            <a:ext cx="7358062" cy="83026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</a:rPr>
              <a:t>Речная вода обеспечивает нужды города, фабрик и заводов.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5813" y="5670550"/>
            <a:ext cx="7358062" cy="83026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</a:rPr>
              <a:t>Прежде, чем мыть на берегу машину, вспомните,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</a:rPr>
              <a:t>что бензин, попав в воду, может отравить её.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28688" y="5929313"/>
            <a:ext cx="7358062" cy="46196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bg1"/>
                </a:solidFill>
              </a:rPr>
              <a:t>Загрязнение речной воды карается штрафами.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714480" y="-24"/>
            <a:ext cx="5643602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cs typeface="+mn-cs"/>
              </a:rPr>
              <a:t>Берегите воду!</a:t>
            </a:r>
          </a:p>
        </p:txBody>
      </p:sp>
      <p:pic>
        <p:nvPicPr>
          <p:cNvPr id="2051" name="Picture 3" descr="C:\Детские проекты\вода в нашем городе\машина.gif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2489">
            <a:off x="6115050" y="3097213"/>
            <a:ext cx="1847850" cy="134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Детские проекты\вода в нашем городе\Для проекта Вода в нашем городе\город.gif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43250" y="1428750"/>
            <a:ext cx="1143000" cy="99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Для проекта Вода в нашем городе\156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57500" y="2071688"/>
            <a:ext cx="3500438" cy="262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500063" y="4572000"/>
            <a:ext cx="8143875" cy="1077913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bg1"/>
                </a:solidFill>
              </a:rPr>
              <a:t>Но самым худшим наказанием для всех нас будет грязная, непригодная для питья вода!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00"/>
                            </p:stCondLst>
                            <p:childTnLst>
                              <p:par>
                                <p:cTn id="1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000"/>
                            </p:stCondLst>
                            <p:childTnLst>
                              <p:par>
                                <p:cTn id="1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  <p:bldP spid="6" grpId="1" build="p" animBg="1"/>
      <p:bldP spid="8" grpId="0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  <p:bldP spid="13" grpId="0" animBg="1"/>
      <p:bldP spid="13" grpId="1" animBg="1"/>
      <p:bldP spid="15" grpId="0" animBg="1"/>
      <p:bldP spid="15" grpId="1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4" y="71414"/>
            <a:ext cx="8858280" cy="81913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Исследование речной воды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5715000"/>
            <a:ext cx="8462744" cy="9233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Мы исследовали качество речной воды на примере воды из реки 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Медведица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>
              <a:defRPr/>
            </a:pP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51722" y="713918"/>
            <a:ext cx="4157085" cy="47250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14314" y="109534"/>
            <a:ext cx="8858280" cy="81913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Исследование речной воды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5643563"/>
            <a:ext cx="3867149" cy="9233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Воду из реки сравнили с питьевой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водой. Установили: </a:t>
            </a:r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речная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вода </a:t>
            </a:r>
          </a:p>
          <a:p>
            <a:pPr>
              <a:defRPr/>
            </a:pPr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мутнее</a:t>
            </a: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питьевой.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57752" y="5643578"/>
            <a:ext cx="4129079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 </a:t>
            </a:r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речной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воды </a:t>
            </a:r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неприятный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запах.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Питьевая вода – запаха не имеет.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9722" y="1767589"/>
            <a:ext cx="4120719" cy="30905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38565" y="1755623"/>
            <a:ext cx="4024991" cy="30187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14314" y="109534"/>
            <a:ext cx="8858280" cy="81913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Исследование речной воды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5500688"/>
            <a:ext cx="3915303" cy="120032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Когда вода </a:t>
            </a:r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отстоялась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на дне 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банки мы увидели частички </a:t>
            </a:r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ила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 </a:t>
            </a:r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песка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После фильтрации </a:t>
            </a:r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грязь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задержалась в фильтре.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29188" y="5500702"/>
            <a:ext cx="3662362" cy="120032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schemeClr val="tx1"/>
                </a:solidFill>
                <a:latin typeface="+mj-lt"/>
              </a:rPr>
              <a:t>Лакмусовой </a:t>
            </a:r>
            <a:r>
              <a:rPr lang="ru-RU" dirty="0">
                <a:solidFill>
                  <a:schemeClr val="tx1"/>
                </a:solidFill>
                <a:latin typeface="+mj-lt"/>
              </a:rPr>
              <a:t>бумажкой проверили</a:t>
            </a:r>
          </a:p>
          <a:p>
            <a:pPr>
              <a:defRPr/>
            </a:pPr>
            <a:r>
              <a:rPr lang="ru-RU" b="1" i="1" dirty="0">
                <a:solidFill>
                  <a:schemeClr val="tx1"/>
                </a:solidFill>
                <a:latin typeface="+mj-lt"/>
              </a:rPr>
              <a:t>кислотно-щелочной баланс </a:t>
            </a:r>
            <a:r>
              <a:rPr lang="ru-RU" dirty="0">
                <a:solidFill>
                  <a:schemeClr val="tx1"/>
                </a:solidFill>
                <a:latin typeface="+mj-lt"/>
              </a:rPr>
              <a:t>воды.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0520" y="1776941"/>
            <a:ext cx="3928638" cy="29464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35504" y="1828123"/>
            <a:ext cx="3849728" cy="28872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14314" y="109534"/>
            <a:ext cx="8858280" cy="81913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Исследование речной воды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3556" name="Picture 3" descr="D:\Детские проекты\вода в нашем городе\исследование воды\лакмус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13" y="1565275"/>
            <a:ext cx="1928812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4" descr="D:\Детские проекты\вода в нашем городе\исследование воды\лакмус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75375" y="1571625"/>
            <a:ext cx="20399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23063" y="3416300"/>
            <a:ext cx="1063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pH = 5,5</a:t>
            </a:r>
            <a:endParaRPr lang="ru-RU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079875" y="3416300"/>
            <a:ext cx="1063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pH = 8,0</a:t>
            </a:r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286125" y="3800307"/>
            <a:ext cx="5643563" cy="120032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 </a:t>
            </a:r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питьевой воды 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кислотно-щелочной баланс в норме</a:t>
            </a:r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</a:p>
          <a:p>
            <a:pPr>
              <a:defRPr/>
            </a:pP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 </a:t>
            </a:r>
            <a:r>
              <a:rPr lang="ru-RU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речной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– щелочной, непригодный для питья.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786188" y="1071563"/>
            <a:ext cx="1522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Речная вода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286500" y="1071563"/>
            <a:ext cx="18526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i="1"/>
              <a:t>Питьевая вода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2335" y="5320271"/>
            <a:ext cx="8531631" cy="132343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 учителя химии мы узнали, что </a:t>
            </a:r>
            <a:r>
              <a:rPr lang="ru-RU" sz="16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щелочной вода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в реке становится из-за </a:t>
            </a:r>
          </a:p>
          <a:p>
            <a:pPr>
              <a:defRPr/>
            </a:pPr>
            <a:r>
              <a:rPr lang="ru-RU" sz="16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загазованности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воздуха </a:t>
            </a:r>
            <a:r>
              <a:rPr lang="ru-RU" sz="16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углекислым газом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и разложения </a:t>
            </a:r>
            <a:r>
              <a:rPr lang="ru-RU" sz="16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мусора 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 воде,</a:t>
            </a:r>
          </a:p>
          <a:p>
            <a:pPr>
              <a:defRPr/>
            </a:pP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например, пластиковых бутылок.</a:t>
            </a:r>
          </a:p>
          <a:p>
            <a:pPr>
              <a:defRPr/>
            </a:pP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ru-RU" sz="16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Речная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6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вода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содержит ещё различные </a:t>
            </a:r>
            <a:r>
              <a:rPr lang="ru-RU" sz="16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микроорганизмы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поэтому её </a:t>
            </a:r>
            <a:r>
              <a:rPr lang="ru-RU" sz="16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пить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6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нельзя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</a:p>
          <a:p>
            <a:pPr>
              <a:defRPr/>
            </a:pPr>
            <a:r>
              <a:rPr lang="ru-RU" sz="16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Чистая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же </a:t>
            </a:r>
            <a:r>
              <a:rPr lang="ru-RU" sz="16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вода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становится редкостью. Сейчас её продают в специальных ёмкостях.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5578" y="1854832"/>
            <a:ext cx="3816782" cy="2862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214290"/>
            <a:ext cx="7086600" cy="92869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Очистка воды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1563" y="1571625"/>
            <a:ext cx="7086600" cy="714375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dirty="0" smtClean="0">
                <a:solidFill>
                  <a:schemeClr val="bg1"/>
                </a:solidFill>
              </a:rPr>
              <a:t>Работники водоканала следят за </a:t>
            </a:r>
            <a:r>
              <a:rPr lang="ru-RU" b="1" dirty="0" smtClean="0">
                <a:solidFill>
                  <a:schemeClr val="bg1"/>
                </a:solidFill>
              </a:rPr>
              <a:t>чистотой </a:t>
            </a:r>
            <a:r>
              <a:rPr lang="ru-RU" dirty="0" smtClean="0">
                <a:solidFill>
                  <a:schemeClr val="bg1"/>
                </a:solidFill>
              </a:rPr>
              <a:t>рек, водохранилищ, озёр, которые и сегодня являются источником </a:t>
            </a:r>
            <a:r>
              <a:rPr lang="ru-RU" b="1" dirty="0" smtClean="0">
                <a:solidFill>
                  <a:schemeClr val="bg1"/>
                </a:solidFill>
              </a:rPr>
              <a:t>питьевой</a:t>
            </a:r>
            <a:r>
              <a:rPr lang="ru-RU" dirty="0" smtClean="0">
                <a:solidFill>
                  <a:schemeClr val="bg1"/>
                </a:solidFill>
              </a:rPr>
              <a:t> воды.</a:t>
            </a:r>
          </a:p>
          <a:p>
            <a:pPr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ru-RU" dirty="0"/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1214438" y="5429250"/>
            <a:ext cx="6500812" cy="71437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73152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/>
            </a:pPr>
            <a:r>
              <a:rPr lang="ru-RU" sz="2000" dirty="0">
                <a:solidFill>
                  <a:schemeClr val="bg1"/>
                </a:solidFill>
              </a:rPr>
              <a:t>Особая </a:t>
            </a:r>
            <a:r>
              <a:rPr lang="ru-RU" sz="2000" b="1" dirty="0">
                <a:solidFill>
                  <a:schemeClr val="bg1"/>
                </a:solidFill>
              </a:rPr>
              <a:t>забота</a:t>
            </a:r>
            <a:r>
              <a:rPr lang="ru-RU" sz="2000" dirty="0">
                <a:solidFill>
                  <a:schemeClr val="bg1"/>
                </a:solidFill>
              </a:rPr>
              <a:t> сотрудников водоканала – чтобы в наших кранах </a:t>
            </a:r>
            <a:r>
              <a:rPr lang="ru-RU" sz="2000" b="1" dirty="0">
                <a:solidFill>
                  <a:schemeClr val="bg1"/>
                </a:solidFill>
              </a:rPr>
              <a:t>не иссякала вода</a:t>
            </a:r>
            <a:r>
              <a:rPr lang="ru-RU" sz="2000" dirty="0">
                <a:solidFill>
                  <a:schemeClr val="bg1"/>
                </a:solidFill>
              </a:rPr>
              <a:t>.</a:t>
            </a:r>
          </a:p>
          <a:p>
            <a:pPr marL="73152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/>
            </a:pP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H:\Вода в нашем городе\Очистные сооружения Зеленограда\очистные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86063"/>
            <a:ext cx="2857500" cy="2214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H:\Вода в нашем городе\Очистные сооружения Зеленограда\очистные 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57513" y="2786063"/>
            <a:ext cx="2971800" cy="2214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H:\Вода в нашем городе\Очистные сооружения Зеленограда\очистные 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48375" y="2786063"/>
            <a:ext cx="3095625" cy="2214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Для проекта Вода в нашем городе\1242239120_rr.jpg"/>
          <p:cNvPicPr>
            <a:picLocks noChangeAspect="1" noChangeArrowheads="1"/>
          </p:cNvPicPr>
          <p:nvPr/>
        </p:nvPicPr>
        <p:blipFill>
          <a:blip r:embed="rId2"/>
          <a:srcRect l="13560" b="9605"/>
          <a:stretch>
            <a:fillRect/>
          </a:stretch>
        </p:blipFill>
        <p:spPr bwMode="auto">
          <a:xfrm>
            <a:off x="4286248" y="71414"/>
            <a:ext cx="4786346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71414"/>
            <a:ext cx="7086600" cy="86678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Задумайтесь…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4313" y="1357313"/>
            <a:ext cx="3571875" cy="1000125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chemeClr val="bg1"/>
                </a:solidFill>
              </a:rPr>
              <a:t>Правильно ли каждый из вас</a:t>
            </a:r>
          </a:p>
          <a:p>
            <a:pPr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dirty="0" smtClean="0">
                <a:solidFill>
                  <a:schemeClr val="bg1"/>
                </a:solidFill>
              </a:rPr>
              <a:t> расходует воду ?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214313" y="2714625"/>
            <a:ext cx="3857625" cy="92868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73152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bg1"/>
                </a:solidFill>
              </a:rPr>
              <a:t>Всегда ли Вы закрываете кран,</a:t>
            </a:r>
          </a:p>
          <a:p>
            <a:pPr marL="73152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ru-RU" sz="2000" dirty="0">
                <a:solidFill>
                  <a:schemeClr val="bg1"/>
                </a:solidFill>
              </a:rPr>
              <a:t> когда чистите зубы?</a:t>
            </a:r>
          </a:p>
        </p:txBody>
      </p:sp>
      <p:sp>
        <p:nvSpPr>
          <p:cNvPr id="5" name="Текст 2"/>
          <p:cNvSpPr txBox="1">
            <a:spLocks/>
          </p:cNvSpPr>
          <p:nvPr/>
        </p:nvSpPr>
        <p:spPr>
          <a:xfrm>
            <a:off x="214313" y="4000500"/>
            <a:ext cx="4214812" cy="85725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73152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bg1"/>
                </a:solidFill>
              </a:rPr>
              <a:t>Не оставляете ли Вы течь воду,</a:t>
            </a:r>
          </a:p>
          <a:p>
            <a:pPr marL="73152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ru-RU" sz="2000" dirty="0">
                <a:solidFill>
                  <a:schemeClr val="bg1"/>
                </a:solidFill>
              </a:rPr>
              <a:t> если зазвонил телефон?</a:t>
            </a:r>
          </a:p>
        </p:txBody>
      </p:sp>
      <p:sp>
        <p:nvSpPr>
          <p:cNvPr id="6" name="Текст 2"/>
          <p:cNvSpPr txBox="1">
            <a:spLocks/>
          </p:cNvSpPr>
          <p:nvPr/>
        </p:nvSpPr>
        <p:spPr>
          <a:xfrm>
            <a:off x="214313" y="5357813"/>
            <a:ext cx="4572000" cy="128587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73152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bg1"/>
                </a:solidFill>
              </a:rPr>
              <a:t>Принимая ванну, Вы используете 200   литров воды. Хотя бы иногда замените её душем. Расход воды уменьшится вдвое.  </a:t>
            </a:r>
          </a:p>
        </p:txBody>
      </p:sp>
      <p:pic>
        <p:nvPicPr>
          <p:cNvPr id="1027" name="Picture 3" descr="F:\Для проекта Вода в нашем городе\39147426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3525793"/>
            <a:ext cx="2216169" cy="28321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F:\Для проекта Вода в нашем городе\3f7d3c73f90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3506821"/>
            <a:ext cx="1893156" cy="2851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71414"/>
            <a:ext cx="7086600" cy="785818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dirty="0" smtClean="0">
                <a:solidFill>
                  <a:srgbClr val="FFFF00"/>
                </a:solidFill>
              </a:rPr>
              <a:t>Заключение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39938" name="Picture 2" descr="F:\Детские проекты\вода в нашем городе\Менделеев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3116"/>
            <a:ext cx="2040805" cy="2786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9939" name="Picture 3" descr="F:\Детские проекты\вода в нашем городе\Песков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285993"/>
            <a:ext cx="1870356" cy="2643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28625" y="5202238"/>
            <a:ext cx="1825625" cy="3698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bg1"/>
                </a:solidFill>
              </a:rPr>
              <a:t>Менделеев Д.И.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71500" y="1071563"/>
            <a:ext cx="2286000" cy="3698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bg1"/>
                </a:solidFill>
              </a:rPr>
              <a:t>О воде говорят: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940300" y="5214938"/>
            <a:ext cx="1417638" cy="3698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bg1"/>
                </a:solidFill>
              </a:rPr>
              <a:t>Песков В.В.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14546" y="3286124"/>
            <a:ext cx="2214578" cy="147732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bg1"/>
                </a:solidFill>
              </a:rPr>
              <a:t>Вода – «кровь природы».</a:t>
            </a:r>
          </a:p>
          <a:p>
            <a:pPr>
              <a:defRPr/>
            </a:pPr>
            <a:endParaRPr lang="ru-RU" b="1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ru-RU" b="1" dirty="0">
                <a:solidFill>
                  <a:schemeClr val="bg1"/>
                </a:solidFill>
              </a:rPr>
              <a:t>Капля воды</a:t>
            </a:r>
          </a:p>
          <a:p>
            <a:pPr>
              <a:defRPr/>
            </a:pPr>
            <a:r>
              <a:rPr lang="ru-RU" b="1" dirty="0">
                <a:solidFill>
                  <a:schemeClr val="bg1"/>
                </a:solidFill>
              </a:rPr>
              <a:t> – дороже алмаза</a:t>
            </a:r>
            <a:r>
              <a:rPr lang="ru-RU" b="1" dirty="0"/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00826" y="3308994"/>
            <a:ext cx="2214578" cy="147732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bg1"/>
                </a:solidFill>
              </a:rPr>
              <a:t>Нет на Земле напитка лучше, чем стакан холодной чистой воды.</a:t>
            </a:r>
            <a:endParaRPr lang="ru-RU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Рисунок 5" descr="stream6.jpg"/>
          <p:cNvPicPr>
            <a:picLocks noChangeAspect="1"/>
          </p:cNvPicPr>
          <p:nvPr/>
        </p:nvPicPr>
        <p:blipFill rotWithShape="1">
          <a:blip r:embed="rId2"/>
          <a:srcRect b="3666"/>
          <a:stretch/>
        </p:blipFill>
        <p:spPr bwMode="auto">
          <a:xfrm>
            <a:off x="265113" y="195264"/>
            <a:ext cx="8572500" cy="640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Прямоугольник 3"/>
          <p:cNvSpPr>
            <a:spLocks noChangeArrowheads="1"/>
          </p:cNvSpPr>
          <p:nvPr/>
        </p:nvSpPr>
        <p:spPr bwMode="auto">
          <a:xfrm>
            <a:off x="857250" y="571500"/>
            <a:ext cx="7858154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400" dirty="0"/>
              <a:t>Слово </a:t>
            </a:r>
            <a:r>
              <a:rPr lang="ru-RU" sz="4400" b="1" i="1" dirty="0"/>
              <a:t>«Вода» </a:t>
            </a:r>
            <a:r>
              <a:rPr lang="ru-RU" sz="4400" dirty="0"/>
              <a:t>равнозначно слову </a:t>
            </a:r>
            <a:r>
              <a:rPr lang="ru-RU" sz="4400" b="1" i="1" dirty="0"/>
              <a:t>«Жизнь»! </a:t>
            </a:r>
            <a:endParaRPr lang="ru-RU" sz="4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2428868"/>
            <a:ext cx="5984211" cy="28623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60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Давайте беречь нашу ВОДУ!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1863</TotalTime>
  <Words>1058</Words>
  <Application>Microsoft Office PowerPoint</Application>
  <PresentationFormat>Экран (4:3)</PresentationFormat>
  <Paragraphs>143</Paragraphs>
  <Slides>26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Апекс</vt:lpstr>
      <vt:lpstr>Водоёмы города  Михайловки охрана водоёмов</vt:lpstr>
      <vt:lpstr>Цели исследования:</vt:lpstr>
      <vt:lpstr>Начало исследования</vt:lpstr>
      <vt:lpstr>С высоты птичьего полёта</vt:lpstr>
      <vt:lpstr>Понятие «Река»</vt:lpstr>
      <vt:lpstr>Презентация PowerPoint</vt:lpstr>
      <vt:lpstr>Презентация PowerPoint</vt:lpstr>
      <vt:lpstr>Река Тишанка</vt:lpstr>
      <vt:lpstr>Озеро Ольховое</vt:lpstr>
      <vt:lpstr>Деревенское озеро</vt:lpstr>
      <vt:lpstr>Презентация PowerPoint</vt:lpstr>
      <vt:lpstr>Городской пруд</vt:lpstr>
      <vt:lpstr> Растения водоёмов</vt:lpstr>
      <vt:lpstr>Обитатели водоёмов </vt:lpstr>
      <vt:lpstr>Презентация PowerPoint</vt:lpstr>
      <vt:lpstr>Значение водоёмов</vt:lpstr>
      <vt:lpstr>Почему надо беречь воду?</vt:lpstr>
      <vt:lpstr>Презентация PowerPoint</vt:lpstr>
      <vt:lpstr>Исследование речной воды</vt:lpstr>
      <vt:lpstr>Исследование речной воды</vt:lpstr>
      <vt:lpstr>Исследование речной воды</vt:lpstr>
      <vt:lpstr>Исследование речной воды</vt:lpstr>
      <vt:lpstr>Очистка воды</vt:lpstr>
      <vt:lpstr>Задумайтесь…</vt:lpstr>
      <vt:lpstr>Заключение</vt:lpstr>
      <vt:lpstr>Презентация PowerPoint</vt:lpstr>
    </vt:vector>
  </TitlesOfParts>
  <Company>Troynik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Водоёмы города Зеленограда охрана водоёмов</dc:title>
  <dc:creator>Николай</dc:creator>
  <cp:lastModifiedBy>Windows User</cp:lastModifiedBy>
  <cp:revision>160</cp:revision>
  <dcterms:created xsi:type="dcterms:W3CDTF">2009-10-13T06:00:55Z</dcterms:created>
  <dcterms:modified xsi:type="dcterms:W3CDTF">2022-02-20T06:59:22Z</dcterms:modified>
</cp:coreProperties>
</file>