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89" r:id="rId15"/>
    <p:sldId id="269" r:id="rId16"/>
    <p:sldId id="271" r:id="rId17"/>
    <p:sldId id="272" r:id="rId18"/>
    <p:sldId id="273" r:id="rId19"/>
    <p:sldId id="274" r:id="rId20"/>
    <p:sldId id="276" r:id="rId21"/>
    <p:sldId id="290" r:id="rId22"/>
    <p:sldId id="277" r:id="rId23"/>
    <p:sldId id="278" r:id="rId24"/>
    <p:sldId id="279" r:id="rId25"/>
    <p:sldId id="280" r:id="rId26"/>
    <p:sldId id="281" r:id="rId27"/>
    <p:sldId id="282" r:id="rId28"/>
    <p:sldId id="291" r:id="rId29"/>
    <p:sldId id="284" r:id="rId30"/>
    <p:sldId id="285" r:id="rId31"/>
    <p:sldId id="286" r:id="rId32"/>
    <p:sldId id="287" r:id="rId33"/>
    <p:sldId id="292" r:id="rId34"/>
    <p:sldId id="288" r:id="rId3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6" d="100"/>
          <a:sy n="56" d="100"/>
        </p:scale>
        <p:origin x="72" y="9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5ECD-EB7A-426E-AC1C-B857104E30D1}" type="datetimeFigureOut">
              <a:rPr lang="ru-RU" smtClean="0"/>
              <a:t>18.05.2023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7E342-33D7-46D8-B22C-4DD950CB5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8270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5ECD-EB7A-426E-AC1C-B857104E30D1}" type="datetimeFigureOut">
              <a:rPr lang="ru-RU" smtClean="0"/>
              <a:t>18.05.2023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7E342-33D7-46D8-B22C-4DD950CB5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0261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5ECD-EB7A-426E-AC1C-B857104E30D1}" type="datetimeFigureOut">
              <a:rPr lang="ru-RU" smtClean="0"/>
              <a:t>18.05.2023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7E342-33D7-46D8-B22C-4DD950CB5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0103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5ECD-EB7A-426E-AC1C-B857104E30D1}" type="datetimeFigureOut">
              <a:rPr lang="ru-RU" smtClean="0"/>
              <a:t>18.05.2023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7E342-33D7-46D8-B22C-4DD950CB5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390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5ECD-EB7A-426E-AC1C-B857104E30D1}" type="datetimeFigureOut">
              <a:rPr lang="ru-RU" smtClean="0"/>
              <a:t>18.05.2023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7E342-33D7-46D8-B22C-4DD950CB5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45223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5ECD-EB7A-426E-AC1C-B857104E30D1}" type="datetimeFigureOut">
              <a:rPr lang="ru-RU" smtClean="0"/>
              <a:t>18.05.2023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7E342-33D7-46D8-B22C-4DD950CB5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8674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5ECD-EB7A-426E-AC1C-B857104E30D1}" type="datetimeFigureOut">
              <a:rPr lang="ru-RU" smtClean="0"/>
              <a:t>18.05.2023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7E342-33D7-46D8-B22C-4DD950CB5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32575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5ECD-EB7A-426E-AC1C-B857104E30D1}" type="datetimeFigureOut">
              <a:rPr lang="ru-RU" smtClean="0"/>
              <a:t>18.05.2023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7E342-33D7-46D8-B22C-4DD950CB5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3986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5ECD-EB7A-426E-AC1C-B857104E30D1}" type="datetimeFigureOut">
              <a:rPr lang="ru-RU" smtClean="0"/>
              <a:t>18.05.2023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7E342-33D7-46D8-B22C-4DD950CB5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8477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5ECD-EB7A-426E-AC1C-B857104E30D1}" type="datetimeFigureOut">
              <a:rPr lang="ru-RU" smtClean="0"/>
              <a:t>18.05.2023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7E342-33D7-46D8-B22C-4DD950CB5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14705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5ECD-EB7A-426E-AC1C-B857104E30D1}" type="datetimeFigureOut">
              <a:rPr lang="ru-RU" smtClean="0"/>
              <a:t>18.05.2023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E7E342-33D7-46D8-B22C-4DD950CB5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2187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8F5ECD-EB7A-426E-AC1C-B857104E30D1}" type="datetimeFigureOut">
              <a:rPr lang="ru-RU" smtClean="0"/>
              <a:t>18.05.2023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E7E342-33D7-46D8-B22C-4DD950CB5C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3462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21.png"/><Relationship Id="rId18" Type="http://schemas.microsoft.com/office/2007/relationships/hdphoto" Target="../media/hdphoto8.wdp"/><Relationship Id="rId26" Type="http://schemas.microsoft.com/office/2007/relationships/hdphoto" Target="../media/hdphoto12.wdp"/><Relationship Id="rId3" Type="http://schemas.openxmlformats.org/officeDocument/2006/relationships/image" Target="../media/image16.png"/><Relationship Id="rId21" Type="http://schemas.openxmlformats.org/officeDocument/2006/relationships/image" Target="../media/image25.png"/><Relationship Id="rId7" Type="http://schemas.openxmlformats.org/officeDocument/2006/relationships/image" Target="../media/image18.png"/><Relationship Id="rId12" Type="http://schemas.microsoft.com/office/2007/relationships/hdphoto" Target="../media/hdphoto5.wdp"/><Relationship Id="rId17" Type="http://schemas.openxmlformats.org/officeDocument/2006/relationships/image" Target="../media/image23.png"/><Relationship Id="rId25" Type="http://schemas.openxmlformats.org/officeDocument/2006/relationships/image" Target="../media/image27.png"/><Relationship Id="rId2" Type="http://schemas.openxmlformats.org/officeDocument/2006/relationships/image" Target="../media/image2.jpg"/><Relationship Id="rId16" Type="http://schemas.microsoft.com/office/2007/relationships/hdphoto" Target="../media/hdphoto7.wdp"/><Relationship Id="rId20" Type="http://schemas.microsoft.com/office/2007/relationships/hdphoto" Target="../media/hdphoto9.wdp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20.png"/><Relationship Id="rId24" Type="http://schemas.microsoft.com/office/2007/relationships/hdphoto" Target="../media/hdphoto11.wdp"/><Relationship Id="rId5" Type="http://schemas.openxmlformats.org/officeDocument/2006/relationships/image" Target="../media/image17.png"/><Relationship Id="rId15" Type="http://schemas.openxmlformats.org/officeDocument/2006/relationships/image" Target="../media/image22.png"/><Relationship Id="rId23" Type="http://schemas.openxmlformats.org/officeDocument/2006/relationships/image" Target="../media/image26.png"/><Relationship Id="rId28" Type="http://schemas.microsoft.com/office/2007/relationships/hdphoto" Target="../media/hdphoto13.wdp"/><Relationship Id="rId10" Type="http://schemas.microsoft.com/office/2007/relationships/hdphoto" Target="../media/hdphoto4.wdp"/><Relationship Id="rId19" Type="http://schemas.openxmlformats.org/officeDocument/2006/relationships/image" Target="../media/image24.png"/><Relationship Id="rId4" Type="http://schemas.microsoft.com/office/2007/relationships/hdphoto" Target="../media/hdphoto1.wdp"/><Relationship Id="rId9" Type="http://schemas.openxmlformats.org/officeDocument/2006/relationships/image" Target="../media/image19.png"/><Relationship Id="rId14" Type="http://schemas.microsoft.com/office/2007/relationships/hdphoto" Target="../media/hdphoto6.wdp"/><Relationship Id="rId22" Type="http://schemas.microsoft.com/office/2007/relationships/hdphoto" Target="../media/hdphoto10.wdp"/><Relationship Id="rId27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21.png"/><Relationship Id="rId18" Type="http://schemas.microsoft.com/office/2007/relationships/hdphoto" Target="../media/hdphoto8.wdp"/><Relationship Id="rId26" Type="http://schemas.microsoft.com/office/2007/relationships/hdphoto" Target="../media/hdphoto12.wdp"/><Relationship Id="rId3" Type="http://schemas.openxmlformats.org/officeDocument/2006/relationships/image" Target="../media/image16.png"/><Relationship Id="rId21" Type="http://schemas.openxmlformats.org/officeDocument/2006/relationships/image" Target="../media/image25.png"/><Relationship Id="rId7" Type="http://schemas.openxmlformats.org/officeDocument/2006/relationships/image" Target="../media/image18.png"/><Relationship Id="rId12" Type="http://schemas.microsoft.com/office/2007/relationships/hdphoto" Target="../media/hdphoto5.wdp"/><Relationship Id="rId17" Type="http://schemas.openxmlformats.org/officeDocument/2006/relationships/image" Target="../media/image29.png"/><Relationship Id="rId25" Type="http://schemas.openxmlformats.org/officeDocument/2006/relationships/image" Target="../media/image31.png"/><Relationship Id="rId2" Type="http://schemas.openxmlformats.org/officeDocument/2006/relationships/image" Target="../media/image2.jpg"/><Relationship Id="rId16" Type="http://schemas.microsoft.com/office/2007/relationships/hdphoto" Target="../media/hdphoto7.wdp"/><Relationship Id="rId20" Type="http://schemas.microsoft.com/office/2007/relationships/hdphoto" Target="../media/hdphoto9.wdp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20.png"/><Relationship Id="rId24" Type="http://schemas.microsoft.com/office/2007/relationships/hdphoto" Target="../media/hdphoto11.wdp"/><Relationship Id="rId5" Type="http://schemas.openxmlformats.org/officeDocument/2006/relationships/image" Target="../media/image17.png"/><Relationship Id="rId15" Type="http://schemas.openxmlformats.org/officeDocument/2006/relationships/image" Target="../media/image22.png"/><Relationship Id="rId23" Type="http://schemas.openxmlformats.org/officeDocument/2006/relationships/image" Target="../media/image30.png"/><Relationship Id="rId28" Type="http://schemas.microsoft.com/office/2007/relationships/hdphoto" Target="../media/hdphoto13.wdp"/><Relationship Id="rId10" Type="http://schemas.microsoft.com/office/2007/relationships/hdphoto" Target="../media/hdphoto4.wdp"/><Relationship Id="rId19" Type="http://schemas.openxmlformats.org/officeDocument/2006/relationships/image" Target="../media/image24.png"/><Relationship Id="rId4" Type="http://schemas.microsoft.com/office/2007/relationships/hdphoto" Target="../media/hdphoto1.wdp"/><Relationship Id="rId9" Type="http://schemas.openxmlformats.org/officeDocument/2006/relationships/image" Target="../media/image19.png"/><Relationship Id="rId14" Type="http://schemas.microsoft.com/office/2007/relationships/hdphoto" Target="../media/hdphoto6.wdp"/><Relationship Id="rId22" Type="http://schemas.microsoft.com/office/2007/relationships/hdphoto" Target="../media/hdphoto10.wdp"/><Relationship Id="rId27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21.png"/><Relationship Id="rId18" Type="http://schemas.microsoft.com/office/2007/relationships/hdphoto" Target="../media/hdphoto8.wdp"/><Relationship Id="rId26" Type="http://schemas.microsoft.com/office/2007/relationships/hdphoto" Target="../media/hdphoto12.wdp"/><Relationship Id="rId3" Type="http://schemas.openxmlformats.org/officeDocument/2006/relationships/image" Target="../media/image16.png"/><Relationship Id="rId21" Type="http://schemas.openxmlformats.org/officeDocument/2006/relationships/image" Target="../media/image36.png"/><Relationship Id="rId7" Type="http://schemas.openxmlformats.org/officeDocument/2006/relationships/image" Target="../media/image18.png"/><Relationship Id="rId12" Type="http://schemas.microsoft.com/office/2007/relationships/hdphoto" Target="../media/hdphoto5.wdp"/><Relationship Id="rId17" Type="http://schemas.openxmlformats.org/officeDocument/2006/relationships/image" Target="../media/image34.png"/><Relationship Id="rId25" Type="http://schemas.openxmlformats.org/officeDocument/2006/relationships/image" Target="../media/image38.png"/><Relationship Id="rId2" Type="http://schemas.openxmlformats.org/officeDocument/2006/relationships/image" Target="../media/image2.jpg"/><Relationship Id="rId16" Type="http://schemas.microsoft.com/office/2007/relationships/hdphoto" Target="../media/hdphoto7.wdp"/><Relationship Id="rId20" Type="http://schemas.microsoft.com/office/2007/relationships/hdphoto" Target="../media/hdphoto9.wdp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32.png"/><Relationship Id="rId24" Type="http://schemas.microsoft.com/office/2007/relationships/hdphoto" Target="../media/hdphoto11.wdp"/><Relationship Id="rId5" Type="http://schemas.openxmlformats.org/officeDocument/2006/relationships/image" Target="../media/image17.png"/><Relationship Id="rId15" Type="http://schemas.openxmlformats.org/officeDocument/2006/relationships/image" Target="../media/image33.png"/><Relationship Id="rId23" Type="http://schemas.openxmlformats.org/officeDocument/2006/relationships/image" Target="../media/image37.png"/><Relationship Id="rId28" Type="http://schemas.microsoft.com/office/2007/relationships/hdphoto" Target="../media/hdphoto13.wdp"/><Relationship Id="rId10" Type="http://schemas.microsoft.com/office/2007/relationships/hdphoto" Target="../media/hdphoto4.wdp"/><Relationship Id="rId19" Type="http://schemas.openxmlformats.org/officeDocument/2006/relationships/image" Target="../media/image35.png"/><Relationship Id="rId4" Type="http://schemas.microsoft.com/office/2007/relationships/hdphoto" Target="../media/hdphoto1.wdp"/><Relationship Id="rId9" Type="http://schemas.openxmlformats.org/officeDocument/2006/relationships/image" Target="../media/image19.png"/><Relationship Id="rId14" Type="http://schemas.microsoft.com/office/2007/relationships/hdphoto" Target="../media/hdphoto6.wdp"/><Relationship Id="rId22" Type="http://schemas.microsoft.com/office/2007/relationships/hdphoto" Target="../media/hdphoto10.wdp"/><Relationship Id="rId27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3.wdp"/><Relationship Id="rId3" Type="http://schemas.openxmlformats.org/officeDocument/2006/relationships/image" Target="../media/image21.png"/><Relationship Id="rId7" Type="http://schemas.openxmlformats.org/officeDocument/2006/relationships/image" Target="../media/image2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34.png"/><Relationship Id="rId4" Type="http://schemas.microsoft.com/office/2007/relationships/hdphoto" Target="../media/hdphoto6.wdp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g"/><Relationship Id="rId3" Type="http://schemas.openxmlformats.org/officeDocument/2006/relationships/image" Target="../media/image39.jpeg"/><Relationship Id="rId7" Type="http://schemas.openxmlformats.org/officeDocument/2006/relationships/image" Target="../media/image43.jpg"/><Relationship Id="rId12" Type="http://schemas.openxmlformats.org/officeDocument/2006/relationships/image" Target="../media/image48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g"/><Relationship Id="rId11" Type="http://schemas.openxmlformats.org/officeDocument/2006/relationships/image" Target="../media/image47.jpg"/><Relationship Id="rId5" Type="http://schemas.openxmlformats.org/officeDocument/2006/relationships/image" Target="../media/image41.jpeg"/><Relationship Id="rId10" Type="http://schemas.openxmlformats.org/officeDocument/2006/relationships/image" Target="../media/image46.jpeg"/><Relationship Id="rId4" Type="http://schemas.openxmlformats.org/officeDocument/2006/relationships/image" Target="../media/image40.jpg"/><Relationship Id="rId9" Type="http://schemas.openxmlformats.org/officeDocument/2006/relationships/image" Target="../media/image45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g"/><Relationship Id="rId3" Type="http://schemas.openxmlformats.org/officeDocument/2006/relationships/image" Target="../media/image39.jpeg"/><Relationship Id="rId7" Type="http://schemas.openxmlformats.org/officeDocument/2006/relationships/image" Target="../media/image43.jpg"/><Relationship Id="rId12" Type="http://schemas.openxmlformats.org/officeDocument/2006/relationships/image" Target="../media/image48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g"/><Relationship Id="rId11" Type="http://schemas.openxmlformats.org/officeDocument/2006/relationships/image" Target="../media/image47.jpg"/><Relationship Id="rId5" Type="http://schemas.openxmlformats.org/officeDocument/2006/relationships/image" Target="../media/image41.jpeg"/><Relationship Id="rId10" Type="http://schemas.openxmlformats.org/officeDocument/2006/relationships/image" Target="../media/image46.jpeg"/><Relationship Id="rId4" Type="http://schemas.openxmlformats.org/officeDocument/2006/relationships/image" Target="../media/image40.jpg"/><Relationship Id="rId9" Type="http://schemas.openxmlformats.org/officeDocument/2006/relationships/image" Target="../media/image45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g"/><Relationship Id="rId3" Type="http://schemas.openxmlformats.org/officeDocument/2006/relationships/image" Target="../media/image39.jpeg"/><Relationship Id="rId7" Type="http://schemas.openxmlformats.org/officeDocument/2006/relationships/image" Target="../media/image43.jpg"/><Relationship Id="rId12" Type="http://schemas.openxmlformats.org/officeDocument/2006/relationships/image" Target="../media/image48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g"/><Relationship Id="rId11" Type="http://schemas.openxmlformats.org/officeDocument/2006/relationships/image" Target="../media/image47.jpg"/><Relationship Id="rId5" Type="http://schemas.openxmlformats.org/officeDocument/2006/relationships/image" Target="../media/image41.jpeg"/><Relationship Id="rId10" Type="http://schemas.openxmlformats.org/officeDocument/2006/relationships/image" Target="../media/image46.jpeg"/><Relationship Id="rId4" Type="http://schemas.openxmlformats.org/officeDocument/2006/relationships/image" Target="../media/image40.jpg"/><Relationship Id="rId9" Type="http://schemas.openxmlformats.org/officeDocument/2006/relationships/image" Target="../media/image45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g"/><Relationship Id="rId3" Type="http://schemas.openxmlformats.org/officeDocument/2006/relationships/image" Target="../media/image39.jpeg"/><Relationship Id="rId7" Type="http://schemas.openxmlformats.org/officeDocument/2006/relationships/image" Target="../media/image43.jpg"/><Relationship Id="rId12" Type="http://schemas.openxmlformats.org/officeDocument/2006/relationships/image" Target="../media/image48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g"/><Relationship Id="rId11" Type="http://schemas.openxmlformats.org/officeDocument/2006/relationships/image" Target="../media/image47.jpg"/><Relationship Id="rId5" Type="http://schemas.openxmlformats.org/officeDocument/2006/relationships/image" Target="../media/image41.jpeg"/><Relationship Id="rId10" Type="http://schemas.openxmlformats.org/officeDocument/2006/relationships/image" Target="../media/image46.jpeg"/><Relationship Id="rId4" Type="http://schemas.openxmlformats.org/officeDocument/2006/relationships/image" Target="../media/image40.jpg"/><Relationship Id="rId9" Type="http://schemas.openxmlformats.org/officeDocument/2006/relationships/image" Target="../media/image45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5.png"/><Relationship Id="rId4" Type="http://schemas.openxmlformats.org/officeDocument/2006/relationships/image" Target="../media/image3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4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jp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" y="-17916"/>
            <a:ext cx="11917680" cy="69753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351584" y="347444"/>
            <a:ext cx="65276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</a:t>
            </a:r>
          </a:p>
          <a:p>
            <a:pPr algn="ctr"/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общеобразовательное учреждение</a:t>
            </a:r>
          </a:p>
          <a:p>
            <a:pPr algn="ctr"/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«Берлинская СОШ»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927649" y="2564904"/>
            <a:ext cx="66622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ru-RU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«Приключения Незнайки по дороге в первый класс»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600057" y="4807315"/>
            <a:ext cx="429027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Выполнила: </a:t>
            </a:r>
          </a:p>
          <a:p>
            <a:r>
              <a:rPr lang="ru-RU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Учитель начальных классов:</a:t>
            </a:r>
          </a:p>
          <a:p>
            <a:r>
              <a:rPr lang="ru-RU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Писаревская Л.А.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15880" y="6322718"/>
            <a:ext cx="22118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П. Берлин 2023 год </a:t>
            </a:r>
          </a:p>
        </p:txBody>
      </p:sp>
    </p:spTree>
    <p:extLst>
      <p:ext uri="{BB962C8B-B14F-4D97-AF65-F5344CB8AC3E}">
        <p14:creationId xmlns:p14="http://schemas.microsoft.com/office/powerpoint/2010/main" val="3724314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59280" y="260648"/>
            <a:ext cx="826916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90500" algn="just">
              <a:lnSpc>
                <a:spcPct val="115000"/>
              </a:lnSpc>
            </a:pP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обобщить и систематизировать полученные знания, умения и навыки по               разделу «Обучение грамоте» и «Математике»</a:t>
            </a:r>
            <a:endParaRPr lang="ru-RU" sz="20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90500" algn="just">
              <a:lnSpc>
                <a:spcPct val="115000"/>
              </a:lnSpc>
            </a:pP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  <a:endParaRPr lang="ru-RU" sz="20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90500" algn="just">
              <a:lnSpc>
                <a:spcPct val="115000"/>
              </a:lnSpc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Обучающие:  </a:t>
            </a:r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закреплять представления детей о звуках и буквах;</a:t>
            </a:r>
            <a:endParaRPr lang="ru-RU" sz="20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90500" algn="just">
              <a:lnSpc>
                <a:spcPct val="115000"/>
              </a:lnSpc>
            </a:pPr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-закреплять навык полного фонематического анализа слов,  </a:t>
            </a:r>
            <a:endParaRPr lang="ru-RU" sz="20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90500" algn="just">
              <a:lnSpc>
                <a:spcPct val="115000"/>
              </a:lnSpc>
            </a:pPr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слоговой анализ;</a:t>
            </a:r>
            <a:endParaRPr lang="ru-RU" sz="20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90500" algn="just">
              <a:lnSpc>
                <a:spcPct val="115000"/>
              </a:lnSpc>
            </a:pPr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- упражнять в составлении предложений по схемам. </a:t>
            </a:r>
            <a:endParaRPr lang="ru-RU" sz="20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90500" algn="just">
              <a:lnSpc>
                <a:spcPct val="115000"/>
              </a:lnSpc>
            </a:pPr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- Обобщить и систематизировать знания по ФЭМП в подготовительной к школе группе                     </a:t>
            </a:r>
            <a:endParaRPr lang="ru-RU" sz="20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90500" algn="just">
              <a:lnSpc>
                <a:spcPct val="115000"/>
              </a:lnSpc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Развивающие: </a:t>
            </a:r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развивать лексическую сторону речи, фонетический и  </a:t>
            </a:r>
            <a:endParaRPr lang="ru-RU" sz="20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90500" algn="just">
              <a:lnSpc>
                <a:spcPct val="115000"/>
              </a:lnSpc>
            </a:pPr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фонематический слух, развивать активный словарь.</a:t>
            </a:r>
            <a:endParaRPr lang="ru-RU" sz="20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90500" algn="just">
              <a:lnSpc>
                <a:spcPct val="115000"/>
              </a:lnSpc>
            </a:pPr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- Обобщить и систематизировать знания по ФЭМП в подготовительной к школе группе</a:t>
            </a:r>
            <a:endParaRPr lang="ru-RU" sz="20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90500" algn="just">
              <a:lnSpc>
                <a:spcPct val="115000"/>
              </a:lnSpc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Воспитывающие:  </a:t>
            </a:r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воспитывать уважение друг к другу, интерес к обучению, </a:t>
            </a:r>
            <a:endParaRPr lang="ru-RU" sz="20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90500" algn="just">
              <a:lnSpc>
                <a:spcPct val="115000"/>
              </a:lnSpc>
            </a:pPr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прививать чувства товарищества.</a:t>
            </a:r>
            <a:endParaRPr lang="ru-RU" sz="20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90500"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- Воспитывать самостоятельность, усидчивость</a:t>
            </a:r>
            <a:endParaRPr lang="ru-RU" sz="20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3460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3952" y="476673"/>
            <a:ext cx="2232248" cy="396267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31504" y="332657"/>
            <a:ext cx="295232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>
                <a:solidFill>
                  <a:srgbClr val="C00000"/>
                </a:solidFill>
                <a:latin typeface="Georgia" pitchFamily="18" charset="0"/>
              </a:rPr>
              <a:t>В городе   цветочном   этом  целый   год  сияет  лето.</a:t>
            </a:r>
          </a:p>
          <a:p>
            <a:r>
              <a:rPr lang="ru-RU" sz="2400" i="1" dirty="0">
                <a:solidFill>
                  <a:srgbClr val="C00000"/>
                </a:solidFill>
                <a:latin typeface="Georgia" pitchFamily="18" charset="0"/>
              </a:rPr>
              <a:t>И народ  весёлый   тут – коротышками  зовут.</a:t>
            </a:r>
          </a:p>
          <a:p>
            <a:r>
              <a:rPr lang="ru-RU" sz="2400" i="1" dirty="0">
                <a:solidFill>
                  <a:srgbClr val="C00000"/>
                </a:solidFill>
                <a:latin typeface="Georgia" pitchFamily="18" charset="0"/>
              </a:rPr>
              <a:t>Среди  них  </a:t>
            </a:r>
            <a:r>
              <a:rPr lang="ru-RU" sz="2400" i="1" dirty="0" err="1">
                <a:solidFill>
                  <a:srgbClr val="C00000"/>
                </a:solidFill>
                <a:latin typeface="Georgia" pitchFamily="18" charset="0"/>
              </a:rPr>
              <a:t>Пилюлькин</a:t>
            </a:r>
            <a:r>
              <a:rPr lang="ru-RU" sz="2400" i="1" dirty="0">
                <a:solidFill>
                  <a:srgbClr val="C00000"/>
                </a:solidFill>
                <a:latin typeface="Georgia" pitchFamily="18" charset="0"/>
              </a:rPr>
              <a:t>   есть,  Лютик – всех  не  перечесть.</a:t>
            </a:r>
          </a:p>
          <a:p>
            <a:r>
              <a:rPr lang="ru-RU" sz="2400" i="1" dirty="0">
                <a:solidFill>
                  <a:srgbClr val="C00000"/>
                </a:solidFill>
                <a:latin typeface="Georgia" pitchFamily="18" charset="0"/>
              </a:rPr>
              <a:t>Самый  главный,  угадай-ка,</a:t>
            </a:r>
          </a:p>
          <a:p>
            <a:r>
              <a:rPr lang="ru-RU" sz="2400" i="1" dirty="0">
                <a:solidFill>
                  <a:srgbClr val="C00000"/>
                </a:solidFill>
                <a:latin typeface="Georgia" pitchFamily="18" charset="0"/>
              </a:rPr>
              <a:t>  ну  конечно   же …</a:t>
            </a:r>
          </a:p>
        </p:txBody>
      </p:sp>
      <p:pic>
        <p:nvPicPr>
          <p:cNvPr id="6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64352" y="58772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03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51785" y="2182191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54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47528" y="0"/>
            <a:ext cx="532859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«Дорогие ребята! Для того, чтобы хорошо учиться в школе, надо много знать, уметь, думать, догадываться. Вот и мне задали такие задания, а я затрудняюсь их выполнить. Помогите, мне, пожалуйста»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http://baklanova.moy.su/gif-knopka/neznaika-animate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07996" flipH="1">
            <a:off x="7854707" y="3073682"/>
            <a:ext cx="2491296" cy="281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7143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8894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647729" y="1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400" b="1" i="1" dirty="0">
              <a:solidFill>
                <a:srgbClr val="C00000"/>
              </a:solidFill>
              <a:latin typeface="Georgia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881666" y="5085185"/>
            <a:ext cx="1363540" cy="151841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336" y="5165385"/>
            <a:ext cx="1472714" cy="147271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 flipV="1">
            <a:off x="6096000" y="4606537"/>
            <a:ext cx="1008112" cy="10081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932" y="3356993"/>
            <a:ext cx="762119" cy="76211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760" y="5336820"/>
            <a:ext cx="1302396" cy="130239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3001694"/>
            <a:ext cx="1472714" cy="147271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357" y="3148140"/>
            <a:ext cx="1170158" cy="147747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3146" y="4053052"/>
            <a:ext cx="1750593" cy="1283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272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8532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795804" y="4554"/>
            <a:ext cx="26003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>
                <a:solidFill>
                  <a:srgbClr val="C00000"/>
                </a:solidFill>
                <a:latin typeface="Georgia" pitchFamily="18" charset="0"/>
              </a:rPr>
              <a:t>«Засели домики»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" b="96000" l="0" r="100000">
                        <a14:foregroundMark x1="48113" y1="92000" x2="48113" y2="92000"/>
                        <a14:foregroundMark x1="48113" y1="96000" x2="46698" y2="9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448" y="-13802"/>
            <a:ext cx="2432913" cy="34428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33" b="99667" l="472" r="976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804" y="404664"/>
            <a:ext cx="2309846" cy="32686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866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6033" y="4554"/>
            <a:ext cx="2427917" cy="343573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6196" y="5595946"/>
            <a:ext cx="1619672" cy="97409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422" y="5412944"/>
            <a:ext cx="1164696" cy="115710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4260" y="5421314"/>
            <a:ext cx="1111957" cy="111195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9755" y="5388676"/>
            <a:ext cx="1177230" cy="117723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0376" y="5440546"/>
            <a:ext cx="963190" cy="113920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7900" y="5440546"/>
            <a:ext cx="887184" cy="115719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1750" b="100000" l="225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638" y="4005064"/>
            <a:ext cx="1256928" cy="125692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100000" l="79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252" y="4121785"/>
            <a:ext cx="2088748" cy="102348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901" y="4121785"/>
            <a:ext cx="1550738" cy="1023487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9588" y="3826779"/>
            <a:ext cx="985804" cy="1478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280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53377E-6 L -0.52205 -0.701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111" y="-35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83164E-6 L -0.8559 -0.5753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795" y="-287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55412E-6 L -0.28889 -0.4130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44" y="-206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795804" y="4554"/>
            <a:ext cx="26003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>
                <a:solidFill>
                  <a:srgbClr val="C00000"/>
                </a:solidFill>
                <a:latin typeface="Georgia" pitchFamily="18" charset="0"/>
              </a:rPr>
              <a:t>«Засели домики»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" b="96000" l="0" r="100000">
                        <a14:foregroundMark x1="48113" y1="92000" x2="48113" y2="92000"/>
                        <a14:foregroundMark x1="48113" y1="96000" x2="46698" y2="9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448" y="-13802"/>
            <a:ext cx="2432913" cy="344280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33" b="99667" l="472" r="976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804" y="404664"/>
            <a:ext cx="2309846" cy="32686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866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7526" y="12534"/>
            <a:ext cx="2305701" cy="326278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681913"/>
            <a:ext cx="1619672" cy="97409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422" y="5412944"/>
            <a:ext cx="1164696" cy="115710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4260" y="5421314"/>
            <a:ext cx="1111957" cy="111195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336" y="2348880"/>
            <a:ext cx="1177230" cy="117723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0" b="100000" l="431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422" y="1469387"/>
            <a:ext cx="963190" cy="113920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7900" y="5440546"/>
            <a:ext cx="887184" cy="115719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0" b="100000" l="0" r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638" y="4005064"/>
            <a:ext cx="1256928" cy="125692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252" y="4121785"/>
            <a:ext cx="2088748" cy="102348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901" y="4121785"/>
            <a:ext cx="1550738" cy="1023487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9588" y="3826779"/>
            <a:ext cx="985804" cy="1478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047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6.19796E-7 L 0.25504 -0.4377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43" y="-219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88714E-6 L -0.12882 -0.3325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41" y="-166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8 0.01111 L -0.30608 -0.4067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14" y="-20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96022E-6 L 0.33438 -0.3732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19" y="-186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795804" y="4554"/>
            <a:ext cx="26003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>
                <a:solidFill>
                  <a:srgbClr val="C00000"/>
                </a:solidFill>
                <a:latin typeface="Georgia" pitchFamily="18" charset="0"/>
              </a:rPr>
              <a:t>«Засели домики»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" b="96000" l="0" r="100000">
                        <a14:foregroundMark x1="48113" y1="92000" x2="48113" y2="92000"/>
                        <a14:foregroundMark x1="48113" y1="96000" x2="46698" y2="96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448" y="-13802"/>
            <a:ext cx="2315015" cy="327596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33" b="99667" l="472" r="976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9756" y="404664"/>
            <a:ext cx="2195895" cy="310739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866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0041" y="4554"/>
            <a:ext cx="2383908" cy="337345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819" y="645889"/>
            <a:ext cx="1619672" cy="97409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142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9755" y="2417590"/>
            <a:ext cx="1164696" cy="115710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4260" y="5421314"/>
            <a:ext cx="1111957" cy="111195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9788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4317" y="2334832"/>
            <a:ext cx="1177230" cy="117723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0" b="100000" l="301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043" y="1195628"/>
            <a:ext cx="963190" cy="1139205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347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7900" y="5440546"/>
            <a:ext cx="887184" cy="115719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216" y="856126"/>
            <a:ext cx="1256928" cy="1256928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100000" l="0" r="100000"/>
                    </a14:imgEffect>
                    <a14:imgEffect>
                      <a14:artisticMark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252" y="4121785"/>
            <a:ext cx="2088748" cy="102348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2525" b="99495" l="0" r="9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3656" y="2092910"/>
            <a:ext cx="1550738" cy="1023487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590" y="856126"/>
            <a:ext cx="985804" cy="1478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862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88714E-6 L 0.46858 -0.217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20" y="-10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55412E-6 L 0.60642 -0.68594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12" y="-342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50509E-6 L 0.24983 -0.5765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83" y="-288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719" y="3506311"/>
            <a:ext cx="2888246" cy="288824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301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5" y="188641"/>
            <a:ext cx="2739702" cy="324036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7940" y="486223"/>
            <a:ext cx="3290060" cy="4935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39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827272" y="90329"/>
            <a:ext cx="43941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Построим пирамиду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262913" y="4218028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3641237" y="4234089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6096001" y="2924944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4530940" y="2924944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5305780" y="1628800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6878130" y="4234089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4530940" y="5552018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2993165" y="5568923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6024348" y="5568923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7526202" y="5553525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681" y="5568924"/>
            <a:ext cx="1102253" cy="11420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274" y="1591461"/>
            <a:ext cx="1217481" cy="104112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273" y="2924944"/>
            <a:ext cx="1115072" cy="10536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8896" y="1716404"/>
            <a:ext cx="946454" cy="9464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0397" y="333985"/>
            <a:ext cx="1214530" cy="10175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684" y="273785"/>
            <a:ext cx="1156070" cy="11222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220" y="4150272"/>
            <a:ext cx="1159307" cy="10344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8897" y="3035333"/>
            <a:ext cx="946454" cy="9816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7415" y="4359190"/>
            <a:ext cx="1268911" cy="95223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7415" y="5685416"/>
            <a:ext cx="1247513" cy="9356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404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33117E-6 L -0.425 0.0023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50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827272" y="90329"/>
            <a:ext cx="43941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Построим пирамиду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262913" y="4218028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3641237" y="4234089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6096001" y="2924944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4530940" y="2924944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5305780" y="1628800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6878130" y="4234089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4530940" y="5552018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2993165" y="5568923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6024348" y="5568923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7526202" y="5553525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681" y="5568924"/>
            <a:ext cx="1102253" cy="11420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274" y="1591461"/>
            <a:ext cx="1217481" cy="104112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273" y="2924944"/>
            <a:ext cx="1115072" cy="10536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625" y="1756789"/>
            <a:ext cx="946454" cy="9464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0397" y="333985"/>
            <a:ext cx="1214530" cy="10175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684" y="273785"/>
            <a:ext cx="1156070" cy="11222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220" y="4150272"/>
            <a:ext cx="1159307" cy="10344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8897" y="3035333"/>
            <a:ext cx="946454" cy="9816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7415" y="4359190"/>
            <a:ext cx="1268911" cy="95223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7415" y="5685416"/>
            <a:ext cx="1247513" cy="9356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18777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8.23312E-7 L 0.30277 -0.37373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39" y="-186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0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0" fill="hold">
                      <p:stCondLst>
                        <p:cond delay="0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33025E-7 L -0.34861 -0.18386 " pathEditMode="relative" rAng="0" ptsTypes="AA">
                                      <p:cBhvr>
                                        <p:cTn id="11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31" y="-9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827272" y="90329"/>
            <a:ext cx="43941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Построим пирамиду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262913" y="4218028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3641237" y="4234089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6096001" y="2924944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4530940" y="2924944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5305780" y="1628800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6878130" y="4234089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4530940" y="5552018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2993165" y="5568923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6024348" y="5568923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7526202" y="5553525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886" y="2955128"/>
            <a:ext cx="1102253" cy="11420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274" y="1591461"/>
            <a:ext cx="1217481" cy="104112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273" y="2924944"/>
            <a:ext cx="1115072" cy="10536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625" y="1756789"/>
            <a:ext cx="946454" cy="9464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0397" y="333985"/>
            <a:ext cx="1214530" cy="10175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684" y="273785"/>
            <a:ext cx="1156070" cy="11222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220" y="4150272"/>
            <a:ext cx="1159307" cy="10344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8897" y="3035333"/>
            <a:ext cx="946454" cy="9816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618" y="3026376"/>
            <a:ext cx="1268911" cy="95223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7415" y="5685416"/>
            <a:ext cx="1247513" cy="9356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5979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43108E-6 L 0.20798 0.4017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99" y="20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79186E-6 L 0.38681 0.19611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40" y="9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22942E-6 L -0.26858 -0.1975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38" y="-9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827272" y="90329"/>
            <a:ext cx="43941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i="1" dirty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Построим пирамиду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262913" y="4218028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3641237" y="4234089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6096001" y="2924944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4530940" y="2924944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5305780" y="1628800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6878130" y="4234089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4530940" y="5552018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2993165" y="5568923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6024348" y="5568923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7526202" y="5553525"/>
            <a:ext cx="1296144" cy="12024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886" y="2955128"/>
            <a:ext cx="1102253" cy="11420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0569" y="4314744"/>
            <a:ext cx="1217481" cy="104112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449" y="4292413"/>
            <a:ext cx="1115072" cy="10536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625" y="1756789"/>
            <a:ext cx="946454" cy="9464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0397" y="333985"/>
            <a:ext cx="1214530" cy="10175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684" y="273785"/>
            <a:ext cx="1156070" cy="11222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220" y="4150272"/>
            <a:ext cx="1159307" cy="10344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8897" y="3035333"/>
            <a:ext cx="946454" cy="9816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618" y="3026376"/>
            <a:ext cx="1268911" cy="95223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2446" y="4404636"/>
            <a:ext cx="1247513" cy="9356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0797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64385E-6 L 0.13351 0.77682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67" y="388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00555E-6 L 0.31962 0.2183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72" y="109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69288E-6 L -0.35695 0.7756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47" y="387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77336E-6 L -0.18108 0.3739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63" y="186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" y="0"/>
            <a:ext cx="12085320" cy="6858000"/>
          </a:xfrm>
          <a:prstGeom prst="rect">
            <a:avLst/>
          </a:prstGeom>
        </p:spPr>
      </p:pic>
      <p:pic>
        <p:nvPicPr>
          <p:cNvPr id="3" name="Fizminutka-pyatochka-nasochek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72264" y="55172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23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40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51785" y="2182191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54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229050"/>
            <a:ext cx="12192000" cy="662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79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51785" y="2182191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54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750" l="10000" r="887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4149" y="2317564"/>
            <a:ext cx="3462104" cy="34621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15680" y="805323"/>
            <a:ext cx="59046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1        3        5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647728" y="373304"/>
            <a:ext cx="54726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«Я положу в портфель».</a:t>
            </a:r>
            <a: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64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51785" y="2182191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54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2157" y="761143"/>
            <a:ext cx="5627687" cy="176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2182192"/>
            <a:ext cx="4762500" cy="292417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999657" y="430557"/>
            <a:ext cx="41656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«Я положу в портфель».</a:t>
            </a:r>
            <a: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52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51785" y="2182191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54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0775" y="337522"/>
            <a:ext cx="5627687" cy="176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6497">
            <a:off x="3359696" y="1484784"/>
            <a:ext cx="5683360" cy="42022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336516" y="313864"/>
            <a:ext cx="41962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«Я положу в портфель».</a:t>
            </a:r>
            <a: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49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51785" y="2182191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54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1997" y="410774"/>
            <a:ext cx="5637053" cy="2091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1528">
            <a:off x="3453959" y="2182191"/>
            <a:ext cx="5487144" cy="412692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583832" y="229051"/>
            <a:ext cx="47723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«Я положу в портфель».</a:t>
            </a:r>
            <a:r>
              <a:rPr lang="ru-RU" sz="32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125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51785" y="2182191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54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35560" y="-26163716"/>
            <a:ext cx="624644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600" dirty="0">
                <a:solidFill>
                  <a:schemeClr val="accent1">
                    <a:lumMod val="75000"/>
                  </a:schemeClr>
                </a:solidFill>
              </a:rPr>
              <a:t>Игра «да или нет»</a:t>
            </a:r>
          </a:p>
          <a:p>
            <a:pPr>
              <a:defRPr/>
            </a:pPr>
            <a:endParaRPr lang="ru-RU" sz="36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defRPr/>
            </a:pPr>
            <a:r>
              <a:rPr lang="ru-RU" sz="3600" dirty="0">
                <a:solidFill>
                  <a:schemeClr val="accent1">
                    <a:lumMod val="75000"/>
                  </a:schemeClr>
                </a:solidFill>
              </a:rPr>
              <a:t>1. Красным кружочком обозначаются    гласные звуки?</a:t>
            </a:r>
          </a:p>
          <a:p>
            <a:pPr>
              <a:defRPr/>
            </a:pPr>
            <a:r>
              <a:rPr lang="ru-RU" sz="3600" dirty="0">
                <a:solidFill>
                  <a:schemeClr val="accent1">
                    <a:lumMod val="75000"/>
                  </a:schemeClr>
                </a:solidFill>
              </a:rPr>
              <a:t>2. Схема предложения начинается с   точки?</a:t>
            </a:r>
          </a:p>
          <a:p>
            <a:pPr>
              <a:defRPr/>
            </a:pPr>
            <a:r>
              <a:rPr lang="ru-RU" sz="3600" dirty="0">
                <a:solidFill>
                  <a:schemeClr val="accent1">
                    <a:lumMod val="75000"/>
                  </a:schemeClr>
                </a:solidFill>
              </a:rPr>
              <a:t>3. </a:t>
            </a:r>
            <a:r>
              <a:rPr lang="en-US" sz="3600" dirty="0">
                <a:solidFill>
                  <a:schemeClr val="bg2">
                    <a:lumMod val="50000"/>
                  </a:schemeClr>
                </a:solidFill>
              </a:rPr>
              <a:t>[</a:t>
            </a:r>
            <a:r>
              <a:rPr lang="ru-RU" sz="3600" dirty="0">
                <a:solidFill>
                  <a:schemeClr val="bg2">
                    <a:lumMod val="50000"/>
                  </a:schemeClr>
                </a:solidFill>
              </a:rPr>
              <a:t>А</a:t>
            </a:r>
            <a:r>
              <a:rPr lang="en-US" sz="3600" dirty="0">
                <a:solidFill>
                  <a:schemeClr val="bg2">
                    <a:lumMod val="50000"/>
                  </a:schemeClr>
                </a:solidFill>
              </a:rPr>
              <a:t>]</a:t>
            </a:r>
            <a:r>
              <a:rPr lang="ru-RU" sz="36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3600" dirty="0">
                <a:solidFill>
                  <a:schemeClr val="accent1">
                    <a:lumMod val="75000"/>
                  </a:schemeClr>
                </a:solidFill>
              </a:rPr>
              <a:t>– гласный звук?</a:t>
            </a:r>
          </a:p>
          <a:p>
            <a:pPr>
              <a:defRPr/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4. Зеленый квадратик обозначает твердость согласного звука?</a:t>
            </a:r>
          </a:p>
          <a:p>
            <a:pPr>
              <a:defRPr/>
            </a:pPr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5. Точка обозначает конец предложения?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991544" y="332656"/>
            <a:ext cx="8496944" cy="656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90500" algn="ctr">
              <a:lnSpc>
                <a:spcPct val="115000"/>
              </a:lnSpc>
            </a:pPr>
            <a:r>
              <a:rPr lang="ru-RU" sz="4000" b="1" u="sng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Игра «да или нет»</a:t>
            </a:r>
          </a:p>
          <a:p>
            <a:pPr indent="190500" algn="just">
              <a:lnSpc>
                <a:spcPct val="115000"/>
              </a:lnSpc>
            </a:pP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Красным кружочком обозначаются    гласные звуки?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90500" algn="just">
              <a:lnSpc>
                <a:spcPct val="115000"/>
              </a:lnSpc>
            </a:pP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Схема предложения начинается с   точки?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90500" algn="just">
              <a:lnSpc>
                <a:spcPct val="115000"/>
              </a:lnSpc>
            </a:pP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[А] – гласный звук?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190500" algn="just">
              <a:lnSpc>
                <a:spcPct val="115000"/>
              </a:lnSpc>
            </a:pP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Зеленый квадратик обозначает твердость согласного звука?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Точка обозначает конец предложения?</a:t>
            </a:r>
          </a:p>
          <a:p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Согласные звуки тянутся?</a:t>
            </a:r>
            <a:b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Звук 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глухой согласный?</a:t>
            </a:r>
            <a:b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Звук 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твердый согласный?</a:t>
            </a:r>
            <a:b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 Я иду в школу.                                       Это  предложение?</a:t>
            </a:r>
            <a:b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В слове «ВОЛК» три звука?</a:t>
            </a:r>
            <a:b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rgbClr val="7030A0"/>
                </a:solidFill>
              </a:rPr>
              <a:t>11. Твердые согласные звуки обозначаются синим цветом?</a:t>
            </a:r>
            <a:br>
              <a:rPr lang="ru-RU" sz="2400" dirty="0">
                <a:solidFill>
                  <a:srgbClr val="7030A0"/>
                </a:solidFill>
              </a:rPr>
            </a:br>
            <a:r>
              <a:rPr lang="ru-RU" sz="2400" dirty="0">
                <a:solidFill>
                  <a:srgbClr val="7030A0"/>
                </a:solidFill>
              </a:rPr>
              <a:t>12. В слове «кукла» есть звук </a:t>
            </a:r>
            <a:r>
              <a:rPr lang="en-US" sz="2400" dirty="0">
                <a:solidFill>
                  <a:srgbClr val="7030A0"/>
                </a:solidFill>
              </a:rPr>
              <a:t>[</a:t>
            </a:r>
            <a:r>
              <a:rPr lang="ru-RU" sz="2400" dirty="0">
                <a:solidFill>
                  <a:srgbClr val="7030A0"/>
                </a:solidFill>
              </a:rPr>
              <a:t>о</a:t>
            </a:r>
            <a:r>
              <a:rPr lang="en-US" sz="2400" dirty="0">
                <a:solidFill>
                  <a:srgbClr val="7030A0"/>
                </a:solidFill>
              </a:rPr>
              <a:t>]</a:t>
            </a:r>
            <a:r>
              <a:rPr lang="ru-RU" sz="2400" dirty="0">
                <a:solidFill>
                  <a:srgbClr val="7030A0"/>
                </a:solidFill>
              </a:rPr>
              <a:t>?</a:t>
            </a:r>
            <a:br>
              <a:rPr lang="ru-RU" sz="2400" dirty="0">
                <a:solidFill>
                  <a:srgbClr val="7030A0"/>
                </a:solidFill>
              </a:rPr>
            </a:br>
            <a:r>
              <a:rPr lang="ru-RU" sz="2400" dirty="0">
                <a:solidFill>
                  <a:srgbClr val="7030A0"/>
                </a:solidFill>
              </a:rPr>
              <a:t>13. Ра - </a:t>
            </a:r>
            <a:r>
              <a:rPr lang="ru-RU" dirty="0" err="1">
                <a:solidFill>
                  <a:srgbClr val="7030A0"/>
                </a:solidFill>
              </a:rPr>
              <a:t>Р</a:t>
            </a:r>
            <a:r>
              <a:rPr lang="ru-RU" sz="2400" dirty="0" err="1">
                <a:solidFill>
                  <a:srgbClr val="7030A0"/>
                </a:solidFill>
              </a:rPr>
              <a:t>о</a:t>
            </a:r>
            <a:r>
              <a:rPr lang="ru-RU" sz="2400" dirty="0">
                <a:solidFill>
                  <a:srgbClr val="7030A0"/>
                </a:solidFill>
              </a:rPr>
              <a:t> - </a:t>
            </a:r>
            <a:r>
              <a:rPr lang="ru-RU" dirty="0" err="1">
                <a:solidFill>
                  <a:srgbClr val="7030A0"/>
                </a:solidFill>
              </a:rPr>
              <a:t>Р</a:t>
            </a:r>
            <a:r>
              <a:rPr lang="ru-RU" sz="2400" dirty="0" err="1">
                <a:solidFill>
                  <a:srgbClr val="7030A0"/>
                </a:solidFill>
              </a:rPr>
              <a:t>у</a:t>
            </a:r>
            <a:r>
              <a:rPr lang="ru-RU" sz="2400" dirty="0">
                <a:solidFill>
                  <a:srgbClr val="7030A0"/>
                </a:solidFill>
              </a:rPr>
              <a:t> – я произнесла слоги?</a:t>
            </a:r>
            <a:br>
              <a:rPr lang="ru-RU" sz="2400" dirty="0">
                <a:solidFill>
                  <a:srgbClr val="7030A0"/>
                </a:solidFill>
              </a:rPr>
            </a:br>
            <a:r>
              <a:rPr lang="ru-RU" sz="2400" dirty="0">
                <a:solidFill>
                  <a:srgbClr val="7030A0"/>
                </a:solidFill>
              </a:rPr>
              <a:t>14. Звук </a:t>
            </a:r>
            <a:r>
              <a:rPr lang="en-US" sz="2400" dirty="0">
                <a:solidFill>
                  <a:srgbClr val="7030A0"/>
                </a:solidFill>
              </a:rPr>
              <a:t>[</a:t>
            </a:r>
            <a:r>
              <a:rPr lang="ru-RU" sz="2400" dirty="0">
                <a:solidFill>
                  <a:srgbClr val="7030A0"/>
                </a:solidFill>
              </a:rPr>
              <a:t>З</a:t>
            </a:r>
            <a:r>
              <a:rPr lang="en-US" sz="2400" dirty="0">
                <a:solidFill>
                  <a:srgbClr val="7030A0"/>
                </a:solidFill>
              </a:rPr>
              <a:t>]</a:t>
            </a:r>
            <a:r>
              <a:rPr lang="ru-RU" sz="2400" dirty="0">
                <a:solidFill>
                  <a:srgbClr val="7030A0"/>
                </a:solidFill>
              </a:rPr>
              <a:t> - звонкий согласный?</a:t>
            </a:r>
            <a:br>
              <a:rPr lang="ru-RU" sz="2400" dirty="0">
                <a:solidFill>
                  <a:srgbClr val="7030A0"/>
                </a:solidFill>
              </a:rPr>
            </a:b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284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686000"/>
            <a:ext cx="2232248" cy="3962673"/>
          </a:xfrm>
          <a:prstGeom prst="rect">
            <a:avLst/>
          </a:prstGeo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688288" y="5805264"/>
            <a:ext cx="609600" cy="6096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09550" y="87977"/>
            <a:ext cx="10515600" cy="187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5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 + , 2  - , 3  + , 4  - ,  5  + , 6 - , 7 - , 8  + , 9 + </a:t>
            </a:r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10 </a:t>
            </a:r>
            <a:r>
              <a:rPr lang="ru-RU" sz="5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,11 + ,12 - ,13 + ,14 +</a:t>
            </a:r>
            <a:endParaRPr lang="ru-RU" sz="5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9208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51785" y="2182191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54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12192000" cy="723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15000"/>
              </a:lnSpc>
              <a:buFont typeface="+mj-lt"/>
              <a:buAutoNum type="arabicPeriod"/>
            </a:pPr>
            <a:r>
              <a:rPr lang="ru-RU" sz="28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Ответить на вопросы</a:t>
            </a:r>
            <a:endParaRPr lang="ru-RU" sz="2800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9100">
              <a:lnSpc>
                <a:spcPct val="150000"/>
              </a:lnSpc>
            </a:pPr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Вспомнить прямой и обратный счет от 0 до 10, от 10 до 20, </a:t>
            </a:r>
            <a:endParaRPr lang="ru-RU" sz="3600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9100">
              <a:lnSpc>
                <a:spcPct val="150000"/>
              </a:lnSpc>
            </a:pPr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Заполнить промежуток от 3 до 9, от 7 до 15</a:t>
            </a:r>
            <a:endParaRPr lang="ru-RU" sz="3600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9100">
              <a:lnSpc>
                <a:spcPct val="150000"/>
              </a:lnSpc>
            </a:pPr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Заполнить промежуток от 17 до 10, от 10 до 5</a:t>
            </a:r>
            <a:endParaRPr lang="ru-RU" sz="3600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9100">
              <a:lnSpc>
                <a:spcPct val="150000"/>
              </a:lnSpc>
            </a:pPr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Угадать число между 10 и 12, между 14 и 16</a:t>
            </a:r>
            <a: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3600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9100">
              <a:lnSpc>
                <a:spcPct val="150000"/>
              </a:lnSpc>
            </a:pPr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Какое число больше 4 или 7, 5 или 8, 9 или 10</a:t>
            </a:r>
            <a:endParaRPr lang="ru-RU" sz="3600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9100">
              <a:lnSpc>
                <a:spcPct val="150000"/>
              </a:lnSpc>
            </a:pPr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Какое число меньше 3 или 6, 2 или 6, 4 или 8</a:t>
            </a:r>
            <a:endParaRPr lang="ru-RU" sz="3600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9100">
              <a:lnSpc>
                <a:spcPct val="150000"/>
              </a:lnSpc>
            </a:pPr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Назови число, которое больше 7 на 1, больше </a:t>
            </a:r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1</a:t>
            </a:r>
            <a:endParaRPr lang="ru-RU" sz="3600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19100">
              <a:lnSpc>
                <a:spcPct val="150000"/>
              </a:lnSpc>
              <a:spcAft>
                <a:spcPts val="1000"/>
              </a:spcAft>
            </a:pPr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Назови число, которое меньше </a:t>
            </a:r>
            <a: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1, меньше </a:t>
            </a:r>
            <a:r>
              <a:rPr lang="ru-RU" sz="3600" dirty="0" smtClean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ru-RU" sz="360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1</a:t>
            </a:r>
            <a:endParaRPr lang="ru-RU" sz="3600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69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79714"/>
            <a:ext cx="12192000" cy="783771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51785" y="2182191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54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-243840"/>
            <a:ext cx="11765280" cy="6841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8058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51785" y="2182191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54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/>
          <a:stretch>
            <a:fillRect/>
          </a:stretch>
        </p:blipFill>
        <p:spPr>
          <a:xfrm>
            <a:off x="137160" y="418921"/>
            <a:ext cx="11917680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44838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51785" y="2182191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54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274905"/>
            <a:ext cx="12192000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9634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444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51785" y="2182191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54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188640"/>
            <a:ext cx="12344400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1923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51785" y="2182191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54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/>
          <a:stretch>
            <a:fillRect/>
          </a:stretch>
        </p:blipFill>
        <p:spPr>
          <a:xfrm>
            <a:off x="121920" y="188640"/>
            <a:ext cx="12070080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5658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51785" y="2182191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54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73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674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" y="0"/>
            <a:ext cx="1207008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51785" y="2182191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54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3"/>
          <a:stretch>
            <a:fillRect/>
          </a:stretch>
        </p:blipFill>
        <p:spPr>
          <a:xfrm>
            <a:off x="243840" y="332656"/>
            <a:ext cx="11734800" cy="61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1735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680" y="0"/>
            <a:ext cx="1229868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51785" y="2182191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54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/>
          <a:stretch>
            <a:fillRect/>
          </a:stretch>
        </p:blipFill>
        <p:spPr>
          <a:xfrm>
            <a:off x="-106680" y="188640"/>
            <a:ext cx="12298680" cy="6408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4971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008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51785" y="2182191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54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/>
          <a:stretch>
            <a:fillRect/>
          </a:stretch>
        </p:blipFill>
        <p:spPr>
          <a:xfrm>
            <a:off x="137160" y="404665"/>
            <a:ext cx="11795760" cy="6192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235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51785" y="2182191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54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/>
          <a:stretch>
            <a:fillRect/>
          </a:stretch>
        </p:blipFill>
        <p:spPr>
          <a:xfrm>
            <a:off x="106680" y="260648"/>
            <a:ext cx="11963400" cy="62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75669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" y="0"/>
            <a:ext cx="12192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3952" y="476673"/>
            <a:ext cx="2232248" cy="3962673"/>
          </a:xfrm>
          <a:prstGeom prst="rect">
            <a:avLst/>
          </a:prstGeom>
        </p:spPr>
      </p:pic>
      <p:pic>
        <p:nvPicPr>
          <p:cNvPr id="3" name="Записанный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688288" y="58052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69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151785" y="2182191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54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73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27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409</Words>
  <Application>Microsoft Office PowerPoint</Application>
  <PresentationFormat>Широкоэкранный</PresentationFormat>
  <Paragraphs>63</Paragraphs>
  <Slides>34</Slides>
  <Notes>0</Notes>
  <HiddenSlides>0</HiddenSlides>
  <MMClips>4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Georgia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10</cp:revision>
  <dcterms:created xsi:type="dcterms:W3CDTF">2023-05-13T05:05:59Z</dcterms:created>
  <dcterms:modified xsi:type="dcterms:W3CDTF">2023-05-18T16:02:50Z</dcterms:modified>
</cp:coreProperties>
</file>