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0" r:id="rId13"/>
    <p:sldId id="268" r:id="rId14"/>
    <p:sldId id="269" r:id="rId15"/>
    <p:sldId id="272" r:id="rId16"/>
    <p:sldId id="281" r:id="rId17"/>
    <p:sldId id="278" r:id="rId18"/>
    <p:sldId id="273" r:id="rId19"/>
    <p:sldId id="277" r:id="rId20"/>
    <p:sldId id="279" r:id="rId21"/>
    <p:sldId id="280" r:id="rId22"/>
    <p:sldId id="282" r:id="rId23"/>
    <p:sldId id="276" r:id="rId24"/>
    <p:sldId id="290" r:id="rId25"/>
    <p:sldId id="274" r:id="rId26"/>
    <p:sldId id="283" r:id="rId27"/>
    <p:sldId id="285" r:id="rId28"/>
    <p:sldId id="284" r:id="rId29"/>
    <p:sldId id="287" r:id="rId30"/>
    <p:sldId id="286" r:id="rId31"/>
    <p:sldId id="292" r:id="rId32"/>
    <p:sldId id="271" r:id="rId33"/>
    <p:sldId id="288" r:id="rId34"/>
    <p:sldId id="289" r:id="rId35"/>
    <p:sldId id="291" r:id="rId36"/>
    <p:sldId id="295" r:id="rId37"/>
    <p:sldId id="300" r:id="rId38"/>
    <p:sldId id="294" r:id="rId39"/>
    <p:sldId id="293" r:id="rId40"/>
    <p:sldId id="305" r:id="rId41"/>
    <p:sldId id="307" r:id="rId42"/>
    <p:sldId id="298" r:id="rId43"/>
    <p:sldId id="309" r:id="rId44"/>
    <p:sldId id="296" r:id="rId45"/>
    <p:sldId id="306" r:id="rId46"/>
    <p:sldId id="310" r:id="rId47"/>
    <p:sldId id="301" r:id="rId48"/>
    <p:sldId id="308" r:id="rId49"/>
    <p:sldId id="312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7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8B44E07-8977-4001-A3C4-BD80FBDD3150}" type="datetimeFigureOut">
              <a:rPr lang="ru-RU" smtClean="0"/>
              <a:pPr/>
              <a:t>04.12.2023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B5441D0-B0B5-4A9B-B292-703015AD6B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png"/><Relationship Id="rId4" Type="http://schemas.openxmlformats.org/officeDocument/2006/relationships/image" Target="../media/image9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7" Type="http://schemas.openxmlformats.org/officeDocument/2006/relationships/image" Target="../media/image105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 КОСТЮМНЫХ ФОРМ ЕВРОПЕЙСКОГО КОСТЮМА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XIX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ВЕКА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6984" y="4653136"/>
            <a:ext cx="7013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Подкопаева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Л.В.,</a:t>
            </a:r>
          </a:p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преподаватель ОГАПОУ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Старооскольский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техникум </a:t>
            </a:r>
          </a:p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технологий и дизайна»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842493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Стили исторического костюма </a:t>
            </a: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 1794- 1905 годов: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«классицизм» эпохи Директории 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«ампир» эпохи Наполеона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;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 «ранний романтизм» эпохи</a:t>
            </a:r>
          </a:p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  Реставрации;</a:t>
            </a:r>
          </a:p>
          <a:p>
            <a:pPr>
              <a:buFontTx/>
              <a:buChar char="-"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бидермайер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» - поздний романтизм;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«второе рококо» эпохи Наполеона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III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эпоха позитивизма;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модерн;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реформаторский костюм.</a:t>
            </a:r>
          </a:p>
          <a:p>
            <a:pPr>
              <a:buFontTx/>
              <a:buChar char="-"/>
            </a:pP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771784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 l="2964"/>
          <a:stretch>
            <a:fillRect/>
          </a:stretch>
        </p:blipFill>
        <p:spPr bwMode="auto">
          <a:xfrm>
            <a:off x="395536" y="5589240"/>
            <a:ext cx="823423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059832" y="5877272"/>
            <a:ext cx="5256584" cy="21602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vatars.mds.yandex.net/get-zen_doc/1585195/pub_5f26f8aef818c06866d14cba_5f26fa17ba199a2a33206bc7/scale_1200"/>
          <p:cNvPicPr>
            <a:picLocks noChangeAspect="1" noChangeArrowheads="1"/>
          </p:cNvPicPr>
          <p:nvPr/>
        </p:nvPicPr>
        <p:blipFill>
          <a:blip r:embed="rId2" cstate="print"/>
          <a:srcRect t="4762" r="31548" b="8333"/>
          <a:stretch>
            <a:fillRect/>
          </a:stretch>
        </p:blipFill>
        <p:spPr bwMode="auto">
          <a:xfrm>
            <a:off x="5220072" y="548680"/>
            <a:ext cx="3539243" cy="5616624"/>
          </a:xfrm>
          <a:prstGeom prst="rect">
            <a:avLst/>
          </a:prstGeom>
          <a:noFill/>
        </p:spPr>
      </p:pic>
      <p:pic>
        <p:nvPicPr>
          <p:cNvPr id="1030" name="Picture 6" descr="https://avatars.mds.yandex.net/get-zen_doc/1686199/pub_5e58aea52e93526a51875e9a_5e58afc39619665b443bd4a6/scale_1200"/>
          <p:cNvPicPr>
            <a:picLocks noChangeAspect="1" noChangeArrowheads="1"/>
          </p:cNvPicPr>
          <p:nvPr/>
        </p:nvPicPr>
        <p:blipFill>
          <a:blip r:embed="rId3" cstate="print"/>
          <a:srcRect r="49895"/>
          <a:stretch>
            <a:fillRect/>
          </a:stretch>
        </p:blipFill>
        <p:spPr bwMode="auto">
          <a:xfrm>
            <a:off x="467544" y="332656"/>
            <a:ext cx="4608512" cy="6162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385057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733256"/>
            <a:ext cx="50355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123728" y="54868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Шмиз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5661248"/>
            <a:ext cx="3163887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220072" y="548680"/>
            <a:ext cx="18578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Кашмирская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шаль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68344" y="620688"/>
            <a:ext cx="1063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Тюрбан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ci4.googleusercontent.com/proxy/N_R1LAzdyvKld12neF_nWB0ME2OO4SRJgK23m2lbKQRDI7p8U9-MFlu6g26t-SlN1wn8eHICgLwH97yD6SHhv_ngwzxSB2VDZZVn7HXc-blxMDkEbiqRp7zRhnXiQG4CzavkEHc1p33Eb13kuwbKbg7bBMiT=s0-d-e1-ft"/>
          <p:cNvPicPr>
            <a:picLocks noChangeAspect="1" noChangeArrowheads="1"/>
          </p:cNvPicPr>
          <p:nvPr/>
        </p:nvPicPr>
        <p:blipFill>
          <a:blip r:embed="rId2" cstate="print"/>
          <a:srcRect t="4000" r="6603"/>
          <a:stretch>
            <a:fillRect/>
          </a:stretch>
        </p:blipFill>
        <p:spPr bwMode="auto">
          <a:xfrm>
            <a:off x="179512" y="764704"/>
            <a:ext cx="4503500" cy="5688632"/>
          </a:xfrm>
          <a:prstGeom prst="rect">
            <a:avLst/>
          </a:prstGeom>
          <a:noFill/>
        </p:spPr>
      </p:pic>
      <p:pic>
        <p:nvPicPr>
          <p:cNvPr id="17412" name="Picture 4" descr="https://filed5-23.my.mail.ru/pic?url=http%3A%2F%2Fs020.radikal.ru%2Fi708%2F1401%2F8f%2F435e6b6cf2d9.jpg&amp;mw=&amp;mh=&amp;sig=48455cb031cd9322411a7a30bb6543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88640"/>
            <a:ext cx="4365213" cy="58700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2507529" cy="6112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2656"/>
            <a:ext cx="55556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300192" y="1052736"/>
            <a:ext cx="1944216" cy="1440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 цилиндр.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7" name="Picture 5" descr="https://sun9-26.userapi.com/c837136/v837136445/2800f/_FmfL2yAXP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340768"/>
            <a:ext cx="4011910" cy="534921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220072" y="548680"/>
            <a:ext cx="1296144" cy="21602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bg1"/>
                </a:solidFill>
              </a:rPr>
              <a:t>панталоны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s://i10.servimg.com/u/f10/11/12/55/03/portra12.jpg"/>
          <p:cNvPicPr>
            <a:picLocks noChangeAspect="1" noChangeArrowheads="1"/>
          </p:cNvPicPr>
          <p:nvPr/>
        </p:nvPicPr>
        <p:blipFill>
          <a:blip r:embed="rId2" cstate="print"/>
          <a:srcRect l="11458" r="11202"/>
          <a:stretch>
            <a:fillRect/>
          </a:stretch>
        </p:blipFill>
        <p:spPr bwMode="auto">
          <a:xfrm>
            <a:off x="467544" y="188640"/>
            <a:ext cx="3960440" cy="6516240"/>
          </a:xfrm>
          <a:prstGeom prst="rect">
            <a:avLst/>
          </a:prstGeom>
          <a:noFill/>
        </p:spPr>
      </p:pic>
      <p:pic>
        <p:nvPicPr>
          <p:cNvPr id="19458" name="Picture 2" descr="https://ic.pics.livejournal.com/tanjand/44781189/90651245/90651245_original.jpg"/>
          <p:cNvPicPr>
            <a:picLocks noChangeAspect="1" noChangeArrowheads="1"/>
          </p:cNvPicPr>
          <p:nvPr/>
        </p:nvPicPr>
        <p:blipFill>
          <a:blip r:embed="rId3" cstate="print"/>
          <a:srcRect l="10900" r="15914"/>
          <a:stretch>
            <a:fillRect/>
          </a:stretch>
        </p:blipFill>
        <p:spPr bwMode="auto">
          <a:xfrm>
            <a:off x="5004048" y="116632"/>
            <a:ext cx="3672408" cy="656345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436096" y="594928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сюртук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92280" y="40466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боливар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AutoShape 4" descr="https://c8.alamy.com/comp/DJ7RBG/19th-century-xix-france-court-dress-costumes-gentleman-in-carrick-DJ7RB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https://c8.alamy.com/comp/DJ7RBG/19th-century-xix-france-court-dress-costumes-gentleman-in-carrick-DJ7RB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8" name="AutoShape 8" descr="https://c8.alamy.com/comp/DJ7RBG/19th-century-xix-france-court-dress-costumes-gentleman-in-carrick-DJ7RB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0" name="AutoShape 10" descr="https://c8.alamy.com/comp/DJ7RBG/19th-century-xix-france-court-dress-costumes-gentleman-in-carrick-DJ7RB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4" name="Picture 14" descr="https://i.pinimg.com/736x/fa/6c/df/fa6cdf01713596ea96a6a239b5ac490d.jpg"/>
          <p:cNvPicPr>
            <a:picLocks noChangeAspect="1" noChangeArrowheads="1"/>
          </p:cNvPicPr>
          <p:nvPr/>
        </p:nvPicPr>
        <p:blipFill>
          <a:blip r:embed="rId2" cstate="print"/>
          <a:srcRect t="2345" b="5016"/>
          <a:stretch>
            <a:fillRect/>
          </a:stretch>
        </p:blipFill>
        <p:spPr bwMode="auto">
          <a:xfrm>
            <a:off x="4499992" y="332656"/>
            <a:ext cx="3655250" cy="583264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64088" y="616530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Каррик</a:t>
            </a:r>
            <a:endParaRPr lang="ru-RU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6" name="Picture 16" descr="https://2.bp.blogspot.com/-XUQqmV_TsKY/Vw0nyofyNPI/AAAAAAAATGg/LkoQg-nAWiEx0vce6E0MRR50q5WM6DmiACLcB/s1600/1619b227bbafb798901b2ae7e2751210.jpg"/>
          <p:cNvPicPr>
            <a:picLocks noChangeAspect="1" noChangeArrowheads="1"/>
          </p:cNvPicPr>
          <p:nvPr/>
        </p:nvPicPr>
        <p:blipFill>
          <a:blip r:embed="rId3" cstate="print"/>
          <a:srcRect b="7741"/>
          <a:stretch>
            <a:fillRect/>
          </a:stretch>
        </p:blipFill>
        <p:spPr bwMode="auto">
          <a:xfrm>
            <a:off x="539552" y="233264"/>
            <a:ext cx="3240359" cy="6488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6591653" cy="83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 t="89755"/>
          <a:stretch>
            <a:fillRect/>
          </a:stretch>
        </p:blipFill>
        <p:spPr bwMode="auto">
          <a:xfrm>
            <a:off x="899592" y="6165304"/>
            <a:ext cx="7413982" cy="57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https://pemberley.com/janeinfo/18061807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124744"/>
            <a:ext cx="3065583" cy="4933673"/>
          </a:xfrm>
          <a:prstGeom prst="rect">
            <a:avLst/>
          </a:prstGeom>
          <a:noFill/>
        </p:spPr>
      </p:pic>
      <p:pic>
        <p:nvPicPr>
          <p:cNvPr id="21515" name="Picture 11" descr="https://i.pinimg.com/originals/c6/75/ef/c675eff91122d49ef93f8cc53528e6e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196752"/>
            <a:ext cx="4896543" cy="489654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148064" y="692696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Вновь  появился корсет.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7" name="Picture 11" descr="https://i.pinimg.com/originals/c6/75/ef/c675eff91122d49ef93f8cc53528e6e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952" y="1349152"/>
            <a:ext cx="4896543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i.pinimg.com/736x/bc/f8/48/bcf84809d68da01405ef292c35e8e842--chateau-malmaison-diamond-tia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917"/>
            <a:ext cx="4279976" cy="6225419"/>
          </a:xfrm>
          <a:prstGeom prst="rect">
            <a:avLst/>
          </a:prstGeom>
          <a:noFill/>
        </p:spPr>
      </p:pic>
      <p:pic>
        <p:nvPicPr>
          <p:cNvPr id="22532" name="Picture 4" descr="https://i.pinimg.com/736x/1b/48/e1/1b48e1faacd89b90c34fddb2e66afa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60648"/>
            <a:ext cx="3672408" cy="6220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http://fashmag.ru/wp-content/uploads/2015/10/ST157g4Ybp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9492" y="188640"/>
            <a:ext cx="3004926" cy="6336704"/>
          </a:xfrm>
          <a:prstGeom prst="rect">
            <a:avLst/>
          </a:prstGeom>
          <a:noFill/>
        </p:spPr>
      </p:pic>
      <p:pic>
        <p:nvPicPr>
          <p:cNvPr id="27656" name="Picture 8" descr="https://i.pinimg.com/736x/f8/58/06/f85806d216cc044ed2aae78cdd691b69--redingote-s-fashion.jpg"/>
          <p:cNvPicPr>
            <a:picLocks noChangeAspect="1" noChangeArrowheads="1"/>
          </p:cNvPicPr>
          <p:nvPr/>
        </p:nvPicPr>
        <p:blipFill>
          <a:blip r:embed="rId3" cstate="print"/>
          <a:srcRect l="8068" r="16095"/>
          <a:stretch>
            <a:fillRect/>
          </a:stretch>
        </p:blipFill>
        <p:spPr bwMode="auto">
          <a:xfrm>
            <a:off x="5364088" y="188640"/>
            <a:ext cx="3384376" cy="6364611"/>
          </a:xfrm>
          <a:prstGeom prst="rect">
            <a:avLst/>
          </a:prstGeom>
          <a:noFill/>
        </p:spPr>
      </p:pic>
      <p:pic>
        <p:nvPicPr>
          <p:cNvPr id="27650" name="Picture 2" descr="https://mtdata.ru/u19/photo7103/20206878723-0/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340768"/>
            <a:ext cx="2622888" cy="51845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9512" y="188640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Спенсер, стеганные пальто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1299"/>
            <a:ext cx="7920880" cy="613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ttps://i.pinimg.com/736x/ac/58/f9/ac58f9b1c6e975c79ec2b3be1679991c--historical-dress-regency-era.jpg"/>
          <p:cNvPicPr>
            <a:picLocks noChangeAspect="1" noChangeArrowheads="1"/>
          </p:cNvPicPr>
          <p:nvPr/>
        </p:nvPicPr>
        <p:blipFill>
          <a:blip r:embed="rId2" cstate="print"/>
          <a:srcRect l="10217" t="2299" b="2299"/>
          <a:stretch>
            <a:fillRect/>
          </a:stretch>
        </p:blipFill>
        <p:spPr bwMode="auto">
          <a:xfrm>
            <a:off x="107504" y="116632"/>
            <a:ext cx="2694574" cy="6362720"/>
          </a:xfrm>
          <a:prstGeom prst="rect">
            <a:avLst/>
          </a:prstGeom>
          <a:noFill/>
        </p:spPr>
      </p:pic>
      <p:pic>
        <p:nvPicPr>
          <p:cNvPr id="26630" name="Picture 6" descr="https://i.pinimg.com/736x/90/1f/63/901f63d2a23c83a79cb027d92e3ab900--historical-costume-historical-cloth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16631"/>
            <a:ext cx="4248472" cy="6343845"/>
          </a:xfrm>
          <a:prstGeom prst="rect">
            <a:avLst/>
          </a:prstGeom>
          <a:noFill/>
        </p:spPr>
      </p:pic>
      <p:pic>
        <p:nvPicPr>
          <p:cNvPr id="26632" name="Picture 8" descr="https://i.pinimg.com/originals/36/a1/32/36a13245807c0e3f75b08c543d73bb6e.jpg"/>
          <p:cNvPicPr>
            <a:picLocks noChangeAspect="1" noChangeArrowheads="1"/>
          </p:cNvPicPr>
          <p:nvPr/>
        </p:nvPicPr>
        <p:blipFill>
          <a:blip r:embed="rId4" cstate="print"/>
          <a:srcRect l="21505" t="6154" r="20915" b="9231"/>
          <a:stretch>
            <a:fillRect/>
          </a:stretch>
        </p:blipFill>
        <p:spPr bwMode="auto">
          <a:xfrm>
            <a:off x="6228184" y="116632"/>
            <a:ext cx="2681874" cy="6289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present5.com/presentation/172485064_253543404/image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517" y="188640"/>
            <a:ext cx="8520947" cy="6390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img4.postila.ru/storage/9952000/9941485/33ebdd464e127d4bda0c5024360346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6672"/>
            <a:ext cx="4936918" cy="597666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7544" y="260648"/>
            <a:ext cx="33393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1830 -1860 «ранний  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романтизм»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2" name="Picture 4" descr="https://i.pinimg.com/736x/e3/21/c2/e321c29de25f23036b3a418f10b96a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3511778" cy="4954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i.pinimg.com/736x/e8/e3/c4/e8e3c4d2820bf8d241acd2524493db64.jpg"/>
          <p:cNvPicPr>
            <a:picLocks noChangeAspect="1" noChangeArrowheads="1"/>
          </p:cNvPicPr>
          <p:nvPr/>
        </p:nvPicPr>
        <p:blipFill>
          <a:blip r:embed="rId2" cstate="print"/>
          <a:srcRect l="12530"/>
          <a:stretch>
            <a:fillRect/>
          </a:stretch>
        </p:blipFill>
        <p:spPr bwMode="auto">
          <a:xfrm>
            <a:off x="251520" y="260648"/>
            <a:ext cx="4524263" cy="6336704"/>
          </a:xfrm>
          <a:prstGeom prst="rect">
            <a:avLst/>
          </a:prstGeom>
          <a:noFill/>
        </p:spPr>
      </p:pic>
      <p:pic>
        <p:nvPicPr>
          <p:cNvPr id="35844" name="Picture 4" descr="https://i.pinimg.com/736x/d3/d8/b2/d3d8b2d0c6008b9805016a4f7cc4b71f.jpg"/>
          <p:cNvPicPr>
            <a:picLocks noChangeAspect="1" noChangeArrowheads="1"/>
          </p:cNvPicPr>
          <p:nvPr/>
        </p:nvPicPr>
        <p:blipFill>
          <a:blip r:embed="rId3" cstate="print"/>
          <a:srcRect l="14207" t="16327"/>
          <a:stretch>
            <a:fillRect/>
          </a:stretch>
        </p:blipFill>
        <p:spPr bwMode="auto">
          <a:xfrm>
            <a:off x="4765408" y="262140"/>
            <a:ext cx="4199080" cy="6335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3.bp.blogspot.com/-kE1IEAsQWmc/W9DT8xlX4FI/AAAAAAAAE-A/76UUJye2wmM1FJne16jN4hCc8WGxhBtLACLcBGAs/s1600/2197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4536504" cy="6480720"/>
          </a:xfrm>
          <a:prstGeom prst="rect">
            <a:avLst/>
          </a:prstGeom>
          <a:noFill/>
        </p:spPr>
      </p:pic>
      <p:sp>
        <p:nvSpPr>
          <p:cNvPr id="29704" name="AutoShape 8" descr="https://artsdot.com/ADC/Art.nsf/O/AQU6FG/$File/James-Ramsay-Henry-George-Cary-1800-1840-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6" name="AutoShape 10" descr="https://artsdot.com/ADC/Art.nsf/O/AQU6FG/$File/James-Ramsay-Henry-George-Cary-1800-1840-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8" name="AutoShape 12" descr="https://artsdot.com/ADC/Art.nsf/O/AQU6FG/$File/James-Ramsay-Henry-George-Cary-1800-1840-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10" name="AutoShape 14" descr="https://artsdot.com/ADC/Art.nsf/O/AQU6FG/$File/James-Ramsay-Henry-George-Cary-1800-1840-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11" name="Picture 15" descr="C:\Users\вовочка)\Desktop\James-Ramsay-Henry-George-Cary-1800-1840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836712"/>
            <a:ext cx="3805983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i02.fotocdn.net/s121/473687fa9a6f2b5c/user_xl/2773681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4516090" cy="6192688"/>
          </a:xfrm>
          <a:prstGeom prst="rect">
            <a:avLst/>
          </a:prstGeom>
          <a:noFill/>
        </p:spPr>
      </p:pic>
      <p:pic>
        <p:nvPicPr>
          <p:cNvPr id="34818" name="Picture 2" descr="http://images.arcadja.com/spindler_louis_pierre-portrait_of_arthur_calrow_armitage_of~OM857300~11197_20171128_460_308.jpg"/>
          <p:cNvPicPr>
            <a:picLocks noChangeAspect="1" noChangeArrowheads="1"/>
          </p:cNvPicPr>
          <p:nvPr/>
        </p:nvPicPr>
        <p:blipFill>
          <a:blip r:embed="rId3" cstate="print"/>
          <a:srcRect l="16270" r="2742"/>
          <a:stretch>
            <a:fillRect/>
          </a:stretch>
        </p:blipFill>
        <p:spPr bwMode="auto">
          <a:xfrm>
            <a:off x="4788024" y="332656"/>
            <a:ext cx="4145977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692696"/>
            <a:ext cx="589122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Бидермайер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- поздний романтизм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874" y="2130081"/>
            <a:ext cx="2812974" cy="463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132855"/>
            <a:ext cx="2448272" cy="460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8" descr="https://i.pinimg.com/736x/60/d0/88/60d0880f9741101443b26ac374fdb72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2060848"/>
            <a:ext cx="3042079" cy="4536936"/>
          </a:xfrm>
          <a:prstGeom prst="rect">
            <a:avLst/>
          </a:prstGeom>
          <a:noFill/>
        </p:spPr>
      </p:pic>
      <p:pic>
        <p:nvPicPr>
          <p:cNvPr id="7" name="Picture 8" descr="https://i.pinimg.com/736x/60/d0/88/60d0880f9741101443b26ac374fdb72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20544" y="2213248"/>
            <a:ext cx="3042079" cy="4536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i.pinimg.com/736x/ed/b5/18/edb5182fca8a79b38204e4441983ed18--s-clothing-th-centu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728664" cy="5544616"/>
          </a:xfrm>
          <a:prstGeom prst="rect">
            <a:avLst/>
          </a:prstGeom>
          <a:noFill/>
        </p:spPr>
      </p:pic>
      <p:pic>
        <p:nvPicPr>
          <p:cNvPr id="3" name="Picture 4" descr="https://puzzleit.ru/files/puzzles/168/167514/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908720"/>
            <a:ext cx="4097894" cy="57472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belygorod.ru/b/N20528111036-8.jpg"/>
          <p:cNvPicPr>
            <a:picLocks noChangeAspect="1" noChangeArrowheads="1"/>
          </p:cNvPicPr>
          <p:nvPr/>
        </p:nvPicPr>
        <p:blipFill>
          <a:blip r:embed="rId2" cstate="print"/>
          <a:srcRect l="20160" t="13860" r="21251" b="14951"/>
          <a:stretch>
            <a:fillRect/>
          </a:stretch>
        </p:blipFill>
        <p:spPr bwMode="auto">
          <a:xfrm>
            <a:off x="161669" y="188640"/>
            <a:ext cx="5274427" cy="6408712"/>
          </a:xfrm>
          <a:prstGeom prst="rect">
            <a:avLst/>
          </a:prstGeom>
          <a:noFill/>
        </p:spPr>
      </p:pic>
      <p:pic>
        <p:nvPicPr>
          <p:cNvPr id="39940" name="Picture 4" descr="https://img-fotki.yandex.ru/get/56621/199368979.1b/0_1b911b_765ba479_X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16632"/>
            <a:ext cx="2563598" cy="3528392"/>
          </a:xfrm>
          <a:prstGeom prst="rect">
            <a:avLst/>
          </a:prstGeom>
          <a:noFill/>
        </p:spPr>
      </p:pic>
      <p:pic>
        <p:nvPicPr>
          <p:cNvPr id="39942" name="Picture 6" descr="https://artpriced.ru/images/load/e31/e31578600a081509bf0ae5f56a0d875e.jpg"/>
          <p:cNvPicPr>
            <a:picLocks noChangeAspect="1" noChangeArrowheads="1"/>
          </p:cNvPicPr>
          <p:nvPr/>
        </p:nvPicPr>
        <p:blipFill>
          <a:blip r:embed="rId4" cstate="print"/>
          <a:srcRect t="8214"/>
          <a:stretch>
            <a:fillRect/>
          </a:stretch>
        </p:blipFill>
        <p:spPr bwMode="auto">
          <a:xfrm>
            <a:off x="4932040" y="2924944"/>
            <a:ext cx="2950279" cy="36759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https://puzzleit.ru/files/puzzles/168/167514/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8" name="Picture 6" descr="https://i.pinimg.com/736x/39/64/75/3964752dc832ee9bf13a5cee76e17dd1--rubric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310147" cy="5756623"/>
          </a:xfrm>
          <a:prstGeom prst="rect">
            <a:avLst/>
          </a:prstGeom>
          <a:noFill/>
        </p:spPr>
      </p:pic>
      <p:pic>
        <p:nvPicPr>
          <p:cNvPr id="33800" name="Picture 8" descr="https://ru-portret.ru/images/Brullov/Brullov_162.jpg"/>
          <p:cNvPicPr>
            <a:picLocks noChangeAspect="1" noChangeArrowheads="1"/>
          </p:cNvPicPr>
          <p:nvPr/>
        </p:nvPicPr>
        <p:blipFill>
          <a:blip r:embed="rId3" cstate="print"/>
          <a:srcRect t="5333" r="3697"/>
          <a:stretch>
            <a:fillRect/>
          </a:stretch>
        </p:blipFill>
        <p:spPr bwMode="auto">
          <a:xfrm>
            <a:off x="4283968" y="1268760"/>
            <a:ext cx="4410683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https://ic.pics.livejournal.com/nelenaa/41192360/573008/573008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2952328" cy="6653674"/>
          </a:xfrm>
          <a:prstGeom prst="rect">
            <a:avLst/>
          </a:prstGeom>
          <a:noFill/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628800"/>
            <a:ext cx="2028712" cy="502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131840" y="116632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Ротонда – 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верхняя одежда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4088" y="6165304"/>
            <a:ext cx="2902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Бурнус, пелерина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137" name="Picture 9" descr="https://i.pinimg.com/originals/29/ef/90/29ef90dd1019d08597f496cfef1f1fb4.jpg"/>
          <p:cNvPicPr>
            <a:picLocks noChangeAspect="1" noChangeArrowheads="1"/>
          </p:cNvPicPr>
          <p:nvPr/>
        </p:nvPicPr>
        <p:blipFill>
          <a:blip r:embed="rId4" cstate="print"/>
          <a:srcRect t="4082"/>
          <a:stretch>
            <a:fillRect/>
          </a:stretch>
        </p:blipFill>
        <p:spPr bwMode="auto">
          <a:xfrm>
            <a:off x="5940152" y="260648"/>
            <a:ext cx="2898613" cy="3528392"/>
          </a:xfrm>
          <a:prstGeom prst="rect">
            <a:avLst/>
          </a:prstGeom>
          <a:noFill/>
        </p:spPr>
      </p:pic>
      <p:pic>
        <p:nvPicPr>
          <p:cNvPr id="48135" name="Picture 7" descr="https://img-fotki.yandex.ru/get/3104/58721054.78/0_990a2_4eaf996b_orig"/>
          <p:cNvPicPr>
            <a:picLocks noChangeAspect="1" noChangeArrowheads="1"/>
          </p:cNvPicPr>
          <p:nvPr/>
        </p:nvPicPr>
        <p:blipFill>
          <a:blip r:embed="rId5" cstate="print"/>
          <a:srcRect b="12592"/>
          <a:stretch>
            <a:fillRect/>
          </a:stretch>
        </p:blipFill>
        <p:spPr bwMode="auto">
          <a:xfrm>
            <a:off x="5220072" y="3861048"/>
            <a:ext cx="2907723" cy="2376264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2232" y="1781200"/>
            <a:ext cx="2028712" cy="502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avatars.mds.yandex.net/get-zen_doc/3481765/pub_5f26858f95eeae3cd9ff5620_5f2ba7505ca7b3768a941799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952395" cy="5904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32656"/>
            <a:ext cx="2376264" cy="6166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5" descr="https://mtdata.ru/u25/photoC17B/20988551867-0/origina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4176464" cy="6289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476672"/>
            <a:ext cx="3223687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0" y="548680"/>
            <a:ext cx="2409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Плащ -</a:t>
            </a:r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гавелок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10" name="Picture 2" descr="https://www.ikfoundation.org/uploads/image/4-fashion-plate-of-1834-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052736"/>
            <a:ext cx="3934489" cy="4642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 descr="https://artsdot.com/ADC/Art-ImgScreen-1.nsf/O/A-8Y3QFT/$FILE/Francois_xavier_fabre-portrait_of_a_m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0" name="AutoShape 6" descr="https://artsdot.com/ADC/Art-ImgScreen-1.nsf/O/A-8Y3QFT/$FILE/Francois_xavier_fabre-portrait_of_a_m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2" name="AutoShape 8" descr="https://artsdot.com/ADC/Art-ImgScreen-1.nsf/O/A-8Y3QFT/$FILE/Francois_xavier_fabre-portrait_of_a_m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94" name="Picture 10" descr="https://i.pinimg.com/474x/ec/11/ea/ec11eab87828f8291ac4532d1a9e90b0--courtier-fa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824615" cy="4752528"/>
          </a:xfrm>
          <a:prstGeom prst="rect">
            <a:avLst/>
          </a:prstGeom>
          <a:noFill/>
        </p:spPr>
      </p:pic>
      <p:pic>
        <p:nvPicPr>
          <p:cNvPr id="41996" name="Picture 12" descr="https://avatars.mds.yandex.net/get-zen_doc/1247665/pub_5c83669a027d8900b470fdb6_5c836ed3027d8900b470fde3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2656"/>
            <a:ext cx="3322947" cy="4392488"/>
          </a:xfrm>
          <a:prstGeom prst="rect">
            <a:avLst/>
          </a:prstGeom>
          <a:noFill/>
        </p:spPr>
      </p:pic>
      <p:pic>
        <p:nvPicPr>
          <p:cNvPr id="41986" name="Picture 2" descr="https://ic.pics.livejournal.com/dpmmax/24691820/1143256/1143256_original.jpg"/>
          <p:cNvPicPr>
            <a:picLocks noChangeAspect="1" noChangeArrowheads="1"/>
          </p:cNvPicPr>
          <p:nvPr/>
        </p:nvPicPr>
        <p:blipFill>
          <a:blip r:embed="rId4" cstate="print"/>
          <a:srcRect l="15769" r="4262"/>
          <a:stretch>
            <a:fillRect/>
          </a:stretch>
        </p:blipFill>
        <p:spPr bwMode="auto">
          <a:xfrm>
            <a:off x="2267744" y="3140968"/>
            <a:ext cx="5112568" cy="3356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i.pinimg.com/736x/ed/ab/67/edab676758422a06290bc2acfa7ba6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724" y="692696"/>
            <a:ext cx="3999367" cy="5602374"/>
          </a:xfrm>
          <a:prstGeom prst="rect">
            <a:avLst/>
          </a:prstGeom>
          <a:noFill/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836712"/>
            <a:ext cx="5473237" cy="907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23528" y="18864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Второе рококо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88640"/>
            <a:ext cx="5868144" cy="578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 flipV="1">
            <a:off x="8100392" y="548680"/>
            <a:ext cx="864096" cy="21602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700808"/>
            <a:ext cx="5472000" cy="20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1916832"/>
            <a:ext cx="1020763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2276872"/>
            <a:ext cx="4486197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https://upload.wikimedia.org/wikipedia/commons/b/b2/Winterhalter-_Maria_Branicka_18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54264"/>
            <a:ext cx="4725645" cy="6196213"/>
          </a:xfrm>
          <a:prstGeom prst="rect">
            <a:avLst/>
          </a:prstGeom>
          <a:noFill/>
        </p:spPr>
      </p:pic>
      <p:pic>
        <p:nvPicPr>
          <p:cNvPr id="4" name="Picture 6" descr="https://filed18-8.my.mail.ru/pic?url=http%3A%2F%2Fs019.radikal.ru%2Fi637%2F1509%2F0a%2Fbaaf86fed4b7.jpg&amp;mw=&amp;mh=&amp;sig=22d9b67bc3628e021fcabe8ed0bc889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98" y="420504"/>
            <a:ext cx="4400602" cy="6248856"/>
          </a:xfrm>
          <a:prstGeom prst="rect">
            <a:avLst/>
          </a:prstGeom>
          <a:noFill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14433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780928"/>
            <a:ext cx="2160240" cy="381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9091"/>
          <a:stretch>
            <a:fillRect/>
          </a:stretch>
        </p:blipFill>
        <p:spPr bwMode="auto">
          <a:xfrm>
            <a:off x="5580112" y="260648"/>
            <a:ext cx="3272558" cy="5526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3494145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98054" y="260648"/>
            <a:ext cx="159273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2272" y="2933328"/>
            <a:ext cx="2160240" cy="381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www.artportret.net/wp-content/gallery/Woman%20portret/woman%20portrait_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64704"/>
            <a:ext cx="4281164" cy="5832648"/>
          </a:xfrm>
          <a:prstGeom prst="rect">
            <a:avLst/>
          </a:prstGeom>
          <a:noFill/>
        </p:spPr>
      </p:pic>
      <p:pic>
        <p:nvPicPr>
          <p:cNvPr id="28674" name="Picture 2" descr="https://upload.wikimedia.org/wikipedia/commons/f/fe/The_World_of_fashion_and_continental_feuilletons_%281836%29_%2814785111445%29.jpg"/>
          <p:cNvPicPr>
            <a:picLocks noChangeAspect="1" noChangeArrowheads="1"/>
          </p:cNvPicPr>
          <p:nvPr/>
        </p:nvPicPr>
        <p:blipFill>
          <a:blip r:embed="rId3" cstate="print"/>
          <a:srcRect t="28366"/>
          <a:stretch>
            <a:fillRect/>
          </a:stretch>
        </p:blipFill>
        <p:spPr bwMode="auto">
          <a:xfrm>
            <a:off x="4139952" y="188640"/>
            <a:ext cx="4788024" cy="4153174"/>
          </a:xfrm>
          <a:prstGeom prst="rect">
            <a:avLst/>
          </a:prstGeom>
          <a:noFill/>
        </p:spPr>
      </p:pic>
      <p:pic>
        <p:nvPicPr>
          <p:cNvPr id="4" name="Picture 4" descr="http://www.storecalc.com/wp-content/uploads/2019/06/interesnye-fakty-o-nizhnem-bele-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437112"/>
            <a:ext cx="3338736" cy="2225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https://i.pinimg.com/736x/52/0e/5e/520e5edae393ba7478f20e30ee77da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844824"/>
            <a:ext cx="3563888" cy="4848545"/>
          </a:xfrm>
          <a:prstGeom prst="rect">
            <a:avLst/>
          </a:prstGeom>
          <a:noFill/>
        </p:spPr>
      </p:pic>
      <p:pic>
        <p:nvPicPr>
          <p:cNvPr id="46086" name="Picture 6" descr="http://1.bp.blogspot.com/-eXN-H-bJxUA/VRryVXUJNNI/AAAAAAAAFSc/IhHQbS9SOG0/s1600/1874%2Bfashions.93%2Bme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5280377" cy="6539166"/>
          </a:xfrm>
          <a:prstGeom prst="rect">
            <a:avLst/>
          </a:prstGeom>
          <a:noFill/>
        </p:spPr>
      </p:pic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57274" y="188640"/>
            <a:ext cx="6146641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www.yapokupayu.ru/system/ckeditor_assets/pictures/000/209/082_cont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5072132" cy="5976664"/>
          </a:xfrm>
          <a:prstGeom prst="rect">
            <a:avLst/>
          </a:prstGeom>
          <a:noFill/>
        </p:spPr>
      </p:pic>
      <p:sp>
        <p:nvSpPr>
          <p:cNvPr id="47108" name="AutoShape 4" descr="https://artsdot.com/ADC/Art-ImgScreen-4.nsf/O/A-8XYCB7/$FILE/John_singer_sargent-portrait_of_carolus-dur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0" name="AutoShape 6" descr="https://artsdot.com/ADC/Art-ImgScreen-4.nsf/O/A-8XYCB7/$FILE/John_singer_sargent-portrait_of_carolus-dur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7112" name="Picture 8" descr="https://i.pinimg.com/originals/c3/37/2f/c3372f980e4bbd21411d43b92fb0a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708920"/>
            <a:ext cx="3246346" cy="38164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80112" y="404664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latin typeface="Arial" pitchFamily="34" charset="0"/>
                <a:cs typeface="Arial" pitchFamily="34" charset="0"/>
              </a:rPr>
              <a:t>Вестон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– 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прототип пиджака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32656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Костюм эпохи позитивизма (1870-1880 гг.)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8435853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8508599" cy="15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5524516"/>
            <a:ext cx="8496944" cy="543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r="46316"/>
          <a:stretch>
            <a:fillRect/>
          </a:stretch>
        </p:blipFill>
        <p:spPr bwMode="auto">
          <a:xfrm>
            <a:off x="323528" y="260648"/>
            <a:ext cx="3960440" cy="4600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1520" y="5157192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Тюрнюр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–  </a:t>
            </a: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подушкообразная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конструкция  крепилась к юбке ниже талии</a:t>
            </a:r>
          </a:p>
        </p:txBody>
      </p:sp>
      <p:pic>
        <p:nvPicPr>
          <p:cNvPr id="54274" name="Picture 2" descr="https://avatars.mds.yandex.net/get-zen_doc/101122/pub_5d30c9d0bc228f00b3d31e6f_5d30cc52bc228f00b3d31e84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1296144" cy="2304256"/>
          </a:xfrm>
          <a:prstGeom prst="rect">
            <a:avLst/>
          </a:prstGeom>
          <a:noFill/>
        </p:spPr>
      </p:pic>
      <p:pic>
        <p:nvPicPr>
          <p:cNvPr id="54278" name="Picture 6" descr="https://i.pinimg.com/564x/3c/12/a1/3c12a1b701f95969792254befa7e37c7.jpg"/>
          <p:cNvPicPr>
            <a:picLocks noChangeAspect="1" noChangeArrowheads="1"/>
          </p:cNvPicPr>
          <p:nvPr/>
        </p:nvPicPr>
        <p:blipFill>
          <a:blip r:embed="rId4" cstate="print"/>
          <a:srcRect t="11842" b="3947"/>
          <a:stretch>
            <a:fillRect/>
          </a:stretch>
        </p:blipFill>
        <p:spPr bwMode="auto">
          <a:xfrm>
            <a:off x="4211960" y="260648"/>
            <a:ext cx="4711868" cy="612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i.pinimg.com/736x/79/38/eb/7938eb24b77ef8cdda40e7c027f595eb--s-fashion-victorian-fashion.jpg"/>
          <p:cNvPicPr>
            <a:picLocks noChangeAspect="1" noChangeArrowheads="1"/>
          </p:cNvPicPr>
          <p:nvPr/>
        </p:nvPicPr>
        <p:blipFill>
          <a:blip r:embed="rId2" cstate="print"/>
          <a:srcRect l="11347" t="8399" r="14899" b="8926"/>
          <a:stretch>
            <a:fillRect/>
          </a:stretch>
        </p:blipFill>
        <p:spPr bwMode="auto">
          <a:xfrm>
            <a:off x="4932040" y="1052736"/>
            <a:ext cx="3893232" cy="5615238"/>
          </a:xfrm>
          <a:prstGeom prst="rect">
            <a:avLst/>
          </a:prstGeom>
          <a:noFill/>
        </p:spPr>
      </p:pic>
      <p:pic>
        <p:nvPicPr>
          <p:cNvPr id="3" name="Picture 2" descr="https://avatars.mds.yandex.net/get-zen_doc/1584427/pub_5f641077bdfa745d40e6aa33_5f649b8d35960479b988a47a/scale_1200"/>
          <p:cNvPicPr>
            <a:picLocks noChangeAspect="1" noChangeArrowheads="1"/>
          </p:cNvPicPr>
          <p:nvPr/>
        </p:nvPicPr>
        <p:blipFill>
          <a:blip r:embed="rId3" cstate="print"/>
          <a:srcRect l="3053" t="1225" r="2304" b="759"/>
          <a:stretch>
            <a:fillRect/>
          </a:stretch>
        </p:blipFill>
        <p:spPr bwMode="auto">
          <a:xfrm>
            <a:off x="251520" y="692696"/>
            <a:ext cx="4608512" cy="594646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188640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Трен – полотнище задрапированное сзади на юбке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i.pinimg.com/736x/8f/b2/e4/8fb2e4600ded6e86901cd3237b6410e4--th-century-fashion-bustle-dress.jpg"/>
          <p:cNvPicPr>
            <a:picLocks noChangeAspect="1" noChangeArrowheads="1"/>
          </p:cNvPicPr>
          <p:nvPr/>
        </p:nvPicPr>
        <p:blipFill>
          <a:blip r:embed="rId2" cstate="print"/>
          <a:srcRect l="20339" r="6780"/>
          <a:stretch>
            <a:fillRect/>
          </a:stretch>
        </p:blipFill>
        <p:spPr bwMode="auto">
          <a:xfrm>
            <a:off x="179512" y="188640"/>
            <a:ext cx="3096344" cy="6546603"/>
          </a:xfrm>
          <a:prstGeom prst="rect">
            <a:avLst/>
          </a:prstGeom>
          <a:noFill/>
        </p:spPr>
      </p:pic>
      <p:pic>
        <p:nvPicPr>
          <p:cNvPr id="8" name="Picture 6" descr="https://i.pinimg.com/originals/ce/6f/01/ce6f011bc90c10cc74b9e1f93c0ad284.jpg"/>
          <p:cNvPicPr>
            <a:picLocks noChangeAspect="1" noChangeArrowheads="1"/>
          </p:cNvPicPr>
          <p:nvPr/>
        </p:nvPicPr>
        <p:blipFill>
          <a:blip r:embed="rId3" cstate="print"/>
          <a:srcRect l="8036" r="2232" b="8613"/>
          <a:stretch>
            <a:fillRect/>
          </a:stretch>
        </p:blipFill>
        <p:spPr bwMode="auto">
          <a:xfrm>
            <a:off x="4067944" y="142425"/>
            <a:ext cx="4912725" cy="6525859"/>
          </a:xfrm>
          <a:prstGeom prst="rect">
            <a:avLst/>
          </a:prstGeom>
          <a:noFill/>
        </p:spPr>
      </p:pic>
      <p:pic>
        <p:nvPicPr>
          <p:cNvPr id="9" name="Picture 6" descr="https://mylitta.ru/uploads/posts/2018-01/1517053285_1870-5.jpg"/>
          <p:cNvPicPr>
            <a:picLocks noChangeAspect="1" noChangeArrowheads="1"/>
          </p:cNvPicPr>
          <p:nvPr/>
        </p:nvPicPr>
        <p:blipFill>
          <a:blip r:embed="rId4" cstate="print"/>
          <a:srcRect r="67193"/>
          <a:stretch>
            <a:fillRect/>
          </a:stretch>
        </p:blipFill>
        <p:spPr bwMode="auto">
          <a:xfrm>
            <a:off x="3131840" y="0"/>
            <a:ext cx="1383594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s://i.pinimg.com/originals/43/3e/2c/433e2c5b38a89d32ef8e872d6af230d9.jpg"/>
          <p:cNvPicPr>
            <a:picLocks noChangeAspect="1" noChangeArrowheads="1"/>
          </p:cNvPicPr>
          <p:nvPr/>
        </p:nvPicPr>
        <p:blipFill>
          <a:blip r:embed="rId2" cstate="print"/>
          <a:srcRect r="1430"/>
          <a:stretch>
            <a:fillRect/>
          </a:stretch>
        </p:blipFill>
        <p:spPr bwMode="auto">
          <a:xfrm>
            <a:off x="179512" y="1556792"/>
            <a:ext cx="8748464" cy="4989984"/>
          </a:xfrm>
          <a:prstGeom prst="rect">
            <a:avLst/>
          </a:prstGeom>
          <a:noFill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88640"/>
            <a:ext cx="4680520" cy="789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908720"/>
            <a:ext cx="640871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 l="84624" b="64286"/>
          <a:stretch>
            <a:fillRect/>
          </a:stretch>
        </p:blipFill>
        <p:spPr bwMode="auto">
          <a:xfrm>
            <a:off x="7164288" y="1628800"/>
            <a:ext cx="1656184" cy="239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323528" y="260648"/>
            <a:ext cx="28564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Поздний позитивизм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(1880-1890 гг.)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avatars.mds.yandex.net/get-zen_doc/1545908/pub_5dc1b3886f5f6f00adefa41f_5dcb54712fb64b4381e2bd0e/scale_1200"/>
          <p:cNvPicPr>
            <a:picLocks noChangeAspect="1" noChangeArrowheads="1"/>
          </p:cNvPicPr>
          <p:nvPr/>
        </p:nvPicPr>
        <p:blipFill>
          <a:blip r:embed="rId2" cstate="print"/>
          <a:srcRect l="2991" t="10101" r="67465" b="24963"/>
          <a:stretch>
            <a:fillRect/>
          </a:stretch>
        </p:blipFill>
        <p:spPr bwMode="auto">
          <a:xfrm>
            <a:off x="179512" y="116632"/>
            <a:ext cx="4085254" cy="4968552"/>
          </a:xfrm>
          <a:prstGeom prst="rect">
            <a:avLst/>
          </a:prstGeom>
          <a:noFill/>
        </p:spPr>
      </p:pic>
      <p:pic>
        <p:nvPicPr>
          <p:cNvPr id="3" name="Picture 2" descr="https://avatars.mds.yandex.net/get-zen_doc/1545908/pub_5dc1b3886f5f6f00adefa41f_5dcb54712fb64b4381e2bd0e/scale_1200"/>
          <p:cNvPicPr>
            <a:picLocks noChangeAspect="1" noChangeArrowheads="1"/>
          </p:cNvPicPr>
          <p:nvPr/>
        </p:nvPicPr>
        <p:blipFill>
          <a:blip r:embed="rId2" cstate="print"/>
          <a:srcRect l="67862"/>
          <a:stretch>
            <a:fillRect/>
          </a:stretch>
        </p:blipFill>
        <p:spPr bwMode="auto">
          <a:xfrm>
            <a:off x="5652120" y="188640"/>
            <a:ext cx="3240360" cy="5579111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54660" r="17690"/>
          <a:stretch>
            <a:fillRect/>
          </a:stretch>
        </p:blipFill>
        <p:spPr bwMode="auto">
          <a:xfrm>
            <a:off x="4211960" y="2564904"/>
            <a:ext cx="1809024" cy="407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64704"/>
            <a:ext cx="878676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1520" y="260648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Стиль модерн (1890-1905 гг.)</a:t>
            </a:r>
            <a:endParaRPr lang="ru-RU" sz="24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132856"/>
            <a:ext cx="5104299" cy="1868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149080"/>
            <a:ext cx="511934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7" name="Picture 11" descr="https://mtdata.ru/u14/photo2D86/20397873960-0/original.jpg"/>
          <p:cNvPicPr>
            <a:picLocks noChangeAspect="1" noChangeArrowheads="1"/>
          </p:cNvPicPr>
          <p:nvPr/>
        </p:nvPicPr>
        <p:blipFill>
          <a:blip r:embed="rId5" cstate="print"/>
          <a:srcRect l="9746" r="9849"/>
          <a:stretch>
            <a:fillRect/>
          </a:stretch>
        </p:blipFill>
        <p:spPr bwMode="auto">
          <a:xfrm>
            <a:off x="251520" y="2204864"/>
            <a:ext cx="2376264" cy="4502324"/>
          </a:xfrm>
          <a:prstGeom prst="rect">
            <a:avLst/>
          </a:prstGeom>
          <a:noFill/>
        </p:spPr>
      </p:pic>
      <p:pic>
        <p:nvPicPr>
          <p:cNvPr id="8194" name="Picture 2" descr="Corset Vintage, Vintage Lingerie, Historical Costume, Historical Clothing, Corsets..."/>
          <p:cNvPicPr>
            <a:picLocks noChangeAspect="1" noChangeArrowheads="1"/>
          </p:cNvPicPr>
          <p:nvPr/>
        </p:nvPicPr>
        <p:blipFill>
          <a:blip r:embed="rId6" cstate="print"/>
          <a:srcRect r="63973"/>
          <a:stretch>
            <a:fillRect/>
          </a:stretch>
        </p:blipFill>
        <p:spPr bwMode="auto">
          <a:xfrm>
            <a:off x="2699792" y="2204864"/>
            <a:ext cx="891417" cy="2349475"/>
          </a:xfrm>
          <a:prstGeom prst="rect">
            <a:avLst/>
          </a:prstGeom>
          <a:noFill/>
        </p:spPr>
      </p:pic>
      <p:pic>
        <p:nvPicPr>
          <p:cNvPr id="65545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6165304"/>
            <a:ext cx="4972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orset Vintage, Vintage Lingerie, Historical Costume, Historical Clothing, Corsets..."/>
          <p:cNvPicPr>
            <a:picLocks noChangeAspect="1" noChangeArrowheads="1"/>
          </p:cNvPicPr>
          <p:nvPr/>
        </p:nvPicPr>
        <p:blipFill>
          <a:blip r:embed="rId6" cstate="print"/>
          <a:srcRect l="54041"/>
          <a:stretch>
            <a:fillRect/>
          </a:stretch>
        </p:blipFill>
        <p:spPr bwMode="auto">
          <a:xfrm>
            <a:off x="2627784" y="4653136"/>
            <a:ext cx="973260" cy="2010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sun9-40.userapi.com/c852132/v852132547/1e2c81/WptPWV8Mg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5014092" cy="6375816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25635" r="50155"/>
          <a:stretch>
            <a:fillRect/>
          </a:stretch>
        </p:blipFill>
        <p:spPr bwMode="auto">
          <a:xfrm>
            <a:off x="6111876" y="332656"/>
            <a:ext cx="2420564" cy="629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309320"/>
            <a:ext cx="6048672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95536" y="6309320"/>
            <a:ext cx="2376264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Вечернее платье</a:t>
            </a:r>
            <a:endParaRPr lang="ru-RU" sz="2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 t="7961" r="66903"/>
          <a:stretch>
            <a:fillRect/>
          </a:stretch>
        </p:blipFill>
        <p:spPr bwMode="auto">
          <a:xfrm>
            <a:off x="6804249" y="332656"/>
            <a:ext cx="127057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puzzleit.ru/files/puzzles/140/140446/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60648"/>
            <a:ext cx="4743526" cy="5838188"/>
          </a:xfrm>
          <a:prstGeom prst="rect">
            <a:avLst/>
          </a:prstGeom>
          <a:noFill/>
        </p:spPr>
      </p:pic>
      <p:pic>
        <p:nvPicPr>
          <p:cNvPr id="6" name="Picture 2" descr="https://avatars.mds.yandex.net/get-zen_doc/168279/pub_5c8acfc5f5198d00b2686749_5c8c70c8a64e3a00b504367b/scale_1200"/>
          <p:cNvPicPr>
            <a:picLocks noChangeAspect="1" noChangeArrowheads="1"/>
          </p:cNvPicPr>
          <p:nvPr/>
        </p:nvPicPr>
        <p:blipFill>
          <a:blip r:embed="rId3" cstate="print"/>
          <a:srcRect r="50592"/>
          <a:stretch>
            <a:fillRect/>
          </a:stretch>
        </p:blipFill>
        <p:spPr bwMode="auto">
          <a:xfrm>
            <a:off x="179512" y="1052736"/>
            <a:ext cx="4176464" cy="56564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040.radikal.ru/0911/a5/8fb76fc40f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45054"/>
            <a:ext cx="5421627" cy="5880289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54660" r="17690"/>
          <a:stretch>
            <a:fillRect/>
          </a:stretch>
        </p:blipFill>
        <p:spPr bwMode="auto">
          <a:xfrm>
            <a:off x="6084168" y="332658"/>
            <a:ext cx="2744454" cy="6189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51520" y="260648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Стиль модерн (1910-1913 гг.)</a:t>
            </a:r>
            <a:endParaRPr lang="ru-RU" sz="24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avatars.mds.yandex.net/get-zen_doc/3414416/pub_5eeba113e5ad4848ca5dccbc_5eebaa2dcbbc2d362a05849e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7580591" cy="6408712"/>
          </a:xfrm>
          <a:prstGeom prst="rect">
            <a:avLst/>
          </a:prstGeom>
          <a:noFill/>
        </p:spPr>
      </p:pic>
      <p:pic>
        <p:nvPicPr>
          <p:cNvPr id="6" name="Picture 7" descr="https://dl.dropboxusercontent.com/s/ole0j0l3ox90cwe/pBivW0PRQh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2627783" cy="471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vatars.mds.yandex.net/get-zen_doc/168279/pub_5c8acfc5f5198d00b2686749_5c8c70c8a64e3a00b504367b/scale_1200"/>
          <p:cNvPicPr>
            <a:picLocks noChangeAspect="1" noChangeArrowheads="1"/>
          </p:cNvPicPr>
          <p:nvPr/>
        </p:nvPicPr>
        <p:blipFill>
          <a:blip r:embed="rId2" cstate="print"/>
          <a:srcRect l="51112" t="14003" b="3538"/>
          <a:stretch>
            <a:fillRect/>
          </a:stretch>
        </p:blipFill>
        <p:spPr bwMode="auto">
          <a:xfrm>
            <a:off x="107504" y="116632"/>
            <a:ext cx="4848704" cy="5472608"/>
          </a:xfrm>
          <a:prstGeom prst="rect">
            <a:avLst/>
          </a:prstGeom>
          <a:noFill/>
        </p:spPr>
      </p:pic>
      <p:pic>
        <p:nvPicPr>
          <p:cNvPr id="2" name="Picture 5" descr="https://i.pinimg.com/originals/58/06/60/5806601643d10bc36936f3a16a1e2f17.jpg"/>
          <p:cNvPicPr>
            <a:picLocks noChangeAspect="1" noChangeArrowheads="1"/>
          </p:cNvPicPr>
          <p:nvPr/>
        </p:nvPicPr>
        <p:blipFill>
          <a:blip r:embed="rId3" cstate="print"/>
          <a:srcRect t="3255" r="2966" b="12111"/>
          <a:stretch>
            <a:fillRect/>
          </a:stretch>
        </p:blipFill>
        <p:spPr bwMode="auto">
          <a:xfrm>
            <a:off x="4860032" y="1412776"/>
            <a:ext cx="4137691" cy="518457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20072" y="260648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Реформа костюма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1900 гг.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16801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5" name="Picture 7" descr="https://mylitta.ru/uploads/posts/2013-09/1380550467_french-fashion-0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36912"/>
            <a:ext cx="3168352" cy="4111656"/>
          </a:xfrm>
          <a:prstGeom prst="rect">
            <a:avLst/>
          </a:prstGeom>
          <a:noFill/>
        </p:spPr>
      </p:pic>
      <p:pic>
        <p:nvPicPr>
          <p:cNvPr id="58377" name="Picture 9" descr="https://cdn.fishki.net/upload/post/2019/03/04/2898278/70b1b8ecf3e3e0e13691adfd90f7acd7.jpg"/>
          <p:cNvPicPr>
            <a:picLocks noChangeAspect="1" noChangeArrowheads="1"/>
          </p:cNvPicPr>
          <p:nvPr/>
        </p:nvPicPr>
        <p:blipFill>
          <a:blip r:embed="rId4" cstate="print"/>
          <a:srcRect t="5493"/>
          <a:stretch>
            <a:fillRect/>
          </a:stretch>
        </p:blipFill>
        <p:spPr bwMode="auto">
          <a:xfrm>
            <a:off x="5724128" y="2348880"/>
            <a:ext cx="2832720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i.pinimg.com/564x/c8/0d/1f/c80d1fb5ffa4f60f1efb5986586e60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3384376" cy="6408712"/>
          </a:xfrm>
          <a:prstGeom prst="rect">
            <a:avLst/>
          </a:prstGeom>
          <a:noFill/>
        </p:spPr>
      </p:pic>
      <p:pic>
        <p:nvPicPr>
          <p:cNvPr id="66566" name="Picture 6" descr="https://i.pinimg.com/564x/7f/b1/a9/7fb1a9ea70fa66b111e384c1c060ef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88640"/>
            <a:ext cx="4108475" cy="6264696"/>
          </a:xfrm>
          <a:prstGeom prst="rect">
            <a:avLst/>
          </a:prstGeom>
          <a:noFill/>
        </p:spPr>
      </p:pic>
      <p:pic>
        <p:nvPicPr>
          <p:cNvPr id="4" name="Picture 2" descr="https://i.pinimg.com/564x/c8/0d/1f/c80d1fb5ffa4f60f1efb5986586e60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3384376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Спасибо за внимание!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7770090</TotalTime>
  <Words>176</Words>
  <Application>Microsoft Office PowerPoint</Application>
  <PresentationFormat>Экран (4:3)</PresentationFormat>
  <Paragraphs>47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Бумажная</vt:lpstr>
      <vt:lpstr>РАЗВИТИЕ КОСТЮМНЫХ ФОРМ ЕВРОПЕЙСКОГО КОСТЮМА  XIX ВЕКА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Европейский костюм  XIX века</dc:title>
  <dc:creator>вовочка)</dc:creator>
  <cp:lastModifiedBy>User</cp:lastModifiedBy>
  <cp:revision>79</cp:revision>
  <dcterms:created xsi:type="dcterms:W3CDTF">2021-02-16T19:01:08Z</dcterms:created>
  <dcterms:modified xsi:type="dcterms:W3CDTF">2023-12-04T08:46:41Z</dcterms:modified>
</cp:coreProperties>
</file>