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47" autoAdjust="0"/>
    <p:restoredTop sz="94660"/>
  </p:normalViewPr>
  <p:slideViewPr>
    <p:cSldViewPr snapToGrid="0">
      <p:cViewPr>
        <p:scale>
          <a:sx n="75" d="100"/>
          <a:sy n="75" d="100"/>
        </p:scale>
        <p:origin x="763" y="28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FA2522-CB54-42CC-AB2B-619F0EAA7029}" type="datetimeFigureOut">
              <a:rPr lang="ru-RU" smtClean="0"/>
              <a:t>02.12.2024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C8CF4D-E7B7-4E14-A48B-97D07FF5F3E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533136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FA2522-CB54-42CC-AB2B-619F0EAA7029}" type="datetimeFigureOut">
              <a:rPr lang="ru-RU" smtClean="0"/>
              <a:t>02.12.2024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C8CF4D-E7B7-4E14-A48B-97D07FF5F3E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269705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FA2522-CB54-42CC-AB2B-619F0EAA7029}" type="datetimeFigureOut">
              <a:rPr lang="ru-RU" smtClean="0"/>
              <a:t>02.12.2024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C8CF4D-E7B7-4E14-A48B-97D07FF5F3E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239255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FA2522-CB54-42CC-AB2B-619F0EAA7029}" type="datetimeFigureOut">
              <a:rPr lang="ru-RU" smtClean="0"/>
              <a:t>02.12.2024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C8CF4D-E7B7-4E14-A48B-97D07FF5F3E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062197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FA2522-CB54-42CC-AB2B-619F0EAA7029}" type="datetimeFigureOut">
              <a:rPr lang="ru-RU" smtClean="0"/>
              <a:t>02.12.2024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C8CF4D-E7B7-4E14-A48B-97D07FF5F3E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942836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FA2522-CB54-42CC-AB2B-619F0EAA7029}" type="datetimeFigureOut">
              <a:rPr lang="ru-RU" smtClean="0"/>
              <a:t>02.12.2024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C8CF4D-E7B7-4E14-A48B-97D07FF5F3E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03053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FA2522-CB54-42CC-AB2B-619F0EAA7029}" type="datetimeFigureOut">
              <a:rPr lang="ru-RU" smtClean="0"/>
              <a:t>02.12.2024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C8CF4D-E7B7-4E14-A48B-97D07FF5F3E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461332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FA2522-CB54-42CC-AB2B-619F0EAA7029}" type="datetimeFigureOut">
              <a:rPr lang="ru-RU" smtClean="0"/>
              <a:t>02.12.2024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C8CF4D-E7B7-4E14-A48B-97D07FF5F3E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671178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FA2522-CB54-42CC-AB2B-619F0EAA7029}" type="datetimeFigureOut">
              <a:rPr lang="ru-RU" smtClean="0"/>
              <a:t>02.12.2024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C8CF4D-E7B7-4E14-A48B-97D07FF5F3E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589569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FA2522-CB54-42CC-AB2B-619F0EAA7029}" type="datetimeFigureOut">
              <a:rPr lang="ru-RU" smtClean="0"/>
              <a:t>02.12.2024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C8CF4D-E7B7-4E14-A48B-97D07FF5F3E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191348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FA2522-CB54-42CC-AB2B-619F0EAA7029}" type="datetimeFigureOut">
              <a:rPr lang="ru-RU" smtClean="0"/>
              <a:t>02.12.2024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C8CF4D-E7B7-4E14-A48B-97D07FF5F3E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811228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FA2522-CB54-42CC-AB2B-619F0EAA7029}" type="datetimeFigureOut">
              <a:rPr lang="ru-RU" smtClean="0"/>
              <a:t>02.12.2024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C8CF4D-E7B7-4E14-A48B-97D07FF5F3E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268108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jpeg"/><Relationship Id="rId10" Type="http://schemas.openxmlformats.org/officeDocument/2006/relationships/image" Target="../media/image13.png"/><Relationship Id="rId4" Type="http://schemas.openxmlformats.org/officeDocument/2006/relationships/image" Target="../media/image7.png"/><Relationship Id="rId9" Type="http://schemas.openxmlformats.org/officeDocument/2006/relationships/image" Target="../media/image1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gif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5.png"/><Relationship Id="rId4" Type="http://schemas.openxmlformats.org/officeDocument/2006/relationships/image" Target="../media/image3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7105" y="1798136"/>
            <a:ext cx="2921000" cy="292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5"/>
          <p:cNvSpPr txBox="1">
            <a:spLocks noChangeArrowheads="1"/>
          </p:cNvSpPr>
          <p:nvPr/>
        </p:nvSpPr>
        <p:spPr bwMode="auto">
          <a:xfrm>
            <a:off x="603250" y="0"/>
            <a:ext cx="10985500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u-RU" altLang="ru-RU" sz="6000" dirty="0" smtClean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ЭкоДозор-74 Кыштым</a:t>
            </a:r>
            <a:endParaRPr lang="ru-RU" altLang="ru-RU" sz="6000" dirty="0">
              <a:solidFill>
                <a:srgbClr val="00B05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2"/>
          <p:cNvSpPr>
            <a:spLocks noChangeArrowheads="1"/>
          </p:cNvSpPr>
          <p:nvPr/>
        </p:nvSpPr>
        <p:spPr bwMode="auto">
          <a:xfrm>
            <a:off x="182015" y="1452743"/>
            <a:ext cx="5439905" cy="48936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u-RU" altLang="ru-RU" sz="24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altLang="ru-RU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ЭкоДозор</a:t>
            </a:r>
            <a:r>
              <a:rPr lang="ru-RU" altLang="ru-RU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74» </a:t>
            </a:r>
            <a:r>
              <a:rPr lang="ru-RU" alt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организация, объединяющая волонтеров-экологов </a:t>
            </a:r>
            <a:r>
              <a:rPr lang="ru-RU" altLang="ru-RU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Южного </a:t>
            </a:r>
            <a:r>
              <a:rPr lang="ru-RU" alt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Урала и помогающая системно развивать практики </a:t>
            </a:r>
            <a:r>
              <a:rPr lang="ru-RU" alt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волонтерства</a:t>
            </a:r>
            <a:r>
              <a:rPr lang="ru-RU" alt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в области охраны окружающей среды. </a:t>
            </a:r>
            <a:endParaRPr lang="ru-RU" altLang="ru-RU" sz="2400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ru-RU" altLang="ru-RU" sz="2400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u-RU" altLang="ru-RU" sz="2400" u="sng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Эковолонтерская</a:t>
            </a:r>
            <a:r>
              <a:rPr lang="ru-RU" altLang="ru-RU" sz="2400" u="sng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400" u="sng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деятельность </a:t>
            </a:r>
            <a:r>
              <a:rPr lang="ru-RU" altLang="ru-RU" sz="2400" u="sng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это: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u-RU" altLang="ru-RU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участие граждан в экологических </a:t>
            </a:r>
            <a:r>
              <a:rPr lang="ru-RU" alt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мероприятиях, </a:t>
            </a:r>
            <a:r>
              <a:rPr lang="ru-RU" altLang="ru-RU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акциях;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u-RU" altLang="ru-RU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altLang="ru-RU" sz="24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экопросвещение</a:t>
            </a:r>
            <a:r>
              <a:rPr lang="ru-RU" altLang="ru-RU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altLang="ru-RU" sz="2400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u-RU" altLang="ru-RU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altLang="ru-RU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оказание </a:t>
            </a:r>
            <a:r>
              <a:rPr lang="ru-RU" alt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помощи Министерству экологии в оперативном выявлении экологических </a:t>
            </a:r>
            <a:r>
              <a:rPr lang="ru-RU" altLang="ru-RU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правонарушений</a:t>
            </a:r>
            <a:r>
              <a:rPr lang="ru-RU" alt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altLang="ru-RU" sz="20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8542920" y="1452743"/>
            <a:ext cx="34544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</a:rPr>
              <a:t>Здесь </a:t>
            </a:r>
            <a:r>
              <a:rPr lang="ru-RU" sz="24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</a:rPr>
              <a:t>каждый может себя реализовать, присоединившись к тому или иному направлению </a:t>
            </a:r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</a:rPr>
              <a:t>деятельности</a:t>
            </a:r>
            <a:endParaRPr lang="ru-RU" sz="24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8" name="Прямоугольник 4"/>
          <p:cNvSpPr>
            <a:spLocks noChangeArrowheads="1"/>
          </p:cNvSpPr>
          <p:nvPr/>
        </p:nvSpPr>
        <p:spPr bwMode="auto">
          <a:xfrm>
            <a:off x="5517105" y="5023003"/>
            <a:ext cx="6480215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u-RU" altLang="ru-RU" sz="24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Главные задачи объединения -  </a:t>
            </a:r>
            <a:r>
              <a:rPr lang="ru-RU" altLang="ru-RU" sz="2400" b="1" u="sng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вовлечение</a:t>
            </a:r>
            <a:r>
              <a:rPr lang="ru-RU" altLang="ru-RU" sz="24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в  экологическое </a:t>
            </a:r>
            <a:r>
              <a:rPr lang="ru-RU" altLang="ru-RU" sz="2400" b="1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волонтёрство</a:t>
            </a:r>
            <a:r>
              <a:rPr lang="ru-RU" altLang="ru-RU" sz="24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граждан всех возрастов, </a:t>
            </a:r>
            <a:r>
              <a:rPr lang="ru-RU" altLang="ru-RU" sz="2400" b="1" u="sng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повышение экологического сознания</a:t>
            </a:r>
            <a:r>
              <a:rPr lang="ru-RU" altLang="ru-RU" sz="24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и культуры.</a:t>
            </a:r>
          </a:p>
        </p:txBody>
      </p:sp>
    </p:spTree>
    <p:extLst>
      <p:ext uri="{BB962C8B-B14F-4D97-AF65-F5344CB8AC3E}">
        <p14:creationId xmlns:p14="http://schemas.microsoft.com/office/powerpoint/2010/main" val="40293147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>
            <a:spLocks noChangeArrowheads="1"/>
          </p:cNvSpPr>
          <p:nvPr/>
        </p:nvSpPr>
        <p:spPr bwMode="auto">
          <a:xfrm>
            <a:off x="190500" y="152400"/>
            <a:ext cx="120015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u-RU" altLang="ru-RU" sz="32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Группа ВК «ЭкоДозор-74 Кыштым» и телеграмм-канал</a:t>
            </a:r>
          </a:p>
        </p:txBody>
      </p:sp>
      <p:pic>
        <p:nvPicPr>
          <p:cNvPr id="3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9970" y="1495102"/>
            <a:ext cx="4448175" cy="444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1725" y="876300"/>
            <a:ext cx="4328088" cy="51507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9"/>
          <p:cNvSpPr txBox="1">
            <a:spLocks noChangeArrowheads="1"/>
          </p:cNvSpPr>
          <p:nvPr/>
        </p:nvSpPr>
        <p:spPr bwMode="auto">
          <a:xfrm>
            <a:off x="919970" y="6140305"/>
            <a:ext cx="1010126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u-RU" altLang="ru-RU" sz="20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ПОДПИСЫВАЙТЕСЬ НА НАШИ СОЦИАЛЬНЫЕ СЕТИ!</a:t>
            </a:r>
          </a:p>
        </p:txBody>
      </p:sp>
    </p:spTree>
    <p:extLst>
      <p:ext uri="{BB962C8B-B14F-4D97-AF65-F5344CB8AC3E}">
        <p14:creationId xmlns:p14="http://schemas.microsoft.com/office/powerpoint/2010/main" val="22705418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/>
          <a:srcRect l="17579" t="13786" r="9744" b="16836"/>
          <a:stretch/>
        </p:blipFill>
        <p:spPr>
          <a:xfrm>
            <a:off x="47465" y="1881043"/>
            <a:ext cx="2514374" cy="192018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/>
          <a:srcRect l="3838" t="13559" r="20772" b="10056"/>
          <a:stretch/>
        </p:blipFill>
        <p:spPr>
          <a:xfrm>
            <a:off x="1925199" y="4691132"/>
            <a:ext cx="2553812" cy="206999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/>
          <a:srcRect l="37827" t="16498" r="25654" b="4406"/>
          <a:stretch/>
        </p:blipFill>
        <p:spPr>
          <a:xfrm>
            <a:off x="122104" y="3856009"/>
            <a:ext cx="1676669" cy="2905119"/>
          </a:xfrm>
          <a:prstGeom prst="rect">
            <a:avLst/>
          </a:prstGeom>
        </p:spPr>
      </p:pic>
      <p:pic>
        <p:nvPicPr>
          <p:cNvPr id="7" name="Рисунок 1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9499"/>
          <a:stretch>
            <a:fillRect/>
          </a:stretch>
        </p:blipFill>
        <p:spPr bwMode="auto">
          <a:xfrm>
            <a:off x="7494764" y="4691132"/>
            <a:ext cx="2499025" cy="2069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Рисунок 1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44966" y="1966229"/>
            <a:ext cx="2800865" cy="210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0374" y="4691132"/>
            <a:ext cx="3093028" cy="2056534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4283972" y="0"/>
            <a:ext cx="36111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chemeClr val="accent6"/>
                </a:solidFill>
              </a:rPr>
              <a:t>ЭКОЛОГИЧЕСКИЕ АКЦИИ</a:t>
            </a:r>
            <a:endParaRPr lang="ru-RU" sz="2400" b="1" dirty="0">
              <a:solidFill>
                <a:schemeClr val="accent6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561839" y="461665"/>
            <a:ext cx="6683127" cy="40164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500" dirty="0" smtClean="0">
                <a:latin typeface="Yu Gothic UI Semibold" panose="020B0700000000000000" pitchFamily="34" charset="-128"/>
                <a:ea typeface="Yu Gothic UI Semibold" panose="020B0700000000000000" pitchFamily="34" charset="-128"/>
              </a:rPr>
              <a:t>1. Сохранение биоразнообразия: акции по защите </a:t>
            </a:r>
            <a:r>
              <a:rPr lang="ru-RU" sz="1500" dirty="0" smtClean="0">
                <a:latin typeface="Yu Gothic UI Semibold" panose="020B0700000000000000" pitchFamily="34" charset="-128"/>
                <a:ea typeface="Yu Gothic UI Semibold" panose="020B0700000000000000" pitchFamily="34" charset="-128"/>
              </a:rPr>
              <a:t>животных, их </a:t>
            </a:r>
            <a:r>
              <a:rPr lang="ru-RU" sz="1500" dirty="0" smtClean="0">
                <a:latin typeface="Yu Gothic UI Semibold" panose="020B0700000000000000" pitchFamily="34" charset="-128"/>
                <a:ea typeface="Yu Gothic UI Semibold" panose="020B0700000000000000" pitchFamily="34" charset="-128"/>
              </a:rPr>
              <a:t>местообитаний способствуют сохранению исчезающих видов и поддержанию экосистем.</a:t>
            </a:r>
          </a:p>
          <a:p>
            <a:endParaRPr lang="ru-RU" sz="1500" dirty="0" smtClean="0">
              <a:latin typeface="Yu Gothic UI Semibold" panose="020B0700000000000000" pitchFamily="34" charset="-128"/>
              <a:ea typeface="Yu Gothic UI Semibold" panose="020B0700000000000000" pitchFamily="34" charset="-128"/>
            </a:endParaRPr>
          </a:p>
          <a:p>
            <a:r>
              <a:rPr lang="ru-RU" sz="1500" dirty="0" smtClean="0">
                <a:latin typeface="Yu Gothic UI Semibold" panose="020B0700000000000000" pitchFamily="34" charset="-128"/>
                <a:ea typeface="Yu Gothic UI Semibold" panose="020B0700000000000000" pitchFamily="34" charset="-128"/>
              </a:rPr>
              <a:t>2. Улучшение состояния экосистем: уборка мусора, восстановление природных территорий и озеленение способствуют улучшению качественных характеристик экосистем, что положительно сказывается на флоре и фауне.</a:t>
            </a:r>
          </a:p>
          <a:p>
            <a:endParaRPr lang="ru-RU" sz="1500" dirty="0" smtClean="0">
              <a:latin typeface="Yu Gothic UI Semibold" panose="020B0700000000000000" pitchFamily="34" charset="-128"/>
              <a:ea typeface="Yu Gothic UI Semibold" panose="020B0700000000000000" pitchFamily="34" charset="-128"/>
            </a:endParaRPr>
          </a:p>
          <a:p>
            <a:r>
              <a:rPr lang="ru-RU" sz="1500" dirty="0" smtClean="0">
                <a:latin typeface="Yu Gothic UI Semibold" panose="020B0700000000000000" pitchFamily="34" charset="-128"/>
                <a:ea typeface="Yu Gothic UI Semibold" panose="020B0700000000000000" pitchFamily="34" charset="-128"/>
              </a:rPr>
              <a:t>3. Снижение загрязнения: акции по очистке окружающей среды помогают уменьшить уровень загрязнения, </a:t>
            </a:r>
            <a:r>
              <a:rPr lang="ru-RU" sz="1500" dirty="0" smtClean="0">
                <a:latin typeface="Yu Gothic UI Semibold" panose="020B0700000000000000" pitchFamily="34" charset="-128"/>
                <a:ea typeface="Yu Gothic UI Semibold" panose="020B0700000000000000" pitchFamily="34" charset="-128"/>
              </a:rPr>
              <a:t>что </a:t>
            </a:r>
            <a:r>
              <a:rPr lang="ru-RU" sz="1500" dirty="0" smtClean="0">
                <a:latin typeface="Yu Gothic UI Semibold" panose="020B0700000000000000" pitchFamily="34" charset="-128"/>
                <a:ea typeface="Yu Gothic UI Semibold" panose="020B0700000000000000" pitchFamily="34" charset="-128"/>
              </a:rPr>
              <a:t>улучшает условия жизни для всех живых организмов.</a:t>
            </a:r>
          </a:p>
          <a:p>
            <a:endParaRPr lang="ru-RU" sz="1500" dirty="0" smtClean="0">
              <a:latin typeface="Yu Gothic UI Semibold" panose="020B0700000000000000" pitchFamily="34" charset="-128"/>
              <a:ea typeface="Yu Gothic UI Semibold" panose="020B0700000000000000" pitchFamily="34" charset="-128"/>
            </a:endParaRPr>
          </a:p>
          <a:p>
            <a:r>
              <a:rPr lang="ru-RU" sz="1500" dirty="0" smtClean="0">
                <a:latin typeface="Yu Gothic UI Semibold" panose="020B0700000000000000" pitchFamily="34" charset="-128"/>
                <a:ea typeface="Yu Gothic UI Semibold" panose="020B0700000000000000" pitchFamily="34" charset="-128"/>
              </a:rPr>
              <a:t>4. Продвижение устойчивого использования ресурсов: обучение и пропаганда устойчивых практик </a:t>
            </a:r>
            <a:r>
              <a:rPr lang="ru-RU" sz="1500" dirty="0" smtClean="0">
                <a:latin typeface="Yu Gothic UI Semibold" panose="020B0700000000000000" pitchFamily="34" charset="-128"/>
                <a:ea typeface="Yu Gothic UI Semibold" panose="020B0700000000000000" pitchFamily="34" charset="-128"/>
              </a:rPr>
              <a:t>(переработка</a:t>
            </a:r>
            <a:r>
              <a:rPr lang="ru-RU" sz="1500" dirty="0" smtClean="0">
                <a:latin typeface="Yu Gothic UI Semibold" panose="020B0700000000000000" pitchFamily="34" charset="-128"/>
                <a:ea typeface="Yu Gothic UI Semibold" panose="020B0700000000000000" pitchFamily="34" charset="-128"/>
              </a:rPr>
              <a:t>, сокращение потребления) способствуют </a:t>
            </a:r>
            <a:r>
              <a:rPr lang="ru-RU" sz="1500" dirty="0" smtClean="0">
                <a:latin typeface="Yu Gothic UI Semibold" panose="020B0700000000000000" pitchFamily="34" charset="-128"/>
                <a:ea typeface="Yu Gothic UI Semibold" panose="020B0700000000000000" pitchFamily="34" charset="-128"/>
              </a:rPr>
              <a:t>ответственной </a:t>
            </a:r>
            <a:r>
              <a:rPr lang="ru-RU" sz="1500" dirty="0" smtClean="0">
                <a:latin typeface="Yu Gothic UI Semibold" panose="020B0700000000000000" pitchFamily="34" charset="-128"/>
                <a:ea typeface="Yu Gothic UI Semibold" panose="020B0700000000000000" pitchFamily="34" charset="-128"/>
              </a:rPr>
              <a:t>эксплуатации природных ресурсов, что помогает сохранить экосистемы.</a:t>
            </a:r>
            <a:endParaRPr lang="ru-RU" sz="1500" dirty="0">
              <a:latin typeface="Yu Gothic UI Semibold" panose="020B0700000000000000" pitchFamily="34" charset="-128"/>
              <a:ea typeface="Yu Gothic UI Semibold" panose="020B0700000000000000" pitchFamily="34" charset="-128"/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8"/>
          <a:srcRect l="33849" t="30508" r="27823" b="6214"/>
          <a:stretch/>
        </p:blipFill>
        <p:spPr>
          <a:xfrm>
            <a:off x="10085500" y="4185340"/>
            <a:ext cx="1950239" cy="2575788"/>
          </a:xfrm>
          <a:prstGeom prst="rect">
            <a:avLst/>
          </a:prstGeom>
        </p:spPr>
      </p:pic>
      <p:pic>
        <p:nvPicPr>
          <p:cNvPr id="1030" name="Picture 6" descr="Picture background"/>
          <p:cNvPicPr>
            <a:picLocks noChangeAspect="1" noChangeArrowheads="1"/>
          </p:cNvPicPr>
          <p:nvPr/>
        </p:nvPicPr>
        <p:blipFill>
          <a:blip r:embed="rId9" cstate="print">
            <a:clrChange>
              <a:clrFrom>
                <a:srgbClr val="F4F4F4"/>
              </a:clrFrom>
              <a:clrTo>
                <a:srgbClr val="F4F4F4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687" y="357345"/>
            <a:ext cx="1639930" cy="12675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26072" y="230832"/>
            <a:ext cx="1527518" cy="15275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962846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 descr="squirre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54754" y="4158935"/>
            <a:ext cx="3428992" cy="2571744"/>
          </a:xfrm>
          <a:prstGeom prst="rect">
            <a:avLst/>
          </a:prstGeom>
        </p:spPr>
      </p:pic>
      <p:sp>
        <p:nvSpPr>
          <p:cNvPr id="6" name="Заголовок 5"/>
          <p:cNvSpPr>
            <a:spLocks noGrp="1"/>
          </p:cNvSpPr>
          <p:nvPr>
            <p:ph type="ctrTitle"/>
          </p:nvPr>
        </p:nvSpPr>
        <p:spPr>
          <a:xfrm>
            <a:off x="1887665" y="67964"/>
            <a:ext cx="8062664" cy="1668154"/>
          </a:xfrm>
        </p:spPr>
        <p:txBody>
          <a:bodyPr>
            <a:normAutofit fontScale="90000"/>
          </a:bodyPr>
          <a:lstStyle/>
          <a:p>
            <a:r>
              <a:rPr lang="ru-RU" sz="32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ГОРОДСКОЙ МОЛОДЕЖНЫЙ ФОРУМ</a:t>
            </a:r>
            <a:br>
              <a:rPr lang="ru-RU" sz="32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«02» декабря 2024г</a:t>
            </a:r>
            <a:r>
              <a:rPr lang="ru-RU" sz="2800" b="1" i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i="1" dirty="0">
                <a:latin typeface="Times New Roman" pitchFamily="18" charset="0"/>
                <a:cs typeface="Times New Roman" pitchFamily="18" charset="0"/>
              </a:rPr>
            </a:br>
            <a:endParaRPr lang="ru-RU" sz="28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одзаголовок 6"/>
          <p:cNvSpPr>
            <a:spLocks noGrp="1"/>
          </p:cNvSpPr>
          <p:nvPr>
            <p:ph type="subTitle" idx="1"/>
          </p:nvPr>
        </p:nvSpPr>
        <p:spPr>
          <a:xfrm>
            <a:off x="2173990" y="2956560"/>
            <a:ext cx="7848872" cy="4008622"/>
          </a:xfrm>
        </p:spPr>
        <p:txBody>
          <a:bodyPr>
            <a:normAutofit/>
          </a:bodyPr>
          <a:lstStyle/>
          <a:p>
            <a:pPr algn="l"/>
            <a:endParaRPr lang="ru-RU" sz="1600" i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4800" b="1" i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Станция </a:t>
            </a:r>
            <a:r>
              <a:rPr lang="ru-RU" sz="4800" b="1" i="1" dirty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4800" b="1" i="1" dirty="0" err="1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Экодозор</a:t>
            </a:r>
            <a:r>
              <a:rPr lang="ru-RU" sz="4800" b="1" i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endParaRPr lang="ru-RU" sz="1600" i="1" dirty="0">
              <a:latin typeface="Times New Roman" pitchFamily="18" charset="0"/>
              <a:cs typeface="Times New Roman" pitchFamily="18" charset="0"/>
            </a:endParaRPr>
          </a:p>
          <a:p>
            <a:pPr algn="r"/>
            <a:endParaRPr lang="ru-RU" sz="1600" i="1" dirty="0">
              <a:latin typeface="Times New Roman" pitchFamily="18" charset="0"/>
              <a:cs typeface="Times New Roman" pitchFamily="18" charset="0"/>
            </a:endParaRPr>
          </a:p>
          <a:p>
            <a:endParaRPr lang="ru-RU" sz="1600" i="1" dirty="0">
              <a:latin typeface="Times New Roman" pitchFamily="18" charset="0"/>
              <a:cs typeface="Times New Roman" pitchFamily="18" charset="0"/>
            </a:endParaRPr>
          </a:p>
          <a:p>
            <a:endParaRPr lang="ru-RU" sz="1600" i="1" dirty="0">
              <a:latin typeface="Times New Roman" pitchFamily="18" charset="0"/>
              <a:cs typeface="Times New Roman" pitchFamily="18" charset="0"/>
            </a:endParaRPr>
          </a:p>
          <a:p>
            <a:endParaRPr lang="ru-RU" sz="1600" i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800" b="1" i="1" dirty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Кыштым, 2024 г</a:t>
            </a:r>
          </a:p>
          <a:p>
            <a:pPr algn="r"/>
            <a:endParaRPr lang="ru-RU" sz="1600" i="1" dirty="0">
              <a:latin typeface="Times New Roman" pitchFamily="18" charset="0"/>
              <a:cs typeface="Times New Roman" pitchFamily="18" charset="0"/>
            </a:endParaRPr>
          </a:p>
          <a:p>
            <a:pPr algn="r"/>
            <a:endParaRPr lang="ru-RU" sz="1600" i="1" dirty="0">
              <a:latin typeface="Times New Roman" pitchFamily="18" charset="0"/>
              <a:cs typeface="Times New Roman" pitchFamily="18" charset="0"/>
            </a:endParaRPr>
          </a:p>
          <a:p>
            <a:pPr algn="r"/>
            <a:endParaRPr lang="ru-RU" sz="1600" i="1" dirty="0">
              <a:latin typeface="Times New Roman" pitchFamily="18" charset="0"/>
              <a:cs typeface="Times New Roman" pitchFamily="18" charset="0"/>
            </a:endParaRPr>
          </a:p>
          <a:p>
            <a:endParaRPr lang="ru-RU" sz="2000" b="1" i="1" dirty="0"/>
          </a:p>
        </p:txBody>
      </p:sp>
      <p:pic>
        <p:nvPicPr>
          <p:cNvPr id="12" name="Рисунок 11" descr="maxresdefault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13106" y="4158935"/>
            <a:ext cx="3433843" cy="2571744"/>
          </a:xfrm>
          <a:prstGeom prst="rect">
            <a:avLst/>
          </a:prstGeom>
        </p:spPr>
      </p:pic>
      <p:pic>
        <p:nvPicPr>
          <p:cNvPr id="13" name="Рисунок 12" descr="wauDCaBrgNk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260333" y="813736"/>
            <a:ext cx="3384405" cy="2538304"/>
          </a:xfrm>
          <a:prstGeom prst="rect">
            <a:avLst/>
          </a:prstGeom>
        </p:spPr>
      </p:pic>
      <p:pic>
        <p:nvPicPr>
          <p:cNvPr id="14" name="Рисунок 13" descr="slide-6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79581" y="813736"/>
            <a:ext cx="3388817" cy="25383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6873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1927457" y="365020"/>
            <a:ext cx="8463314" cy="814678"/>
          </a:xfrm>
        </p:spPr>
        <p:txBody>
          <a:bodyPr>
            <a:noAutofit/>
          </a:bodyPr>
          <a:lstStyle/>
          <a:p>
            <a:r>
              <a:rPr lang="ru-RU" sz="2800" b="1" i="1" u="sng" dirty="0">
                <a:latin typeface="Times New Roman" pitchFamily="18" charset="0"/>
                <a:cs typeface="Times New Roman" pitchFamily="18" charset="0"/>
              </a:rPr>
              <a:t>Изучение следов жизнедеятельности животных Челябинской  области</a:t>
            </a:r>
            <a:endParaRPr lang="ru-RU" sz="28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одзаголовок 5"/>
          <p:cNvSpPr>
            <a:spLocks noGrp="1"/>
          </p:cNvSpPr>
          <p:nvPr>
            <p:ph type="subTitle" idx="1"/>
          </p:nvPr>
        </p:nvSpPr>
        <p:spPr>
          <a:xfrm>
            <a:off x="4490977" y="1430726"/>
            <a:ext cx="7315200" cy="4521114"/>
          </a:xfrm>
        </p:spPr>
        <p:txBody>
          <a:bodyPr>
            <a:normAutofit/>
          </a:bodyPr>
          <a:lstStyle/>
          <a:p>
            <a:pPr algn="l"/>
            <a:r>
              <a:rPr lang="ru-RU" sz="2800" i="1" u="sng" dirty="0">
                <a:latin typeface="Times New Roman" pitchFamily="18" charset="0"/>
                <a:cs typeface="Times New Roman" pitchFamily="18" charset="0"/>
              </a:rPr>
              <a:t>Под следами жизнедеятельности обычно понимают: </a:t>
            </a:r>
          </a:p>
          <a:p>
            <a:pPr marL="457200" indent="-457200" algn="l">
              <a:buAutoNum type="arabicPeriod"/>
            </a:pPr>
            <a:r>
              <a:rPr lang="ru-RU" sz="2800" b="1" i="1" dirty="0">
                <a:latin typeface="Times New Roman" pitchFamily="18" charset="0"/>
                <a:cs typeface="Times New Roman" pitchFamily="18" charset="0"/>
              </a:rPr>
              <a:t>Следы передвижения </a:t>
            </a:r>
            <a:r>
              <a:rPr lang="ru-RU" sz="2800" i="1" dirty="0">
                <a:latin typeface="Times New Roman" pitchFamily="18" charset="0"/>
                <a:cs typeface="Times New Roman" pitchFamily="18" charset="0"/>
              </a:rPr>
              <a:t>– отпечатки лап и других частей тела (хвоста, брюха), сломанные кустарники, набитые тропы, </a:t>
            </a:r>
            <a:r>
              <a:rPr lang="ru-RU" sz="2800" i="1" dirty="0" err="1">
                <a:latin typeface="Times New Roman" pitchFamily="18" charset="0"/>
                <a:cs typeface="Times New Roman" pitchFamily="18" charset="0"/>
              </a:rPr>
              <a:t>посорка</a:t>
            </a:r>
            <a:r>
              <a:rPr lang="ru-RU" sz="2800" i="1" dirty="0">
                <a:latin typeface="Times New Roman" pitchFamily="18" charset="0"/>
                <a:cs typeface="Times New Roman" pitchFamily="18" charset="0"/>
              </a:rPr>
              <a:t> (мусор) от передвижения зверей по ветвям. </a:t>
            </a:r>
          </a:p>
        </p:txBody>
      </p:sp>
      <p:pic>
        <p:nvPicPr>
          <p:cNvPr id="8" name="Рисунок 7" descr="1535335_origina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488820" y="4032249"/>
            <a:ext cx="4016414" cy="267493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Рисунок 10" descr="8986504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6903" y="1377563"/>
            <a:ext cx="3997214" cy="532961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0212980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одзаголовок 5"/>
          <p:cNvSpPr>
            <a:spLocks noGrp="1"/>
          </p:cNvSpPr>
          <p:nvPr>
            <p:ph type="subTitle" idx="1"/>
          </p:nvPr>
        </p:nvSpPr>
        <p:spPr>
          <a:xfrm>
            <a:off x="5301205" y="415274"/>
            <a:ext cx="5987272" cy="2467057"/>
          </a:xfrm>
        </p:spPr>
        <p:txBody>
          <a:bodyPr>
            <a:normAutofit/>
          </a:bodyPr>
          <a:lstStyle/>
          <a:p>
            <a:pPr marL="457200" indent="-457200" algn="l"/>
            <a:r>
              <a:rPr lang="ru-RU" sz="2800" b="1" i="1" dirty="0">
                <a:latin typeface="Times New Roman" pitchFamily="18" charset="0"/>
                <a:cs typeface="Times New Roman" pitchFamily="18" charset="0"/>
              </a:rPr>
              <a:t>2. Следы кормовой деятельности </a:t>
            </a:r>
            <a:r>
              <a:rPr lang="ru-RU" sz="2800" i="1" dirty="0">
                <a:latin typeface="Times New Roman" pitchFamily="18" charset="0"/>
                <a:cs typeface="Times New Roman" pitchFamily="18" charset="0"/>
              </a:rPr>
              <a:t>– остатки и запасы пищи, </a:t>
            </a:r>
            <a:r>
              <a:rPr lang="ru-RU" sz="2800" i="1" dirty="0" err="1">
                <a:latin typeface="Times New Roman" pitchFamily="18" charset="0"/>
                <a:cs typeface="Times New Roman" pitchFamily="18" charset="0"/>
              </a:rPr>
              <a:t>покопки</a:t>
            </a:r>
            <a:r>
              <a:rPr lang="ru-RU" sz="2800" i="1" dirty="0">
                <a:latin typeface="Times New Roman" pitchFamily="18" charset="0"/>
                <a:cs typeface="Times New Roman" pitchFamily="18" charset="0"/>
              </a:rPr>
              <a:t> в лесу, следы поиска пищи, кормовые столики, </a:t>
            </a:r>
            <a:r>
              <a:rPr lang="ru-RU" sz="2800" i="1" dirty="0" err="1">
                <a:latin typeface="Times New Roman" pitchFamily="18" charset="0"/>
                <a:cs typeface="Times New Roman" pitchFamily="18" charset="0"/>
              </a:rPr>
              <a:t>обкусы</a:t>
            </a:r>
            <a:r>
              <a:rPr lang="ru-RU" sz="2800" i="1" dirty="0">
                <a:latin typeface="Times New Roman" pitchFamily="18" charset="0"/>
                <a:cs typeface="Times New Roman" pitchFamily="18" charset="0"/>
              </a:rPr>
              <a:t> и заломы растений, следы преследования и перетаскивания </a:t>
            </a:r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добычи</a:t>
            </a:r>
            <a:endParaRPr lang="ru-RU" sz="2800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Рисунок 9" descr="742275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3203" y="160395"/>
            <a:ext cx="4021313" cy="29768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Рисунок 11" descr="8553e044f56982e0d6bb5f71cec5ad0d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3203" y="3352788"/>
            <a:ext cx="5000759" cy="333622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Рисунок 12" descr="17464821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28321" y="3352787"/>
            <a:ext cx="4884364" cy="333622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148861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одзаголовок 5"/>
          <p:cNvSpPr>
            <a:spLocks noGrp="1"/>
          </p:cNvSpPr>
          <p:nvPr>
            <p:ph type="subTitle" idx="1"/>
          </p:nvPr>
        </p:nvSpPr>
        <p:spPr>
          <a:xfrm>
            <a:off x="5648382" y="437423"/>
            <a:ext cx="6208337" cy="1655537"/>
          </a:xfrm>
        </p:spPr>
        <p:txBody>
          <a:bodyPr>
            <a:normAutofit/>
          </a:bodyPr>
          <a:lstStyle/>
          <a:p>
            <a:pPr marL="457200" indent="-457200" algn="l"/>
            <a:r>
              <a:rPr lang="ru-RU" sz="2800" b="1" i="1" dirty="0">
                <a:latin typeface="Times New Roman" pitchFamily="18" charset="0"/>
                <a:cs typeface="Times New Roman" pitchFamily="18" charset="0"/>
              </a:rPr>
              <a:t>3. Следы, связанные с устройством убежища </a:t>
            </a:r>
            <a:r>
              <a:rPr lang="ru-RU" sz="2800" i="1" dirty="0">
                <a:latin typeface="Times New Roman" pitchFamily="18" charset="0"/>
                <a:cs typeface="Times New Roman" pitchFamily="18" charset="0"/>
              </a:rPr>
              <a:t>– норы, логова, лежки, ходы под снегом и прочее.</a:t>
            </a:r>
          </a:p>
        </p:txBody>
      </p:sp>
      <p:pic>
        <p:nvPicPr>
          <p:cNvPr id="7" name="Рисунок 6" descr="scale_1200 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0895" y="3516476"/>
            <a:ext cx="4929328" cy="328621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 descr="RS6910_LIFE06_NAT_E_000209_P_captive_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19030" y="2409036"/>
            <a:ext cx="6509123" cy="439365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 descr="_mg_5485-86-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60895" y="115095"/>
            <a:ext cx="4929328" cy="32878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9643633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одзаголовок 5"/>
          <p:cNvSpPr>
            <a:spLocks noGrp="1"/>
          </p:cNvSpPr>
          <p:nvPr>
            <p:ph type="subTitle" idx="1"/>
          </p:nvPr>
        </p:nvSpPr>
        <p:spPr>
          <a:xfrm>
            <a:off x="4724400" y="244770"/>
            <a:ext cx="7376159" cy="1785950"/>
          </a:xfrm>
        </p:spPr>
        <p:txBody>
          <a:bodyPr>
            <a:noAutofit/>
          </a:bodyPr>
          <a:lstStyle/>
          <a:p>
            <a:pPr marL="457200" indent="-457200" algn="l"/>
            <a:r>
              <a:rPr lang="ru-RU" sz="2800" b="1" i="1" dirty="0">
                <a:latin typeface="Times New Roman" pitchFamily="18" charset="0"/>
                <a:cs typeface="Times New Roman" pitchFamily="18" charset="0"/>
              </a:rPr>
              <a:t>4. </a:t>
            </a:r>
            <a:r>
              <a:rPr lang="ru-RU" sz="2800" b="1" i="1" dirty="0">
                <a:latin typeface="Times New Roman" pitchFamily="18" charset="0"/>
                <a:cs typeface="Times New Roman" pitchFamily="18" charset="0"/>
              </a:rPr>
              <a:t>Следы жизненных отправлений </a:t>
            </a:r>
            <a:r>
              <a:rPr lang="ru-RU" sz="2800" i="1" dirty="0">
                <a:latin typeface="Times New Roman" pitchFamily="18" charset="0"/>
                <a:cs typeface="Times New Roman" pitchFamily="18" charset="0"/>
              </a:rPr>
              <a:t>– экскременты, мочевые точки, следы линьки и ухаживания за волосяным покровом;</a:t>
            </a:r>
          </a:p>
        </p:txBody>
      </p:sp>
      <p:pic>
        <p:nvPicPr>
          <p:cNvPr id="11" name="Рисунок 10" descr="blkln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86225" y="151899"/>
            <a:ext cx="4166797" cy="25567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Рисунок 11" descr="159419335913261071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33741" y="1725787"/>
            <a:ext cx="3535627" cy="4971006"/>
          </a:xfrm>
          <a:prstGeom prst="rect">
            <a:avLst/>
          </a:prstGeom>
        </p:spPr>
      </p:pic>
      <p:pic>
        <p:nvPicPr>
          <p:cNvPr id="13" name="Рисунок 12" descr="7201750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6226" y="2843932"/>
            <a:ext cx="5774780" cy="385286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639193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одзаголовок 5"/>
          <p:cNvSpPr>
            <a:spLocks noGrp="1"/>
          </p:cNvSpPr>
          <p:nvPr>
            <p:ph type="subTitle" idx="1"/>
          </p:nvPr>
        </p:nvSpPr>
        <p:spPr>
          <a:xfrm>
            <a:off x="5243333" y="214290"/>
            <a:ext cx="6620718" cy="2589870"/>
          </a:xfrm>
        </p:spPr>
        <p:txBody>
          <a:bodyPr>
            <a:normAutofit/>
          </a:bodyPr>
          <a:lstStyle/>
          <a:p>
            <a:pPr marL="457200" indent="-457200" algn="l"/>
            <a:r>
              <a:rPr lang="ru-RU" sz="2800" b="1" i="1" dirty="0">
                <a:latin typeface="Times New Roman" pitchFamily="18" charset="0"/>
                <a:cs typeface="Times New Roman" pitchFamily="18" charset="0"/>
              </a:rPr>
              <a:t>5. </a:t>
            </a:r>
            <a:r>
              <a:rPr lang="ru-RU" sz="2800" b="1" i="1" dirty="0">
                <a:latin typeface="Times New Roman" pitchFamily="18" charset="0"/>
                <a:cs typeface="Times New Roman" pitchFamily="18" charset="0"/>
              </a:rPr>
              <a:t>Информационные </a:t>
            </a:r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следы </a:t>
            </a:r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sz="2800" i="1" dirty="0">
                <a:latin typeface="Times New Roman" pitchFamily="18" charset="0"/>
                <a:cs typeface="Times New Roman" pitchFamily="18" charset="0"/>
              </a:rPr>
              <a:t>следы передачи информации, указывающие на занятость территории – царапины и </a:t>
            </a:r>
            <a:r>
              <a:rPr lang="ru-RU" sz="2800" i="1" dirty="0" err="1">
                <a:latin typeface="Times New Roman" pitchFamily="18" charset="0"/>
                <a:cs typeface="Times New Roman" pitchFamily="18" charset="0"/>
              </a:rPr>
              <a:t>закусы</a:t>
            </a:r>
            <a:r>
              <a:rPr lang="ru-RU" sz="2800" i="1" dirty="0">
                <a:latin typeface="Times New Roman" pitchFamily="18" charset="0"/>
                <a:cs typeface="Times New Roman" pitchFamily="18" charset="0"/>
              </a:rPr>
              <a:t> на деревьях или земле, выделения мускусных желез, звуковые сигналы. </a:t>
            </a:r>
          </a:p>
        </p:txBody>
      </p:sp>
      <p:pic>
        <p:nvPicPr>
          <p:cNvPr id="7" name="Рисунок 6" descr="cd6139e311f2c73f04a550ef5da440c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6307" y="108129"/>
            <a:ext cx="4861277" cy="36459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 descr="111zadir-na-eli-v-poyme-r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43332" y="2907014"/>
            <a:ext cx="6746340" cy="380401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955658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одзаголовок 5"/>
          <p:cNvSpPr>
            <a:spLocks noGrp="1"/>
          </p:cNvSpPr>
          <p:nvPr>
            <p:ph type="subTitle" idx="1"/>
          </p:nvPr>
        </p:nvSpPr>
        <p:spPr>
          <a:xfrm>
            <a:off x="193041" y="3032442"/>
            <a:ext cx="4551680" cy="714380"/>
          </a:xfrm>
        </p:spPr>
        <p:txBody>
          <a:bodyPr>
            <a:normAutofit/>
          </a:bodyPr>
          <a:lstStyle/>
          <a:p>
            <a:pPr marL="457200" indent="-457200"/>
            <a:r>
              <a:rPr lang="ru-RU" sz="2800" b="1" i="1" u="sng" dirty="0" smtClean="0">
                <a:latin typeface="Times New Roman" pitchFamily="18" charset="0"/>
                <a:cs typeface="Times New Roman" pitchFamily="18" charset="0"/>
              </a:rPr>
              <a:t>Кто погрыз шишки?</a:t>
            </a:r>
          </a:p>
        </p:txBody>
      </p:sp>
      <p:pic>
        <p:nvPicPr>
          <p:cNvPr id="5" name="Рисунок 4" descr="13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44720" y="51849"/>
            <a:ext cx="7101667" cy="66755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9052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1248398_19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88029" y="823848"/>
            <a:ext cx="4263279" cy="288131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Подзаголовок 5"/>
          <p:cNvSpPr>
            <a:spLocks noGrp="1"/>
          </p:cNvSpPr>
          <p:nvPr>
            <p:ph type="subTitle" idx="1"/>
          </p:nvPr>
        </p:nvSpPr>
        <p:spPr>
          <a:xfrm>
            <a:off x="2650603" y="55236"/>
            <a:ext cx="7549853" cy="681305"/>
          </a:xfrm>
        </p:spPr>
        <p:txBody>
          <a:bodyPr>
            <a:normAutofit/>
          </a:bodyPr>
          <a:lstStyle/>
          <a:p>
            <a:pPr marL="457200" indent="-457200"/>
            <a:r>
              <a:rPr lang="ru-RU" sz="2800" b="1" i="1" dirty="0" err="1" smtClean="0">
                <a:latin typeface="Times New Roman" pitchFamily="18" charset="0"/>
                <a:cs typeface="Times New Roman" pitchFamily="18" charset="0"/>
              </a:rPr>
              <a:t>Погрызы</a:t>
            </a:r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i="1" dirty="0">
                <a:latin typeface="Times New Roman" pitchFamily="18" charset="0"/>
                <a:cs typeface="Times New Roman" pitchFamily="18" charset="0"/>
              </a:rPr>
              <a:t>бобра, лося, мыши, зайца</a:t>
            </a:r>
            <a:r>
              <a:rPr lang="ru-RU" sz="2800" i="1" dirty="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pic>
        <p:nvPicPr>
          <p:cNvPr id="9" name="Рисунок 8" descr="scale_1200 (2).jpg"/>
          <p:cNvPicPr>
            <a:picLocks noChangeAspect="1"/>
          </p:cNvPicPr>
          <p:nvPr/>
        </p:nvPicPr>
        <p:blipFill rotWithShape="1">
          <a:blip r:embed="rId3"/>
          <a:srcRect l="27224" r="16514"/>
          <a:stretch/>
        </p:blipFill>
        <p:spPr>
          <a:xfrm>
            <a:off x="3567738" y="736541"/>
            <a:ext cx="3404692" cy="58243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 descr="rana.jpg"/>
          <p:cNvPicPr>
            <a:picLocks noChangeAspect="1"/>
          </p:cNvPicPr>
          <p:nvPr/>
        </p:nvPicPr>
        <p:blipFill rotWithShape="1">
          <a:blip r:embed="rId4"/>
          <a:srcRect l="22129" r="22183"/>
          <a:stretch/>
        </p:blipFill>
        <p:spPr>
          <a:xfrm>
            <a:off x="7943895" y="3705163"/>
            <a:ext cx="2951545" cy="298320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Рисунок 10" descr="scale_1200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62465" y="736541"/>
            <a:ext cx="3276197" cy="58243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2888484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одзаголовок 5"/>
          <p:cNvSpPr>
            <a:spLocks noGrp="1"/>
          </p:cNvSpPr>
          <p:nvPr>
            <p:ph type="subTitle" idx="1"/>
          </p:nvPr>
        </p:nvSpPr>
        <p:spPr>
          <a:xfrm>
            <a:off x="3595670" y="0"/>
            <a:ext cx="4429156" cy="714355"/>
          </a:xfrm>
        </p:spPr>
        <p:txBody>
          <a:bodyPr>
            <a:normAutofit fontScale="92500" lnSpcReduction="20000"/>
          </a:bodyPr>
          <a:lstStyle/>
          <a:p>
            <a:pPr marL="457200" indent="-457200"/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                                                   </a:t>
            </a:r>
            <a:r>
              <a:rPr lang="ru-RU" sz="3200" b="1" i="1" dirty="0" smtClean="0">
                <a:latin typeface="Times New Roman" pitchFamily="18" charset="0"/>
                <a:cs typeface="Times New Roman" pitchFamily="18" charset="0"/>
              </a:rPr>
              <a:t>Кузница </a:t>
            </a:r>
            <a:r>
              <a:rPr lang="ru-RU" sz="3200" b="1" i="1" dirty="0">
                <a:latin typeface="Times New Roman" pitchFamily="18" charset="0"/>
                <a:cs typeface="Times New Roman" pitchFamily="18" charset="0"/>
              </a:rPr>
              <a:t>дятла</a:t>
            </a:r>
            <a:endParaRPr lang="ru-RU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 descr="16016b90186a87738b5fb2028c5ee9c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890" y="841677"/>
            <a:ext cx="4991627" cy="58600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 descr="3725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97497" y="1188917"/>
            <a:ext cx="6882614" cy="51655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306669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одзаголовок 5"/>
          <p:cNvSpPr>
            <a:spLocks noGrp="1"/>
          </p:cNvSpPr>
          <p:nvPr>
            <p:ph type="subTitle" idx="1"/>
          </p:nvPr>
        </p:nvSpPr>
        <p:spPr>
          <a:xfrm>
            <a:off x="1887493" y="214290"/>
            <a:ext cx="9027434" cy="500066"/>
          </a:xfrm>
        </p:spPr>
        <p:txBody>
          <a:bodyPr>
            <a:noAutofit/>
          </a:bodyPr>
          <a:lstStyle/>
          <a:p>
            <a:pPr marL="457200" indent="-457200"/>
            <a:r>
              <a:rPr lang="ru-RU" sz="2800" b="1" i="1" dirty="0">
                <a:latin typeface="Times New Roman" pitchFamily="18" charset="0"/>
                <a:cs typeface="Times New Roman" pitchFamily="18" charset="0"/>
              </a:rPr>
              <a:t>Дупла большого пестрого дятла и черного дятла</a:t>
            </a:r>
          </a:p>
        </p:txBody>
      </p:sp>
      <p:pic>
        <p:nvPicPr>
          <p:cNvPr id="5" name="Рисунок 4" descr="1685127162_ornella-club-p-ptenets-dyatla-instagram-6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7883" y="968999"/>
            <a:ext cx="6361899" cy="423960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 descr="12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75870" y="2720051"/>
            <a:ext cx="5910082" cy="39420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6615663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70</TotalTime>
  <Words>362</Words>
  <Application>Microsoft Office PowerPoint</Application>
  <PresentationFormat>Широкоэкранный</PresentationFormat>
  <Paragraphs>40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20" baseType="lpstr">
      <vt:lpstr>Yu Gothic UI Semibold</vt:lpstr>
      <vt:lpstr>Arial</vt:lpstr>
      <vt:lpstr>Calibri</vt:lpstr>
      <vt:lpstr>Calibri Light</vt:lpstr>
      <vt:lpstr>times new roman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ГОРОДСКОЙ МОЛОДЕЖНЫЙ ФОРУМ  «02» декабря 2024г </vt:lpstr>
      <vt:lpstr>Изучение следов жизнедеятельности животных Челябинской  области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1</dc:creator>
  <cp:lastModifiedBy>Учетная запись Майкрософт</cp:lastModifiedBy>
  <cp:revision>8</cp:revision>
  <dcterms:created xsi:type="dcterms:W3CDTF">2024-12-01T17:26:55Z</dcterms:created>
  <dcterms:modified xsi:type="dcterms:W3CDTF">2024-12-02T08:56:51Z</dcterms:modified>
</cp:coreProperties>
</file>