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1" r:id="rId1"/>
  </p:sldMasterIdLst>
  <p:notesMasterIdLst>
    <p:notesMasterId r:id="rId24"/>
  </p:notesMasterIdLst>
  <p:sldIdLst>
    <p:sldId id="274" r:id="rId2"/>
    <p:sldId id="276" r:id="rId3"/>
    <p:sldId id="279" r:id="rId4"/>
    <p:sldId id="275" r:id="rId5"/>
    <p:sldId id="278" r:id="rId6"/>
    <p:sldId id="261" r:id="rId7"/>
    <p:sldId id="280" r:id="rId8"/>
    <p:sldId id="292" r:id="rId9"/>
    <p:sldId id="282" r:id="rId10"/>
    <p:sldId id="283" r:id="rId11"/>
    <p:sldId id="285" r:id="rId12"/>
    <p:sldId id="269" r:id="rId13"/>
    <p:sldId id="266" r:id="rId14"/>
    <p:sldId id="272" r:id="rId15"/>
    <p:sldId id="296" r:id="rId16"/>
    <p:sldId id="291" r:id="rId17"/>
    <p:sldId id="288" r:id="rId18"/>
    <p:sldId id="286" r:id="rId19"/>
    <p:sldId id="287" r:id="rId20"/>
    <p:sldId id="293" r:id="rId21"/>
    <p:sldId id="295" r:id="rId22"/>
    <p:sldId id="29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3300"/>
    <a:srgbClr val="99FF99"/>
    <a:srgbClr val="FFFFCC"/>
    <a:srgbClr val="006600"/>
    <a:srgbClr val="0000FF"/>
    <a:srgbClr val="CCFFCC"/>
    <a:srgbClr val="996600"/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004" autoAdjust="0"/>
    <p:restoredTop sz="74324" autoAdjust="0"/>
  </p:normalViewPr>
  <p:slideViewPr>
    <p:cSldViewPr>
      <p:cViewPr>
        <p:scale>
          <a:sx n="80" d="100"/>
          <a:sy n="80" d="100"/>
        </p:scale>
        <p:origin x="-348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 памяти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>
        <c:manualLayout>
          <c:xMode val="edge"/>
          <c:yMode val="edge"/>
          <c:x val="0.26599883269896551"/>
          <c:y val="2.8820159583408111E-2"/>
        </c:manualLayout>
      </c:layout>
    </c:title>
    <c:plotArea>
      <c:layout>
        <c:manualLayout>
          <c:layoutTarget val="inner"/>
          <c:xMode val="edge"/>
          <c:yMode val="edge"/>
          <c:x val="4.6208405746708987E-2"/>
          <c:y val="0.14403029293041544"/>
          <c:w val="0.63780661870111965"/>
          <c:h val="0.73997051857362206"/>
        </c:manualLayout>
      </c:layout>
      <c:bar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Слуховая</c:v>
                </c:pt>
              </c:strCache>
            </c:strRef>
          </c:tx>
          <c:spPr>
            <a:ln>
              <a:solidFill>
                <a:srgbClr val="0000FF"/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2"/>
                <c:pt idx="0">
                  <c:v>2015-2016</c:v>
                </c:pt>
                <c:pt idx="1">
                  <c:v>2017-2018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2"/>
                <c:pt idx="0">
                  <c:v>3</c:v>
                </c:pt>
                <c:pt idx="1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Зрительная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2"/>
                <c:pt idx="0">
                  <c:v>2015-2016</c:v>
                </c:pt>
                <c:pt idx="1">
                  <c:v>2017-2018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2"/>
                <c:pt idx="0">
                  <c:v>21</c:v>
                </c:pt>
                <c:pt idx="1">
                  <c:v>13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Моторно-слуховая</c:v>
                </c:pt>
              </c:strCache>
            </c:strRef>
          </c:tx>
          <c:spPr>
            <a:ln>
              <a:solidFill>
                <a:schemeClr val="accent5">
                  <a:lumMod val="75000"/>
                </a:schemeClr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2"/>
                <c:pt idx="0">
                  <c:v>2015-2016</c:v>
                </c:pt>
                <c:pt idx="1">
                  <c:v>2017-2018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2"/>
                <c:pt idx="0">
                  <c:v>2</c:v>
                </c:pt>
                <c:pt idx="1">
                  <c:v>6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Комбинированная</c:v>
                </c:pt>
              </c:strCache>
            </c:strRef>
          </c:tx>
          <c:spPr>
            <a:ln>
              <a:solidFill>
                <a:srgbClr val="006600"/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2"/>
                <c:pt idx="0">
                  <c:v>2015-2016</c:v>
                </c:pt>
                <c:pt idx="1">
                  <c:v>2017-2018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2"/>
                <c:pt idx="0">
                  <c:v>7</c:v>
                </c:pt>
                <c:pt idx="1">
                  <c:v>13</c:v>
                </c:pt>
              </c:numCache>
            </c:numRef>
          </c:val>
        </c:ser>
        <c:axId val="25276800"/>
        <c:axId val="25278336"/>
      </c:barChart>
      <c:catAx>
        <c:axId val="25276800"/>
        <c:scaling>
          <c:orientation val="minMax"/>
        </c:scaling>
        <c:axPos val="b"/>
        <c:numFmt formatCode="General" sourceLinked="1"/>
        <c:tickLblPos val="low"/>
        <c:txPr>
          <a:bodyPr rot="0" vert="horz"/>
          <a:lstStyle/>
          <a:p>
            <a:pPr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25278336"/>
        <c:crosses val="autoZero"/>
        <c:auto val="1"/>
        <c:lblAlgn val="ctr"/>
        <c:lblOffset val="100"/>
        <c:tickLblSkip val="1"/>
        <c:tickMarkSkip val="1"/>
      </c:catAx>
      <c:valAx>
        <c:axId val="25278336"/>
        <c:scaling>
          <c:orientation val="minMax"/>
        </c:scaling>
        <c:axPos val="l"/>
        <c:majorGridlines/>
        <c:numFmt formatCode="General" sourceLinked="1"/>
        <c:tickLblPos val="nextTo"/>
        <c:txPr>
          <a:bodyPr rot="0" vert="horz"/>
          <a:lstStyle/>
          <a:p>
            <a: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2527680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1899580461288637"/>
          <c:y val="0.26461432411736435"/>
          <c:w val="0.27523211979961631"/>
          <c:h val="0.40037949548559132"/>
        </c:manualLayout>
      </c:layout>
      <c:txPr>
        <a:bodyPr/>
        <a:lstStyle/>
        <a:p>
          <a:pPr>
            <a:defRPr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4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7.6084697952227318E-2"/>
          <c:y val="9.0010524733122863E-2"/>
          <c:w val="0.61393778936964249"/>
          <c:h val="0.76356589147286824"/>
        </c:manualLayout>
      </c:layout>
      <c:bar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% качества</c:v>
                </c:pt>
              </c:strCache>
            </c:strRef>
          </c:tx>
          <c:spPr>
            <a:solidFill>
              <a:srgbClr val="0000FF"/>
            </a:solidFill>
            <a:ln>
              <a:solidFill>
                <a:srgbClr val="002060"/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3"/>
                <c:pt idx="0">
                  <c:v>Первичный</c:v>
                </c:pt>
                <c:pt idx="1">
                  <c:v>Итоговый</c:v>
                </c:pt>
                <c:pt idx="2">
                  <c:v>Средний результат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48</c:v>
                </c:pt>
                <c:pt idx="1">
                  <c:v>77</c:v>
                </c:pt>
                <c:pt idx="2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% выполнения</c:v>
                </c:pt>
              </c:strCache>
            </c:strRef>
          </c:tx>
          <c:spPr>
            <a:solidFill>
              <a:schemeClr val="accent3"/>
            </a:solidFill>
            <a:ln>
              <a:solidFill>
                <a:srgbClr val="996600"/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3"/>
                <c:pt idx="0">
                  <c:v>Первичный</c:v>
                </c:pt>
                <c:pt idx="1">
                  <c:v>Итоговый</c:v>
                </c:pt>
                <c:pt idx="2">
                  <c:v>Средний результат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72</c:v>
                </c:pt>
                <c:pt idx="1">
                  <c:v>96</c:v>
                </c:pt>
                <c:pt idx="2">
                  <c:v>93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solidFill>
              <a:srgbClr val="C00000"/>
            </a:solidFill>
            <a:ln>
              <a:solidFill>
                <a:schemeClr val="accent5">
                  <a:lumMod val="75000"/>
                </a:schemeClr>
              </a:solidFill>
            </a:ln>
          </c:spPr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Sheet1!$B$1:$D$1</c:f>
              <c:strCache>
                <c:ptCount val="3"/>
                <c:pt idx="0">
                  <c:v>Первичный</c:v>
                </c:pt>
                <c:pt idx="1">
                  <c:v>Итоговый</c:v>
                </c:pt>
                <c:pt idx="2">
                  <c:v>Средний результат</c:v>
                </c:pt>
              </c:strCache>
            </c:strRef>
          </c:cat>
          <c:val>
            <c:numRef>
              <c:f>Sheet1!$B$4:$D$4</c:f>
            </c:numRef>
          </c:val>
        </c:ser>
        <c:axId val="26135936"/>
        <c:axId val="28443776"/>
      </c:barChart>
      <c:catAx>
        <c:axId val="2613593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28443776"/>
        <c:crosses val="autoZero"/>
        <c:auto val="1"/>
        <c:lblAlgn val="ctr"/>
        <c:lblOffset val="100"/>
        <c:tickLblSkip val="1"/>
        <c:tickMarkSkip val="1"/>
      </c:catAx>
      <c:valAx>
        <c:axId val="28443776"/>
        <c:scaling>
          <c:orientation val="minMax"/>
        </c:scaling>
        <c:axPos val="l"/>
        <c:majorGridlines/>
        <c:numFmt formatCode="General" sourceLinked="1"/>
        <c:tickLblPos val="nextTo"/>
        <c:txPr>
          <a:bodyPr rot="0" vert="horz"/>
          <a:lstStyle/>
          <a:p>
            <a: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ru-RU"/>
          </a:p>
        </c:txPr>
        <c:crossAx val="26135936"/>
        <c:crosses val="autoZero"/>
        <c:crossBetween val="between"/>
      </c:valAx>
      <c:spPr>
        <a:solidFill>
          <a:srgbClr val="CCFFCC"/>
        </a:solidFill>
        <a:ln>
          <a:solidFill>
            <a:schemeClr val="accent4">
              <a:lumMod val="20000"/>
              <a:lumOff val="80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4344132909019145"/>
          <c:y val="0.13771871039800673"/>
          <c:w val="0.24677482289270194"/>
          <c:h val="0.56528126812294521"/>
        </c:manualLayout>
      </c:layout>
      <c:txPr>
        <a:bodyPr/>
        <a:lstStyle/>
        <a:p>
          <a:pPr>
            <a:defRPr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D6F544-45C1-4CF1-9EA4-632E80CAEBFB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0AF1E4-7DF5-4913-9CEA-6E1C3D7B5C87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1800" dirty="0" smtClean="0"/>
            <a:t>В методике русского языка нет единого взгляда на систему умений, которые необходимы для формирования навыка грамотного письма словарных слов у младших школьников. Самым распространенным вариантом работы с непроверяемым написанием слов является механическое запоминание и воспроизведение «трудных мест в словах»</a:t>
          </a:r>
          <a:endParaRPr lang="ru-RU" sz="1800" dirty="0"/>
        </a:p>
      </dgm:t>
    </dgm:pt>
    <dgm:pt modelId="{8F081DCC-DABD-478E-9EC4-77FCE2A20D68}" type="parTrans" cxnId="{6D3170EA-865F-49C7-ABA8-D097BBA99455}">
      <dgm:prSet/>
      <dgm:spPr/>
      <dgm:t>
        <a:bodyPr/>
        <a:lstStyle/>
        <a:p>
          <a:endParaRPr lang="ru-RU"/>
        </a:p>
      </dgm:t>
    </dgm:pt>
    <dgm:pt modelId="{43DCD3F2-C339-4752-9843-4B04E62A1E59}" type="sibTrans" cxnId="{6D3170EA-865F-49C7-ABA8-D097BBA99455}">
      <dgm:prSet/>
      <dgm:spPr/>
      <dgm:t>
        <a:bodyPr/>
        <a:lstStyle/>
        <a:p>
          <a:endParaRPr lang="ru-RU"/>
        </a:p>
      </dgm:t>
    </dgm:pt>
    <dgm:pt modelId="{AF4AC1D9-B7E4-4D96-AC2C-4A16E2FA9428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1800" dirty="0" smtClean="0"/>
            <a:t>Слово становится принадлежностью активного словаря школьника только в том случае, если ученик правильно понимает значение слова, знает его грамматические свойства, умеет правильно произносить и писать, сознательно и умело употребляет его в своей речи. Для этого необходимо сделать процесс изучения словарных слов интересным и познавательным.</a:t>
          </a:r>
          <a:endParaRPr lang="ru-RU" sz="1800" dirty="0"/>
        </a:p>
      </dgm:t>
    </dgm:pt>
    <dgm:pt modelId="{A6CAEE4E-40D7-4B08-9982-CF02DAF0CAD3}" type="parTrans" cxnId="{029EC67E-0900-48F5-810E-125C8008C3F1}">
      <dgm:prSet/>
      <dgm:spPr/>
      <dgm:t>
        <a:bodyPr/>
        <a:lstStyle/>
        <a:p>
          <a:endParaRPr lang="ru-RU"/>
        </a:p>
      </dgm:t>
    </dgm:pt>
    <dgm:pt modelId="{9EA7D5C7-A485-49B4-9D73-0DA4C4D10E82}" type="sibTrans" cxnId="{029EC67E-0900-48F5-810E-125C8008C3F1}">
      <dgm:prSet/>
      <dgm:spPr/>
      <dgm:t>
        <a:bodyPr/>
        <a:lstStyle/>
        <a:p>
          <a:endParaRPr lang="ru-RU"/>
        </a:p>
      </dgm:t>
    </dgm:pt>
    <dgm:pt modelId="{998D830D-CC84-4C32-8595-D9C1DDE1B971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/>
            <a:t>Следовательно, нужны новые педагогические технологии, которые не только обеспечат высокий уровень знаний учащихся, но и создадут условия при которых у учащихся развивается разносторонний подход к слову. </a:t>
          </a:r>
          <a:endParaRPr lang="ru-RU" sz="1800" b="1" dirty="0"/>
        </a:p>
      </dgm:t>
    </dgm:pt>
    <dgm:pt modelId="{3F8D17D1-C7CA-42A1-96A0-85164A91F10D}" type="parTrans" cxnId="{9A942D59-CC42-4A6F-9263-DE2D701C03EA}">
      <dgm:prSet/>
      <dgm:spPr/>
      <dgm:t>
        <a:bodyPr/>
        <a:lstStyle/>
        <a:p>
          <a:endParaRPr lang="ru-RU"/>
        </a:p>
      </dgm:t>
    </dgm:pt>
    <dgm:pt modelId="{5BFB0E85-DFC5-4028-8012-F5974BB9627D}" type="sibTrans" cxnId="{9A942D59-CC42-4A6F-9263-DE2D701C03EA}">
      <dgm:prSet/>
      <dgm:spPr/>
      <dgm:t>
        <a:bodyPr/>
        <a:lstStyle/>
        <a:p>
          <a:endParaRPr lang="ru-RU"/>
        </a:p>
      </dgm:t>
    </dgm:pt>
    <dgm:pt modelId="{387D11A1-317A-4991-A837-7FD0C5514EC6}" type="pres">
      <dgm:prSet presAssocID="{1CD6F544-45C1-4CF1-9EA4-632E80CAEBF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129240-663F-4CD1-95CA-F7BD5E18FD7E}" type="pres">
      <dgm:prSet presAssocID="{A10AF1E4-7DF5-4913-9CEA-6E1C3D7B5C87}" presName="node" presStyleLbl="node1" presStyleIdx="0" presStyleCnt="3" custScaleX="82579" custScaleY="167985" custLinFactNeighborX="-31342" custLinFactNeighborY="-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9F6590-48B8-4ECC-9F2F-85386FD9B450}" type="pres">
      <dgm:prSet presAssocID="{43DCD3F2-C339-4752-9843-4B04E62A1E59}" presName="sibTrans" presStyleCnt="0"/>
      <dgm:spPr/>
    </dgm:pt>
    <dgm:pt modelId="{CB7815E5-E2B4-4628-9D58-15E0AE329B5C}" type="pres">
      <dgm:prSet presAssocID="{AF4AC1D9-B7E4-4D96-AC2C-4A16E2FA9428}" presName="node" presStyleLbl="node1" presStyleIdx="1" presStyleCnt="3" custScaleX="85148" custScaleY="167267" custLinFactNeighborX="35720" custLinFactNeighborY="-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C48143-A480-400C-B7B0-6B116DBB54A1}" type="pres">
      <dgm:prSet presAssocID="{9EA7D5C7-A485-49B4-9D73-0DA4C4D10E82}" presName="sibTrans" presStyleCnt="0"/>
      <dgm:spPr/>
    </dgm:pt>
    <dgm:pt modelId="{4E5637C1-7486-4E6D-88C8-E7D21B640817}" type="pres">
      <dgm:prSet presAssocID="{998D830D-CC84-4C32-8595-D9C1DDE1B971}" presName="node" presStyleLbl="node1" presStyleIdx="2" presStyleCnt="3" custScaleX="204273" custScaleY="48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09888C-AECC-407A-994F-B876F6BB2A28}" type="presOf" srcId="{1CD6F544-45C1-4CF1-9EA4-632E80CAEBFB}" destId="{387D11A1-317A-4991-A837-7FD0C5514EC6}" srcOrd="0" destOrd="0" presId="urn:microsoft.com/office/officeart/2005/8/layout/default#1"/>
    <dgm:cxn modelId="{AB5785E8-6D38-4114-9175-401004BF7463}" type="presOf" srcId="{A10AF1E4-7DF5-4913-9CEA-6E1C3D7B5C87}" destId="{6B129240-663F-4CD1-95CA-F7BD5E18FD7E}" srcOrd="0" destOrd="0" presId="urn:microsoft.com/office/officeart/2005/8/layout/default#1"/>
    <dgm:cxn modelId="{664DF5F2-121E-4BAB-812B-985015260A07}" type="presOf" srcId="{AF4AC1D9-B7E4-4D96-AC2C-4A16E2FA9428}" destId="{CB7815E5-E2B4-4628-9D58-15E0AE329B5C}" srcOrd="0" destOrd="0" presId="urn:microsoft.com/office/officeart/2005/8/layout/default#1"/>
    <dgm:cxn modelId="{9A942D59-CC42-4A6F-9263-DE2D701C03EA}" srcId="{1CD6F544-45C1-4CF1-9EA4-632E80CAEBFB}" destId="{998D830D-CC84-4C32-8595-D9C1DDE1B971}" srcOrd="2" destOrd="0" parTransId="{3F8D17D1-C7CA-42A1-96A0-85164A91F10D}" sibTransId="{5BFB0E85-DFC5-4028-8012-F5974BB9627D}"/>
    <dgm:cxn modelId="{029EC67E-0900-48F5-810E-125C8008C3F1}" srcId="{1CD6F544-45C1-4CF1-9EA4-632E80CAEBFB}" destId="{AF4AC1D9-B7E4-4D96-AC2C-4A16E2FA9428}" srcOrd="1" destOrd="0" parTransId="{A6CAEE4E-40D7-4B08-9982-CF02DAF0CAD3}" sibTransId="{9EA7D5C7-A485-49B4-9D73-0DA4C4D10E82}"/>
    <dgm:cxn modelId="{7108C68F-6A39-4794-8AE7-897B782721E3}" type="presOf" srcId="{998D830D-CC84-4C32-8595-D9C1DDE1B971}" destId="{4E5637C1-7486-4E6D-88C8-E7D21B640817}" srcOrd="0" destOrd="0" presId="urn:microsoft.com/office/officeart/2005/8/layout/default#1"/>
    <dgm:cxn modelId="{6D3170EA-865F-49C7-ABA8-D097BBA99455}" srcId="{1CD6F544-45C1-4CF1-9EA4-632E80CAEBFB}" destId="{A10AF1E4-7DF5-4913-9CEA-6E1C3D7B5C87}" srcOrd="0" destOrd="0" parTransId="{8F081DCC-DABD-478E-9EC4-77FCE2A20D68}" sibTransId="{43DCD3F2-C339-4752-9843-4B04E62A1E59}"/>
    <dgm:cxn modelId="{418E0FF6-630F-4569-87DE-6A4AFFAD50CE}" type="presParOf" srcId="{387D11A1-317A-4991-A837-7FD0C5514EC6}" destId="{6B129240-663F-4CD1-95CA-F7BD5E18FD7E}" srcOrd="0" destOrd="0" presId="urn:microsoft.com/office/officeart/2005/8/layout/default#1"/>
    <dgm:cxn modelId="{1263AC5D-3EBD-4C9F-BD82-2334350D50D0}" type="presParOf" srcId="{387D11A1-317A-4991-A837-7FD0C5514EC6}" destId="{ED9F6590-48B8-4ECC-9F2F-85386FD9B450}" srcOrd="1" destOrd="0" presId="urn:microsoft.com/office/officeart/2005/8/layout/default#1"/>
    <dgm:cxn modelId="{955D0D83-E89D-4460-A3D3-E8836E9DD61E}" type="presParOf" srcId="{387D11A1-317A-4991-A837-7FD0C5514EC6}" destId="{CB7815E5-E2B4-4628-9D58-15E0AE329B5C}" srcOrd="2" destOrd="0" presId="urn:microsoft.com/office/officeart/2005/8/layout/default#1"/>
    <dgm:cxn modelId="{5EEE4A73-4746-4797-863E-FA974C37817C}" type="presParOf" srcId="{387D11A1-317A-4991-A837-7FD0C5514EC6}" destId="{9DC48143-A480-400C-B7B0-6B116DBB54A1}" srcOrd="3" destOrd="0" presId="urn:microsoft.com/office/officeart/2005/8/layout/default#1"/>
    <dgm:cxn modelId="{3D42F66F-6511-41D3-A989-B90F0D5CDB7E}" type="presParOf" srcId="{387D11A1-317A-4991-A837-7FD0C5514EC6}" destId="{4E5637C1-7486-4E6D-88C8-E7D21B640817}" srcOrd="4" destOrd="0" presId="urn:microsoft.com/office/officeart/2005/8/layout/default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4DE157-C478-4A17-AA99-E7CDB632B395}" type="doc">
      <dgm:prSet loTypeId="urn:microsoft.com/office/officeart/2005/8/layout/chevron2" loCatId="process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9784BFCB-BA49-455F-A041-2348FD44484B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  <a:endParaRPr lang="ru-RU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0C9AFC-9CD1-4E35-9663-CE00CE80DF28}" type="parTrans" cxnId="{F46F21B0-BCBB-491E-8C84-696733A5C417}">
      <dgm:prSet/>
      <dgm:spPr/>
      <dgm:t>
        <a:bodyPr/>
        <a:lstStyle/>
        <a:p>
          <a:endParaRPr lang="ru-RU"/>
        </a:p>
      </dgm:t>
    </dgm:pt>
    <dgm:pt modelId="{532997D0-2EBA-48E1-915A-A4E7DBF6941F}" type="sibTrans" cxnId="{F46F21B0-BCBB-491E-8C84-696733A5C417}">
      <dgm:prSet/>
      <dgm:spPr/>
      <dgm:t>
        <a:bodyPr/>
        <a:lstStyle/>
        <a:p>
          <a:endParaRPr lang="ru-RU"/>
        </a:p>
      </dgm:t>
    </dgm:pt>
    <dgm:pt modelId="{9E4C7267-705B-4F95-9A6D-0896026E4E6C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Обеспечить внедрение в образовательный процесс </a:t>
          </a:r>
          <a:r>
            <a:rPr lang="ru-RU" sz="2000" b="1" dirty="0" err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педтехнологий</a:t>
          </a:r>
          <a:r>
            <a: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способствующих  развитию навыков грамотного письма детей</a:t>
          </a:r>
          <a:endParaRPr lang="ru-RU" sz="20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83D8BD-CB0C-4F3F-A356-0E92BC7141F0}" type="parTrans" cxnId="{D49909C2-C7EA-43C3-9E8F-71B7FD3D1CE6}">
      <dgm:prSet/>
      <dgm:spPr/>
      <dgm:t>
        <a:bodyPr/>
        <a:lstStyle/>
        <a:p>
          <a:endParaRPr lang="ru-RU"/>
        </a:p>
      </dgm:t>
    </dgm:pt>
    <dgm:pt modelId="{6117E916-E2EF-4973-91C4-8DEC90A7C046}" type="sibTrans" cxnId="{D49909C2-C7EA-43C3-9E8F-71B7FD3D1CE6}">
      <dgm:prSet/>
      <dgm:spPr/>
      <dgm:t>
        <a:bodyPr/>
        <a:lstStyle/>
        <a:p>
          <a:endParaRPr lang="ru-RU"/>
        </a:p>
      </dgm:t>
    </dgm:pt>
    <dgm:pt modelId="{575D82C6-262A-467B-90EC-707D6472D7E7}">
      <dgm:prSet phldrT="[Текст]"/>
      <dgm:spPr/>
      <dgm:t>
        <a:bodyPr/>
        <a:lstStyle/>
        <a:p>
          <a:r>
            <a:rPr lang="ru-RU" b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ru-RU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7367C1D-DAE0-4FE0-8EBB-B184A39CDE9A}" type="parTrans" cxnId="{5888E008-3D78-4511-84E9-CEC0E36B55ED}">
      <dgm:prSet/>
      <dgm:spPr/>
      <dgm:t>
        <a:bodyPr/>
        <a:lstStyle/>
        <a:p>
          <a:endParaRPr lang="ru-RU"/>
        </a:p>
      </dgm:t>
    </dgm:pt>
    <dgm:pt modelId="{A6D9CD9D-F18A-4EDE-A7B4-E6362714BF7D}" type="sibTrans" cxnId="{5888E008-3D78-4511-84E9-CEC0E36B55ED}">
      <dgm:prSet/>
      <dgm:spPr/>
      <dgm:t>
        <a:bodyPr/>
        <a:lstStyle/>
        <a:p>
          <a:endParaRPr lang="ru-RU"/>
        </a:p>
      </dgm:t>
    </dgm:pt>
    <dgm:pt modelId="{8E436A32-320D-4DEC-B869-EF787C50B843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ru-RU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20E659-BF31-4CDA-8595-F70940E747F0}" type="parTrans" cxnId="{B3D7ACD9-5E66-4D32-98D6-B27500408B0B}">
      <dgm:prSet/>
      <dgm:spPr/>
      <dgm:t>
        <a:bodyPr/>
        <a:lstStyle/>
        <a:p>
          <a:endParaRPr lang="ru-RU"/>
        </a:p>
      </dgm:t>
    </dgm:pt>
    <dgm:pt modelId="{19A75239-9D06-4765-9681-559F9D36B8B5}" type="sibTrans" cxnId="{B3D7ACD9-5E66-4D32-98D6-B27500408B0B}">
      <dgm:prSet/>
      <dgm:spPr/>
      <dgm:t>
        <a:bodyPr/>
        <a:lstStyle/>
        <a:p>
          <a:endParaRPr lang="ru-RU"/>
        </a:p>
      </dgm:t>
    </dgm:pt>
    <dgm:pt modelId="{220F2D38-63A2-4229-95A5-32488B6B1083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Повышать культуру речи, способствовать активизации словаря младших школьников</a:t>
          </a:r>
          <a:endParaRPr lang="ru-RU" sz="20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261F34-EA3A-4126-8A5D-E7DEE1988FFE}" type="parTrans" cxnId="{4523C6B1-3F5B-472E-8F45-3678C43F2521}">
      <dgm:prSet/>
      <dgm:spPr/>
      <dgm:t>
        <a:bodyPr/>
        <a:lstStyle/>
        <a:p>
          <a:endParaRPr lang="ru-RU"/>
        </a:p>
      </dgm:t>
    </dgm:pt>
    <dgm:pt modelId="{20986654-0573-4CA6-846D-9E9183571088}" type="sibTrans" cxnId="{4523C6B1-3F5B-472E-8F45-3678C43F2521}">
      <dgm:prSet/>
      <dgm:spPr/>
      <dgm:t>
        <a:bodyPr/>
        <a:lstStyle/>
        <a:p>
          <a:endParaRPr lang="ru-RU"/>
        </a:p>
      </dgm:t>
    </dgm:pt>
    <dgm:pt modelId="{7457B412-879A-454F-B0EB-ACD827A6FF7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800" b="1" i="0" u="none" strike="noStrike" cap="none" normalizeH="0" baseline="0" dirty="0" smtClean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rPr>
            <a:t>Учить ребёнка </a:t>
          </a:r>
          <a:r>
            <a:rPr kumimoji="0" lang="ru-RU" sz="1800" b="1" i="0" u="none" strike="noStrike" cap="none" normalizeH="0" baseline="0" dirty="0" smtClean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единстве рассматривать все стороны слова: фонетике, орфографии, словообразованию, морфологии,        лексике и синтаксису</a:t>
          </a:r>
          <a:endParaRPr lang="ru-RU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844EF91-3682-44C1-BF82-78C68BCDCFD8}" type="sibTrans" cxnId="{D973F644-5D15-447F-9FFE-A55A3D90A458}">
      <dgm:prSet/>
      <dgm:spPr/>
      <dgm:t>
        <a:bodyPr/>
        <a:lstStyle/>
        <a:p>
          <a:endParaRPr lang="ru-RU"/>
        </a:p>
      </dgm:t>
    </dgm:pt>
    <dgm:pt modelId="{E9626470-00DB-4B8F-9D32-6881AEA37B89}" type="parTrans" cxnId="{D973F644-5D15-447F-9FFE-A55A3D90A458}">
      <dgm:prSet/>
      <dgm:spPr/>
      <dgm:t>
        <a:bodyPr/>
        <a:lstStyle/>
        <a:p>
          <a:endParaRPr lang="ru-RU"/>
        </a:p>
      </dgm:t>
    </dgm:pt>
    <dgm:pt modelId="{596766AB-6473-485F-A031-2C2C5A04377C}" type="pres">
      <dgm:prSet presAssocID="{5A4DE157-C478-4A17-AA99-E7CDB632B39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55088B-81AB-4036-BA94-E3DB05B24F78}" type="pres">
      <dgm:prSet presAssocID="{9784BFCB-BA49-455F-A041-2348FD44484B}" presName="composite" presStyleCnt="0"/>
      <dgm:spPr/>
    </dgm:pt>
    <dgm:pt modelId="{BD52C73F-F6DC-48CC-AA29-412CC640977A}" type="pres">
      <dgm:prSet presAssocID="{9784BFCB-BA49-455F-A041-2348FD44484B}" presName="parentText" presStyleLbl="alignNode1" presStyleIdx="0" presStyleCnt="3" custScaleX="100000" custScaleY="100098" custLinFactNeighborY="-1890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149716-CFFE-4E9B-94BF-DCBB2D0DD360}" type="pres">
      <dgm:prSet presAssocID="{9784BFCB-BA49-455F-A041-2348FD44484B}" presName="descendantText" presStyleLbl="alignAcc1" presStyleIdx="0" presStyleCnt="3" custScaleX="90046" custScaleY="108306" custLinFactNeighborX="-3335" custLinFactNeighborY="-4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E5C85A-8F9B-4B20-9E4D-0C554A326F38}" type="pres">
      <dgm:prSet presAssocID="{532997D0-2EBA-48E1-915A-A4E7DBF6941F}" presName="sp" presStyleCnt="0"/>
      <dgm:spPr/>
    </dgm:pt>
    <dgm:pt modelId="{E65F9E52-A6FD-40CA-9DCA-C4B6C2C63E64}" type="pres">
      <dgm:prSet presAssocID="{575D82C6-262A-467B-90EC-707D6472D7E7}" presName="composite" presStyleCnt="0"/>
      <dgm:spPr/>
    </dgm:pt>
    <dgm:pt modelId="{C9D57398-26D6-48C4-8556-779783F4662E}" type="pres">
      <dgm:prSet presAssocID="{575D82C6-262A-467B-90EC-707D6472D7E7}" presName="parentText" presStyleLbl="alignNode1" presStyleIdx="1" presStyleCnt="3" custScaleX="105242" custScaleY="100196" custLinFactNeighborX="-286" custLinFactNeighborY="-805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B83A6-956F-418E-8E31-831C92AE5C3E}" type="pres">
      <dgm:prSet presAssocID="{575D82C6-262A-467B-90EC-707D6472D7E7}" presName="descendantText" presStyleLbl="alignAcc1" presStyleIdx="1" presStyleCnt="3" custScaleX="90525" custScaleY="172026" custLinFactNeighborX="-2525" custLinFactNeighborY="-7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F254EC-7F48-47F9-AC5B-DCD5D44B5952}" type="pres">
      <dgm:prSet presAssocID="{A6D9CD9D-F18A-4EDE-A7B4-E6362714BF7D}" presName="sp" presStyleCnt="0"/>
      <dgm:spPr/>
    </dgm:pt>
    <dgm:pt modelId="{57E8C60C-EB92-478A-88BF-44F3A91BC5C8}" type="pres">
      <dgm:prSet presAssocID="{8E436A32-320D-4DEC-B869-EF787C50B843}" presName="composite" presStyleCnt="0"/>
      <dgm:spPr/>
    </dgm:pt>
    <dgm:pt modelId="{572786C3-4DD9-4F14-B154-E3F253BA838B}" type="pres">
      <dgm:prSet presAssocID="{8E436A32-320D-4DEC-B869-EF787C50B843}" presName="parentText" presStyleLbl="alignNode1" presStyleIdx="2" presStyleCnt="3" custScaleX="105771" custLinFactNeighborX="-286" custLinFactNeighborY="506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D54A8A-A194-43DD-8414-E6AA7F528279}" type="pres">
      <dgm:prSet presAssocID="{8E436A32-320D-4DEC-B869-EF787C50B843}" presName="descendantText" presStyleLbl="alignAcc1" presStyleIdx="2" presStyleCnt="3" custScaleX="91249" custScaleY="100767" custLinFactNeighborX="-2340" custLinFactNeighborY="25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837B9D-49D2-4CB0-8E98-01033D673A4A}" type="presOf" srcId="{220F2D38-63A2-4229-95A5-32488B6B1083}" destId="{39D54A8A-A194-43DD-8414-E6AA7F528279}" srcOrd="0" destOrd="0" presId="urn:microsoft.com/office/officeart/2005/8/layout/chevron2"/>
    <dgm:cxn modelId="{5888E008-3D78-4511-84E9-CEC0E36B55ED}" srcId="{5A4DE157-C478-4A17-AA99-E7CDB632B395}" destId="{575D82C6-262A-467B-90EC-707D6472D7E7}" srcOrd="1" destOrd="0" parTransId="{37367C1D-DAE0-4FE0-8EBB-B184A39CDE9A}" sibTransId="{A6D9CD9D-F18A-4EDE-A7B4-E6362714BF7D}"/>
    <dgm:cxn modelId="{B3D7ACD9-5E66-4D32-98D6-B27500408B0B}" srcId="{5A4DE157-C478-4A17-AA99-E7CDB632B395}" destId="{8E436A32-320D-4DEC-B869-EF787C50B843}" srcOrd="2" destOrd="0" parTransId="{0E20E659-BF31-4CDA-8595-F70940E747F0}" sibTransId="{19A75239-9D06-4765-9681-559F9D36B8B5}"/>
    <dgm:cxn modelId="{0E83DF4D-343E-4974-B237-FBA3D5DB770B}" type="presOf" srcId="{575D82C6-262A-467B-90EC-707D6472D7E7}" destId="{C9D57398-26D6-48C4-8556-779783F4662E}" srcOrd="0" destOrd="0" presId="urn:microsoft.com/office/officeart/2005/8/layout/chevron2"/>
    <dgm:cxn modelId="{4523C6B1-3F5B-472E-8F45-3678C43F2521}" srcId="{8E436A32-320D-4DEC-B869-EF787C50B843}" destId="{220F2D38-63A2-4229-95A5-32488B6B1083}" srcOrd="0" destOrd="0" parTransId="{16261F34-EA3A-4126-8A5D-E7DEE1988FFE}" sibTransId="{20986654-0573-4CA6-846D-9E9183571088}"/>
    <dgm:cxn modelId="{A5AEB24C-5935-477A-8286-A20DE96C7DFF}" type="presOf" srcId="{9784BFCB-BA49-455F-A041-2348FD44484B}" destId="{BD52C73F-F6DC-48CC-AA29-412CC640977A}" srcOrd="0" destOrd="0" presId="urn:microsoft.com/office/officeart/2005/8/layout/chevron2"/>
    <dgm:cxn modelId="{D49909C2-C7EA-43C3-9E8F-71B7FD3D1CE6}" srcId="{9784BFCB-BA49-455F-A041-2348FD44484B}" destId="{9E4C7267-705B-4F95-9A6D-0896026E4E6C}" srcOrd="0" destOrd="0" parTransId="{1683D8BD-CB0C-4F3F-A356-0E92BC7141F0}" sibTransId="{6117E916-E2EF-4973-91C4-8DEC90A7C046}"/>
    <dgm:cxn modelId="{884F7839-0B87-4468-9A74-C7FCFC64C3FC}" type="presOf" srcId="{9E4C7267-705B-4F95-9A6D-0896026E4E6C}" destId="{61149716-CFFE-4E9B-94BF-DCBB2D0DD360}" srcOrd="0" destOrd="0" presId="urn:microsoft.com/office/officeart/2005/8/layout/chevron2"/>
    <dgm:cxn modelId="{D973F644-5D15-447F-9FFE-A55A3D90A458}" srcId="{575D82C6-262A-467B-90EC-707D6472D7E7}" destId="{7457B412-879A-454F-B0EB-ACD827A6FF75}" srcOrd="0" destOrd="0" parTransId="{E9626470-00DB-4B8F-9D32-6881AEA37B89}" sibTransId="{0844EF91-3682-44C1-BF82-78C68BCDCFD8}"/>
    <dgm:cxn modelId="{F46F21B0-BCBB-491E-8C84-696733A5C417}" srcId="{5A4DE157-C478-4A17-AA99-E7CDB632B395}" destId="{9784BFCB-BA49-455F-A041-2348FD44484B}" srcOrd="0" destOrd="0" parTransId="{EC0C9AFC-9CD1-4E35-9663-CE00CE80DF28}" sibTransId="{532997D0-2EBA-48E1-915A-A4E7DBF6941F}"/>
    <dgm:cxn modelId="{B2581A8C-8E37-40F9-BE63-C594C3E77DFA}" type="presOf" srcId="{8E436A32-320D-4DEC-B869-EF787C50B843}" destId="{572786C3-4DD9-4F14-B154-E3F253BA838B}" srcOrd="0" destOrd="0" presId="urn:microsoft.com/office/officeart/2005/8/layout/chevron2"/>
    <dgm:cxn modelId="{E13E12A5-ABF9-4C6C-BD25-A42443DE4FC5}" type="presOf" srcId="{5A4DE157-C478-4A17-AA99-E7CDB632B395}" destId="{596766AB-6473-485F-A031-2C2C5A04377C}" srcOrd="0" destOrd="0" presId="urn:microsoft.com/office/officeart/2005/8/layout/chevron2"/>
    <dgm:cxn modelId="{2B3B1A45-A56C-4CEE-850F-7FDBEC2766D5}" type="presOf" srcId="{7457B412-879A-454F-B0EB-ACD827A6FF75}" destId="{F92B83A6-956F-418E-8E31-831C92AE5C3E}" srcOrd="0" destOrd="0" presId="urn:microsoft.com/office/officeart/2005/8/layout/chevron2"/>
    <dgm:cxn modelId="{C3E3A32A-3C1F-4D46-96A5-C4DC8E70CFF4}" type="presParOf" srcId="{596766AB-6473-485F-A031-2C2C5A04377C}" destId="{8355088B-81AB-4036-BA94-E3DB05B24F78}" srcOrd="0" destOrd="0" presId="urn:microsoft.com/office/officeart/2005/8/layout/chevron2"/>
    <dgm:cxn modelId="{150F4590-5478-43A4-B501-51B52CA1F9B8}" type="presParOf" srcId="{8355088B-81AB-4036-BA94-E3DB05B24F78}" destId="{BD52C73F-F6DC-48CC-AA29-412CC640977A}" srcOrd="0" destOrd="0" presId="urn:microsoft.com/office/officeart/2005/8/layout/chevron2"/>
    <dgm:cxn modelId="{93A20502-24CB-4933-B35D-891A359E9AE0}" type="presParOf" srcId="{8355088B-81AB-4036-BA94-E3DB05B24F78}" destId="{61149716-CFFE-4E9B-94BF-DCBB2D0DD360}" srcOrd="1" destOrd="0" presId="urn:microsoft.com/office/officeart/2005/8/layout/chevron2"/>
    <dgm:cxn modelId="{664DAF88-7758-4643-9856-272AA83C2470}" type="presParOf" srcId="{596766AB-6473-485F-A031-2C2C5A04377C}" destId="{ABE5C85A-8F9B-4B20-9E4D-0C554A326F38}" srcOrd="1" destOrd="0" presId="urn:microsoft.com/office/officeart/2005/8/layout/chevron2"/>
    <dgm:cxn modelId="{B8A224BC-5B39-4272-8749-A2EDB33D324C}" type="presParOf" srcId="{596766AB-6473-485F-A031-2C2C5A04377C}" destId="{E65F9E52-A6FD-40CA-9DCA-C4B6C2C63E64}" srcOrd="2" destOrd="0" presId="urn:microsoft.com/office/officeart/2005/8/layout/chevron2"/>
    <dgm:cxn modelId="{14050C3B-8202-485A-9EC3-3A0C01CB7677}" type="presParOf" srcId="{E65F9E52-A6FD-40CA-9DCA-C4B6C2C63E64}" destId="{C9D57398-26D6-48C4-8556-779783F4662E}" srcOrd="0" destOrd="0" presId="urn:microsoft.com/office/officeart/2005/8/layout/chevron2"/>
    <dgm:cxn modelId="{7BCF01F8-B9B0-4A5F-B662-7ED14A30B850}" type="presParOf" srcId="{E65F9E52-A6FD-40CA-9DCA-C4B6C2C63E64}" destId="{F92B83A6-956F-418E-8E31-831C92AE5C3E}" srcOrd="1" destOrd="0" presId="urn:microsoft.com/office/officeart/2005/8/layout/chevron2"/>
    <dgm:cxn modelId="{B241EE80-9F15-441E-9A49-59FFC4FEB2D3}" type="presParOf" srcId="{596766AB-6473-485F-A031-2C2C5A04377C}" destId="{3DF254EC-7F48-47F9-AC5B-DCD5D44B5952}" srcOrd="3" destOrd="0" presId="urn:microsoft.com/office/officeart/2005/8/layout/chevron2"/>
    <dgm:cxn modelId="{E99A58AF-1B06-4A62-809C-F7619E3F7CE2}" type="presParOf" srcId="{596766AB-6473-485F-A031-2C2C5A04377C}" destId="{57E8C60C-EB92-478A-88BF-44F3A91BC5C8}" srcOrd="4" destOrd="0" presId="urn:microsoft.com/office/officeart/2005/8/layout/chevron2"/>
    <dgm:cxn modelId="{DB82CC7E-2763-401B-BDDA-6858BFE74563}" type="presParOf" srcId="{57E8C60C-EB92-478A-88BF-44F3A91BC5C8}" destId="{572786C3-4DD9-4F14-B154-E3F253BA838B}" srcOrd="0" destOrd="0" presId="urn:microsoft.com/office/officeart/2005/8/layout/chevron2"/>
    <dgm:cxn modelId="{DFF399B9-3D82-4692-A32F-EC72DC073910}" type="presParOf" srcId="{57E8C60C-EB92-478A-88BF-44F3A91BC5C8}" destId="{39D54A8A-A194-43DD-8414-E6AA7F528279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D64030-8ABB-40FF-B105-4EE9C43DFD36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333853B-4981-4432-A75A-C3F2A95ADBD1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92A74F40-6367-468F-BA3E-A5C0FEFE0E40}" type="parTrans" cxnId="{A4A06FD9-E0E6-4093-A117-9377A2141991}">
      <dgm:prSet/>
      <dgm:spPr/>
      <dgm:t>
        <a:bodyPr/>
        <a:lstStyle/>
        <a:p>
          <a:endParaRPr lang="ru-RU"/>
        </a:p>
      </dgm:t>
    </dgm:pt>
    <dgm:pt modelId="{7EAA4AC9-27E8-47DB-8E23-16FA3F00AC7E}" type="sibTrans" cxnId="{A4A06FD9-E0E6-4093-A117-9377A2141991}">
      <dgm:prSet/>
      <dgm:spPr/>
      <dgm:t>
        <a:bodyPr/>
        <a:lstStyle/>
        <a:p>
          <a:endParaRPr lang="ru-RU" dirty="0"/>
        </a:p>
      </dgm:t>
    </dgm:pt>
    <dgm:pt modelId="{F75A3B31-C47F-43C1-97D9-649679ADDD50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BBE65AF2-7EFD-4F0B-BF39-E9A4A5623EB4}" type="parTrans" cxnId="{B8C7DD7D-56B5-4C7E-A010-0F3669224B7B}">
      <dgm:prSet/>
      <dgm:spPr/>
      <dgm:t>
        <a:bodyPr/>
        <a:lstStyle/>
        <a:p>
          <a:endParaRPr lang="ru-RU"/>
        </a:p>
      </dgm:t>
    </dgm:pt>
    <dgm:pt modelId="{DD10B7D0-C428-46BD-971E-22CF06B0D7DA}" type="sibTrans" cxnId="{B8C7DD7D-56B5-4C7E-A010-0F3669224B7B}">
      <dgm:prSet/>
      <dgm:spPr/>
      <dgm:t>
        <a:bodyPr/>
        <a:lstStyle/>
        <a:p>
          <a:endParaRPr lang="ru-RU" dirty="0"/>
        </a:p>
      </dgm:t>
    </dgm:pt>
    <dgm:pt modelId="{EF216461-7149-4A0F-B9AA-111743E3E584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78466765-20A0-4F5B-8400-2609F21EC6AB}" type="parTrans" cxnId="{6B259874-B066-4D61-9CA8-46BE9899690A}">
      <dgm:prSet/>
      <dgm:spPr/>
      <dgm:t>
        <a:bodyPr/>
        <a:lstStyle/>
        <a:p>
          <a:endParaRPr lang="ru-RU"/>
        </a:p>
      </dgm:t>
    </dgm:pt>
    <dgm:pt modelId="{88CBCD6E-AB36-45EC-8552-F91E38C39558}" type="sibTrans" cxnId="{6B259874-B066-4D61-9CA8-46BE9899690A}">
      <dgm:prSet/>
      <dgm:spPr/>
      <dgm:t>
        <a:bodyPr/>
        <a:lstStyle/>
        <a:p>
          <a:endParaRPr lang="ru-RU" dirty="0"/>
        </a:p>
      </dgm:t>
    </dgm:pt>
    <dgm:pt modelId="{EE7948FA-1E53-4EE0-8BCF-586190B19661}">
      <dgm:prSet phldrT="[Текст]"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0EE4E6CE-133E-48AE-A407-B412BE2B0058}" type="parTrans" cxnId="{559613F3-2908-478C-8053-5E74E125FF47}">
      <dgm:prSet/>
      <dgm:spPr/>
      <dgm:t>
        <a:bodyPr/>
        <a:lstStyle/>
        <a:p>
          <a:endParaRPr lang="ru-RU"/>
        </a:p>
      </dgm:t>
    </dgm:pt>
    <dgm:pt modelId="{E575F163-F971-43DD-8191-3A509C997DDD}" type="sibTrans" cxnId="{559613F3-2908-478C-8053-5E74E125FF47}">
      <dgm:prSet/>
      <dgm:spPr/>
      <dgm:t>
        <a:bodyPr/>
        <a:lstStyle/>
        <a:p>
          <a:endParaRPr lang="ru-RU" dirty="0"/>
        </a:p>
      </dgm:t>
    </dgm:pt>
    <dgm:pt modelId="{EC0F4D4F-E0FD-4FA9-BEAC-E9EFFCDD5761}">
      <dgm:prSet phldrT="[Текст]"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0CBB5AD3-B5A8-4575-8F11-76C1FDD591A9}" type="parTrans" cxnId="{22A1C714-5E8A-4309-A465-B1A39CCC326A}">
      <dgm:prSet/>
      <dgm:spPr/>
      <dgm:t>
        <a:bodyPr/>
        <a:lstStyle/>
        <a:p>
          <a:endParaRPr lang="ru-RU"/>
        </a:p>
      </dgm:t>
    </dgm:pt>
    <dgm:pt modelId="{A021985C-354C-439E-8AC2-1C551CFEE323}" type="sibTrans" cxnId="{22A1C714-5E8A-4309-A465-B1A39CCC326A}">
      <dgm:prSet/>
      <dgm:spPr/>
      <dgm:t>
        <a:bodyPr/>
        <a:lstStyle/>
        <a:p>
          <a:endParaRPr lang="ru-RU" dirty="0"/>
        </a:p>
      </dgm:t>
    </dgm:pt>
    <dgm:pt modelId="{370CCF01-B113-43D5-B033-6DA057695453}">
      <dgm:prSet/>
      <dgm:spPr/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B182B9C1-81F9-46C3-A689-8F6A6D2DAAD4}" type="parTrans" cxnId="{A65F3AC3-4C83-41C1-8182-5BE02B6CFF9B}">
      <dgm:prSet/>
      <dgm:spPr/>
      <dgm:t>
        <a:bodyPr/>
        <a:lstStyle/>
        <a:p>
          <a:endParaRPr lang="ru-RU"/>
        </a:p>
      </dgm:t>
    </dgm:pt>
    <dgm:pt modelId="{4DF89788-89C9-4B7F-AE85-08A43DCD0A49}" type="sibTrans" cxnId="{A65F3AC3-4C83-41C1-8182-5BE02B6CFF9B}">
      <dgm:prSet/>
      <dgm:spPr/>
      <dgm:t>
        <a:bodyPr/>
        <a:lstStyle/>
        <a:p>
          <a:endParaRPr lang="ru-RU" dirty="0"/>
        </a:p>
      </dgm:t>
    </dgm:pt>
    <dgm:pt modelId="{748AF84A-17F1-4228-B4FF-C2BD94154BF6}">
      <dgm:prSet/>
      <dgm:spPr/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FBCCF748-8081-4CE1-916D-42AEFBFB1986}" type="parTrans" cxnId="{A4FD2204-AFB8-4500-8121-D5E764618758}">
      <dgm:prSet/>
      <dgm:spPr/>
      <dgm:t>
        <a:bodyPr/>
        <a:lstStyle/>
        <a:p>
          <a:endParaRPr lang="ru-RU"/>
        </a:p>
      </dgm:t>
    </dgm:pt>
    <dgm:pt modelId="{D85C9032-6FB6-4F3C-AB93-C5E2DDE4548E}" type="sibTrans" cxnId="{A4FD2204-AFB8-4500-8121-D5E764618758}">
      <dgm:prSet/>
      <dgm:spPr/>
      <dgm:t>
        <a:bodyPr/>
        <a:lstStyle/>
        <a:p>
          <a:endParaRPr lang="ru-RU" dirty="0"/>
        </a:p>
      </dgm:t>
    </dgm:pt>
    <dgm:pt modelId="{886D3A39-2620-4D61-85DC-F674279A0898}" type="pres">
      <dgm:prSet presAssocID="{17D64030-8ABB-40FF-B105-4EE9C43DFD3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FDD16D-9D35-4021-9621-A0A404F7772A}" type="pres">
      <dgm:prSet presAssocID="{F333853B-4981-4432-A75A-C3F2A95ADBD1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A0554F-B1B0-4662-B13F-47E194E3793F}" type="pres">
      <dgm:prSet presAssocID="{7EAA4AC9-27E8-47DB-8E23-16FA3F00AC7E}" presName="sibTrans" presStyleLbl="sibTrans2D1" presStyleIdx="0" presStyleCnt="7"/>
      <dgm:spPr/>
      <dgm:t>
        <a:bodyPr/>
        <a:lstStyle/>
        <a:p>
          <a:endParaRPr lang="ru-RU"/>
        </a:p>
      </dgm:t>
    </dgm:pt>
    <dgm:pt modelId="{3F822D86-826E-4250-9983-5B45F7982272}" type="pres">
      <dgm:prSet presAssocID="{7EAA4AC9-27E8-47DB-8E23-16FA3F00AC7E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A458442B-4F45-41EC-BD0E-14E5BAA352D4}" type="pres">
      <dgm:prSet presAssocID="{F75A3B31-C47F-43C1-97D9-649679ADDD5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055D15-BDF9-407C-81C4-5811A832AFAA}" type="pres">
      <dgm:prSet presAssocID="{DD10B7D0-C428-46BD-971E-22CF06B0D7DA}" presName="sibTrans" presStyleLbl="sibTrans2D1" presStyleIdx="1" presStyleCnt="7"/>
      <dgm:spPr/>
      <dgm:t>
        <a:bodyPr/>
        <a:lstStyle/>
        <a:p>
          <a:endParaRPr lang="ru-RU"/>
        </a:p>
      </dgm:t>
    </dgm:pt>
    <dgm:pt modelId="{B98C38C4-F713-4055-8F6D-CB7E36C8EF41}" type="pres">
      <dgm:prSet presAssocID="{DD10B7D0-C428-46BD-971E-22CF06B0D7DA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DF89431C-84A7-4AA9-B10D-F2F8417CBDD5}" type="pres">
      <dgm:prSet presAssocID="{EF216461-7149-4A0F-B9AA-111743E3E584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8B49D4-C470-4B08-AE63-DF848073B5D7}" type="pres">
      <dgm:prSet presAssocID="{88CBCD6E-AB36-45EC-8552-F91E38C39558}" presName="sibTrans" presStyleLbl="sibTrans2D1" presStyleIdx="2" presStyleCnt="7"/>
      <dgm:spPr/>
      <dgm:t>
        <a:bodyPr/>
        <a:lstStyle/>
        <a:p>
          <a:endParaRPr lang="ru-RU"/>
        </a:p>
      </dgm:t>
    </dgm:pt>
    <dgm:pt modelId="{ADFB60C1-BBF3-48BC-8F4F-799927BBD04E}" type="pres">
      <dgm:prSet presAssocID="{88CBCD6E-AB36-45EC-8552-F91E38C39558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1B3511E3-01E6-4390-964A-DC50B690CFD0}" type="pres">
      <dgm:prSet presAssocID="{EE7948FA-1E53-4EE0-8BCF-586190B1966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9FFF68-7578-4CE4-8E4E-11B2EDCF9EFC}" type="pres">
      <dgm:prSet presAssocID="{E575F163-F971-43DD-8191-3A509C997DDD}" presName="sibTrans" presStyleLbl="sibTrans2D1" presStyleIdx="3" presStyleCnt="7"/>
      <dgm:spPr/>
      <dgm:t>
        <a:bodyPr/>
        <a:lstStyle/>
        <a:p>
          <a:endParaRPr lang="ru-RU"/>
        </a:p>
      </dgm:t>
    </dgm:pt>
    <dgm:pt modelId="{A5152E01-F4A3-45F9-9ED6-FEA3D4AED98B}" type="pres">
      <dgm:prSet presAssocID="{E575F163-F971-43DD-8191-3A509C997DDD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B07D9AC8-FC69-442E-A569-FEB65C44B516}" type="pres">
      <dgm:prSet presAssocID="{EC0F4D4F-E0FD-4FA9-BEAC-E9EFFCDD5761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8070D-654E-40BD-B7BD-0D52A346EBCB}" type="pres">
      <dgm:prSet presAssocID="{A021985C-354C-439E-8AC2-1C551CFEE323}" presName="sibTrans" presStyleLbl="sibTrans2D1" presStyleIdx="4" presStyleCnt="7"/>
      <dgm:spPr/>
      <dgm:t>
        <a:bodyPr/>
        <a:lstStyle/>
        <a:p>
          <a:endParaRPr lang="ru-RU"/>
        </a:p>
      </dgm:t>
    </dgm:pt>
    <dgm:pt modelId="{46EF6867-D4E4-486A-B433-2855D550AB2A}" type="pres">
      <dgm:prSet presAssocID="{A021985C-354C-439E-8AC2-1C551CFEE323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38CD0BF3-D825-4F1D-812A-CD4308743C17}" type="pres">
      <dgm:prSet presAssocID="{370CCF01-B113-43D5-B033-6DA05769545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EC3FBD-60A6-41A9-AF33-DB8A52B469FB}" type="pres">
      <dgm:prSet presAssocID="{4DF89788-89C9-4B7F-AE85-08A43DCD0A49}" presName="sibTrans" presStyleLbl="sibTrans2D1" presStyleIdx="5" presStyleCnt="7"/>
      <dgm:spPr/>
      <dgm:t>
        <a:bodyPr/>
        <a:lstStyle/>
        <a:p>
          <a:endParaRPr lang="ru-RU"/>
        </a:p>
      </dgm:t>
    </dgm:pt>
    <dgm:pt modelId="{9AB0C8CE-EBAE-4126-B19C-CF114C2E99AE}" type="pres">
      <dgm:prSet presAssocID="{4DF89788-89C9-4B7F-AE85-08A43DCD0A49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62510150-DEF2-42A7-8508-306F25D1D016}" type="pres">
      <dgm:prSet presAssocID="{748AF84A-17F1-4228-B4FF-C2BD94154BF6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B1C689-E18C-46A7-95E8-1B9393AC9FB2}" type="pres">
      <dgm:prSet presAssocID="{D85C9032-6FB6-4F3C-AB93-C5E2DDE4548E}" presName="sibTrans" presStyleLbl="sibTrans2D1" presStyleIdx="6" presStyleCnt="7"/>
      <dgm:spPr/>
      <dgm:t>
        <a:bodyPr/>
        <a:lstStyle/>
        <a:p>
          <a:endParaRPr lang="ru-RU"/>
        </a:p>
      </dgm:t>
    </dgm:pt>
    <dgm:pt modelId="{3CABCB31-33C0-462E-A3FE-2E6467578DA3}" type="pres">
      <dgm:prSet presAssocID="{D85C9032-6FB6-4F3C-AB93-C5E2DDE4548E}" presName="connectorText" presStyleLbl="sibTrans2D1" presStyleIdx="6" presStyleCnt="7"/>
      <dgm:spPr/>
      <dgm:t>
        <a:bodyPr/>
        <a:lstStyle/>
        <a:p>
          <a:endParaRPr lang="ru-RU"/>
        </a:p>
      </dgm:t>
    </dgm:pt>
  </dgm:ptLst>
  <dgm:cxnLst>
    <dgm:cxn modelId="{494F5BC7-7159-479D-844C-BF4706A85E08}" type="presOf" srcId="{EC0F4D4F-E0FD-4FA9-BEAC-E9EFFCDD5761}" destId="{B07D9AC8-FC69-442E-A569-FEB65C44B516}" srcOrd="0" destOrd="0" presId="urn:microsoft.com/office/officeart/2005/8/layout/cycle2"/>
    <dgm:cxn modelId="{A4FD2204-AFB8-4500-8121-D5E764618758}" srcId="{17D64030-8ABB-40FF-B105-4EE9C43DFD36}" destId="{748AF84A-17F1-4228-B4FF-C2BD94154BF6}" srcOrd="6" destOrd="0" parTransId="{FBCCF748-8081-4CE1-916D-42AEFBFB1986}" sibTransId="{D85C9032-6FB6-4F3C-AB93-C5E2DDE4548E}"/>
    <dgm:cxn modelId="{CFF11765-3262-400E-9858-179B81E3A966}" type="presOf" srcId="{E575F163-F971-43DD-8191-3A509C997DDD}" destId="{A5152E01-F4A3-45F9-9ED6-FEA3D4AED98B}" srcOrd="1" destOrd="0" presId="urn:microsoft.com/office/officeart/2005/8/layout/cycle2"/>
    <dgm:cxn modelId="{74253E96-30A0-438B-9835-C19AE5704D5A}" type="presOf" srcId="{DD10B7D0-C428-46BD-971E-22CF06B0D7DA}" destId="{B98C38C4-F713-4055-8F6D-CB7E36C8EF41}" srcOrd="1" destOrd="0" presId="urn:microsoft.com/office/officeart/2005/8/layout/cycle2"/>
    <dgm:cxn modelId="{9D508529-B990-4EF6-BF9A-75856D0FF7EF}" type="presOf" srcId="{EF216461-7149-4A0F-B9AA-111743E3E584}" destId="{DF89431C-84A7-4AA9-B10D-F2F8417CBDD5}" srcOrd="0" destOrd="0" presId="urn:microsoft.com/office/officeart/2005/8/layout/cycle2"/>
    <dgm:cxn modelId="{B8C7DD7D-56B5-4C7E-A010-0F3669224B7B}" srcId="{17D64030-8ABB-40FF-B105-4EE9C43DFD36}" destId="{F75A3B31-C47F-43C1-97D9-649679ADDD50}" srcOrd="1" destOrd="0" parTransId="{BBE65AF2-7EFD-4F0B-BF39-E9A4A5623EB4}" sibTransId="{DD10B7D0-C428-46BD-971E-22CF06B0D7DA}"/>
    <dgm:cxn modelId="{A4A06FD9-E0E6-4093-A117-9377A2141991}" srcId="{17D64030-8ABB-40FF-B105-4EE9C43DFD36}" destId="{F333853B-4981-4432-A75A-C3F2A95ADBD1}" srcOrd="0" destOrd="0" parTransId="{92A74F40-6367-468F-BA3E-A5C0FEFE0E40}" sibTransId="{7EAA4AC9-27E8-47DB-8E23-16FA3F00AC7E}"/>
    <dgm:cxn modelId="{3F56E79F-1605-424F-A3E7-978EAFE52EDA}" type="presOf" srcId="{F333853B-4981-4432-A75A-C3F2A95ADBD1}" destId="{E7FDD16D-9D35-4021-9621-A0A404F7772A}" srcOrd="0" destOrd="0" presId="urn:microsoft.com/office/officeart/2005/8/layout/cycle2"/>
    <dgm:cxn modelId="{1FEF37B4-F551-4C26-A1A6-78F1AEE8A41A}" type="presOf" srcId="{370CCF01-B113-43D5-B033-6DA057695453}" destId="{38CD0BF3-D825-4F1D-812A-CD4308743C17}" srcOrd="0" destOrd="0" presId="urn:microsoft.com/office/officeart/2005/8/layout/cycle2"/>
    <dgm:cxn modelId="{4979E71D-5581-47F5-A723-DA25D78BD180}" type="presOf" srcId="{7EAA4AC9-27E8-47DB-8E23-16FA3F00AC7E}" destId="{AFA0554F-B1B0-4662-B13F-47E194E3793F}" srcOrd="0" destOrd="0" presId="urn:microsoft.com/office/officeart/2005/8/layout/cycle2"/>
    <dgm:cxn modelId="{B046462C-EE79-456A-822A-67CF9ECE5572}" type="presOf" srcId="{A021985C-354C-439E-8AC2-1C551CFEE323}" destId="{46EF6867-D4E4-486A-B433-2855D550AB2A}" srcOrd="1" destOrd="0" presId="urn:microsoft.com/office/officeart/2005/8/layout/cycle2"/>
    <dgm:cxn modelId="{72D89F20-6FCA-4A37-AC9C-60E5576B9916}" type="presOf" srcId="{88CBCD6E-AB36-45EC-8552-F91E38C39558}" destId="{ADFB60C1-BBF3-48BC-8F4F-799927BBD04E}" srcOrd="1" destOrd="0" presId="urn:microsoft.com/office/officeart/2005/8/layout/cycle2"/>
    <dgm:cxn modelId="{22A1C714-5E8A-4309-A465-B1A39CCC326A}" srcId="{17D64030-8ABB-40FF-B105-4EE9C43DFD36}" destId="{EC0F4D4F-E0FD-4FA9-BEAC-E9EFFCDD5761}" srcOrd="4" destOrd="0" parTransId="{0CBB5AD3-B5A8-4575-8F11-76C1FDD591A9}" sibTransId="{A021985C-354C-439E-8AC2-1C551CFEE323}"/>
    <dgm:cxn modelId="{A65F3AC3-4C83-41C1-8182-5BE02B6CFF9B}" srcId="{17D64030-8ABB-40FF-B105-4EE9C43DFD36}" destId="{370CCF01-B113-43D5-B033-6DA057695453}" srcOrd="5" destOrd="0" parTransId="{B182B9C1-81F9-46C3-A689-8F6A6D2DAAD4}" sibTransId="{4DF89788-89C9-4B7F-AE85-08A43DCD0A49}"/>
    <dgm:cxn modelId="{BE07BB74-4D60-41F2-80DA-AC38407400E0}" type="presOf" srcId="{7EAA4AC9-27E8-47DB-8E23-16FA3F00AC7E}" destId="{3F822D86-826E-4250-9983-5B45F7982272}" srcOrd="1" destOrd="0" presId="urn:microsoft.com/office/officeart/2005/8/layout/cycle2"/>
    <dgm:cxn modelId="{B2A1FFEB-ACF9-4D89-824E-771F23BD04D7}" type="presOf" srcId="{4DF89788-89C9-4B7F-AE85-08A43DCD0A49}" destId="{73EC3FBD-60A6-41A9-AF33-DB8A52B469FB}" srcOrd="0" destOrd="0" presId="urn:microsoft.com/office/officeart/2005/8/layout/cycle2"/>
    <dgm:cxn modelId="{423372B4-E9F5-4795-AEE7-6CD4274B7963}" type="presOf" srcId="{17D64030-8ABB-40FF-B105-4EE9C43DFD36}" destId="{886D3A39-2620-4D61-85DC-F674279A0898}" srcOrd="0" destOrd="0" presId="urn:microsoft.com/office/officeart/2005/8/layout/cycle2"/>
    <dgm:cxn modelId="{F9E84C13-8744-40B8-891C-706F5295A958}" type="presOf" srcId="{D85C9032-6FB6-4F3C-AB93-C5E2DDE4548E}" destId="{46B1C689-E18C-46A7-95E8-1B9393AC9FB2}" srcOrd="0" destOrd="0" presId="urn:microsoft.com/office/officeart/2005/8/layout/cycle2"/>
    <dgm:cxn modelId="{9D545CE8-DB2E-46EF-90EB-9FA937A9EF2D}" type="presOf" srcId="{88CBCD6E-AB36-45EC-8552-F91E38C39558}" destId="{068B49D4-C470-4B08-AE63-DF848073B5D7}" srcOrd="0" destOrd="0" presId="urn:microsoft.com/office/officeart/2005/8/layout/cycle2"/>
    <dgm:cxn modelId="{F6E6BE41-8A90-4744-BF6C-022DF5135D50}" type="presOf" srcId="{A021985C-354C-439E-8AC2-1C551CFEE323}" destId="{9028070D-654E-40BD-B7BD-0D52A346EBCB}" srcOrd="0" destOrd="0" presId="urn:microsoft.com/office/officeart/2005/8/layout/cycle2"/>
    <dgm:cxn modelId="{107ECB0E-4CDC-40F2-8B76-3290D7B029CA}" type="presOf" srcId="{DD10B7D0-C428-46BD-971E-22CF06B0D7DA}" destId="{89055D15-BDF9-407C-81C4-5811A832AFAA}" srcOrd="0" destOrd="0" presId="urn:microsoft.com/office/officeart/2005/8/layout/cycle2"/>
    <dgm:cxn modelId="{DFFD2353-0738-4F35-8156-F9D8D948262A}" type="presOf" srcId="{F75A3B31-C47F-43C1-97D9-649679ADDD50}" destId="{A458442B-4F45-41EC-BD0E-14E5BAA352D4}" srcOrd="0" destOrd="0" presId="urn:microsoft.com/office/officeart/2005/8/layout/cycle2"/>
    <dgm:cxn modelId="{6B259874-B066-4D61-9CA8-46BE9899690A}" srcId="{17D64030-8ABB-40FF-B105-4EE9C43DFD36}" destId="{EF216461-7149-4A0F-B9AA-111743E3E584}" srcOrd="2" destOrd="0" parTransId="{78466765-20A0-4F5B-8400-2609F21EC6AB}" sibTransId="{88CBCD6E-AB36-45EC-8552-F91E38C39558}"/>
    <dgm:cxn modelId="{153DBD31-D02A-4798-AA35-D3EFC194C366}" type="presOf" srcId="{EE7948FA-1E53-4EE0-8BCF-586190B19661}" destId="{1B3511E3-01E6-4390-964A-DC50B690CFD0}" srcOrd="0" destOrd="0" presId="urn:microsoft.com/office/officeart/2005/8/layout/cycle2"/>
    <dgm:cxn modelId="{5C1EC41F-5FED-4358-A789-CF45C12778AB}" type="presOf" srcId="{4DF89788-89C9-4B7F-AE85-08A43DCD0A49}" destId="{9AB0C8CE-EBAE-4126-B19C-CF114C2E99AE}" srcOrd="1" destOrd="0" presId="urn:microsoft.com/office/officeart/2005/8/layout/cycle2"/>
    <dgm:cxn modelId="{559613F3-2908-478C-8053-5E74E125FF47}" srcId="{17D64030-8ABB-40FF-B105-4EE9C43DFD36}" destId="{EE7948FA-1E53-4EE0-8BCF-586190B19661}" srcOrd="3" destOrd="0" parTransId="{0EE4E6CE-133E-48AE-A407-B412BE2B0058}" sibTransId="{E575F163-F971-43DD-8191-3A509C997DDD}"/>
    <dgm:cxn modelId="{E0880BFF-A0B3-47BD-9812-BBEAA1A1BFC7}" type="presOf" srcId="{D85C9032-6FB6-4F3C-AB93-C5E2DDE4548E}" destId="{3CABCB31-33C0-462E-A3FE-2E6467578DA3}" srcOrd="1" destOrd="0" presId="urn:microsoft.com/office/officeart/2005/8/layout/cycle2"/>
    <dgm:cxn modelId="{8D04BC57-199F-49CC-8E56-613C5C3BC9F2}" type="presOf" srcId="{E575F163-F971-43DD-8191-3A509C997DDD}" destId="{AA9FFF68-7578-4CE4-8E4E-11B2EDCF9EFC}" srcOrd="0" destOrd="0" presId="urn:microsoft.com/office/officeart/2005/8/layout/cycle2"/>
    <dgm:cxn modelId="{A88C6CD2-7280-4DC9-B7CD-AE2A78139592}" type="presOf" srcId="{748AF84A-17F1-4228-B4FF-C2BD94154BF6}" destId="{62510150-DEF2-42A7-8508-306F25D1D016}" srcOrd="0" destOrd="0" presId="urn:microsoft.com/office/officeart/2005/8/layout/cycle2"/>
    <dgm:cxn modelId="{E8F21A03-36E0-4DB0-9CAB-52EEE2FA07C9}" type="presParOf" srcId="{886D3A39-2620-4D61-85DC-F674279A0898}" destId="{E7FDD16D-9D35-4021-9621-A0A404F7772A}" srcOrd="0" destOrd="0" presId="urn:microsoft.com/office/officeart/2005/8/layout/cycle2"/>
    <dgm:cxn modelId="{776467BF-258C-486A-9599-0192EA88FADA}" type="presParOf" srcId="{886D3A39-2620-4D61-85DC-F674279A0898}" destId="{AFA0554F-B1B0-4662-B13F-47E194E3793F}" srcOrd="1" destOrd="0" presId="urn:microsoft.com/office/officeart/2005/8/layout/cycle2"/>
    <dgm:cxn modelId="{21F654E2-90E3-4572-BD75-0F13DBC65011}" type="presParOf" srcId="{AFA0554F-B1B0-4662-B13F-47E194E3793F}" destId="{3F822D86-826E-4250-9983-5B45F7982272}" srcOrd="0" destOrd="0" presId="urn:microsoft.com/office/officeart/2005/8/layout/cycle2"/>
    <dgm:cxn modelId="{439F5843-ABA0-4429-8334-A269EB6B28EA}" type="presParOf" srcId="{886D3A39-2620-4D61-85DC-F674279A0898}" destId="{A458442B-4F45-41EC-BD0E-14E5BAA352D4}" srcOrd="2" destOrd="0" presId="urn:microsoft.com/office/officeart/2005/8/layout/cycle2"/>
    <dgm:cxn modelId="{25B899F2-8D82-4B5E-AE28-ECD3505FA478}" type="presParOf" srcId="{886D3A39-2620-4D61-85DC-F674279A0898}" destId="{89055D15-BDF9-407C-81C4-5811A832AFAA}" srcOrd="3" destOrd="0" presId="urn:microsoft.com/office/officeart/2005/8/layout/cycle2"/>
    <dgm:cxn modelId="{6755BFDF-FC88-4322-BF51-92FB23A0DF42}" type="presParOf" srcId="{89055D15-BDF9-407C-81C4-5811A832AFAA}" destId="{B98C38C4-F713-4055-8F6D-CB7E36C8EF41}" srcOrd="0" destOrd="0" presId="urn:microsoft.com/office/officeart/2005/8/layout/cycle2"/>
    <dgm:cxn modelId="{13BEFCF0-C190-4355-8DB8-2BB3D346CF58}" type="presParOf" srcId="{886D3A39-2620-4D61-85DC-F674279A0898}" destId="{DF89431C-84A7-4AA9-B10D-F2F8417CBDD5}" srcOrd="4" destOrd="0" presId="urn:microsoft.com/office/officeart/2005/8/layout/cycle2"/>
    <dgm:cxn modelId="{028222F2-50CC-44FC-BA6C-D09DF15E5097}" type="presParOf" srcId="{886D3A39-2620-4D61-85DC-F674279A0898}" destId="{068B49D4-C470-4B08-AE63-DF848073B5D7}" srcOrd="5" destOrd="0" presId="urn:microsoft.com/office/officeart/2005/8/layout/cycle2"/>
    <dgm:cxn modelId="{7F76AC0D-01E0-48F5-9547-DCA5B9F45EE5}" type="presParOf" srcId="{068B49D4-C470-4B08-AE63-DF848073B5D7}" destId="{ADFB60C1-BBF3-48BC-8F4F-799927BBD04E}" srcOrd="0" destOrd="0" presId="urn:microsoft.com/office/officeart/2005/8/layout/cycle2"/>
    <dgm:cxn modelId="{A5A6D983-49AD-4791-9325-F6EBE9A5637C}" type="presParOf" srcId="{886D3A39-2620-4D61-85DC-F674279A0898}" destId="{1B3511E3-01E6-4390-964A-DC50B690CFD0}" srcOrd="6" destOrd="0" presId="urn:microsoft.com/office/officeart/2005/8/layout/cycle2"/>
    <dgm:cxn modelId="{8EE31847-FA97-48D5-ACF6-9B47754CF299}" type="presParOf" srcId="{886D3A39-2620-4D61-85DC-F674279A0898}" destId="{AA9FFF68-7578-4CE4-8E4E-11B2EDCF9EFC}" srcOrd="7" destOrd="0" presId="urn:microsoft.com/office/officeart/2005/8/layout/cycle2"/>
    <dgm:cxn modelId="{D49E7CAA-7209-4BA8-890B-C65EAC27B754}" type="presParOf" srcId="{AA9FFF68-7578-4CE4-8E4E-11B2EDCF9EFC}" destId="{A5152E01-F4A3-45F9-9ED6-FEA3D4AED98B}" srcOrd="0" destOrd="0" presId="urn:microsoft.com/office/officeart/2005/8/layout/cycle2"/>
    <dgm:cxn modelId="{E2B65D0A-A4EB-4C14-BFCC-3087DD6F138E}" type="presParOf" srcId="{886D3A39-2620-4D61-85DC-F674279A0898}" destId="{B07D9AC8-FC69-442E-A569-FEB65C44B516}" srcOrd="8" destOrd="0" presId="urn:microsoft.com/office/officeart/2005/8/layout/cycle2"/>
    <dgm:cxn modelId="{A0A12C8F-C1CE-400A-81F2-E3F9CDC9673A}" type="presParOf" srcId="{886D3A39-2620-4D61-85DC-F674279A0898}" destId="{9028070D-654E-40BD-B7BD-0D52A346EBCB}" srcOrd="9" destOrd="0" presId="urn:microsoft.com/office/officeart/2005/8/layout/cycle2"/>
    <dgm:cxn modelId="{E022BBBA-201A-4BD9-8D0D-482A9F7657AA}" type="presParOf" srcId="{9028070D-654E-40BD-B7BD-0D52A346EBCB}" destId="{46EF6867-D4E4-486A-B433-2855D550AB2A}" srcOrd="0" destOrd="0" presId="urn:microsoft.com/office/officeart/2005/8/layout/cycle2"/>
    <dgm:cxn modelId="{6EEBAADB-F91F-4EAF-B5AB-151E9CDE4EAD}" type="presParOf" srcId="{886D3A39-2620-4D61-85DC-F674279A0898}" destId="{38CD0BF3-D825-4F1D-812A-CD4308743C17}" srcOrd="10" destOrd="0" presId="urn:microsoft.com/office/officeart/2005/8/layout/cycle2"/>
    <dgm:cxn modelId="{BE26ADEA-D12F-43B7-B64E-5B2700C08B03}" type="presParOf" srcId="{886D3A39-2620-4D61-85DC-F674279A0898}" destId="{73EC3FBD-60A6-41A9-AF33-DB8A52B469FB}" srcOrd="11" destOrd="0" presId="urn:microsoft.com/office/officeart/2005/8/layout/cycle2"/>
    <dgm:cxn modelId="{E2C116F1-FA81-4EB0-919A-CE2EBE508838}" type="presParOf" srcId="{73EC3FBD-60A6-41A9-AF33-DB8A52B469FB}" destId="{9AB0C8CE-EBAE-4126-B19C-CF114C2E99AE}" srcOrd="0" destOrd="0" presId="urn:microsoft.com/office/officeart/2005/8/layout/cycle2"/>
    <dgm:cxn modelId="{3E5D5E98-E035-4A39-B091-1E48ED472F30}" type="presParOf" srcId="{886D3A39-2620-4D61-85DC-F674279A0898}" destId="{62510150-DEF2-42A7-8508-306F25D1D016}" srcOrd="12" destOrd="0" presId="urn:microsoft.com/office/officeart/2005/8/layout/cycle2"/>
    <dgm:cxn modelId="{AEDA857C-049C-4193-93DC-49A76A1C79AF}" type="presParOf" srcId="{886D3A39-2620-4D61-85DC-F674279A0898}" destId="{46B1C689-E18C-46A7-95E8-1B9393AC9FB2}" srcOrd="13" destOrd="0" presId="urn:microsoft.com/office/officeart/2005/8/layout/cycle2"/>
    <dgm:cxn modelId="{BC6E4244-8EFC-4456-B026-BAFDB04A4225}" type="presParOf" srcId="{46B1C689-E18C-46A7-95E8-1B9393AC9FB2}" destId="{3CABCB31-33C0-462E-A3FE-2E6467578DA3}" srcOrd="0" destOrd="0" presId="urn:microsoft.com/office/officeart/2005/8/layout/cycle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129240-663F-4CD1-95CA-F7BD5E18FD7E}">
      <dsp:nvSpPr>
        <dsp:cNvPr id="0" name=""/>
        <dsp:cNvSpPr/>
      </dsp:nvSpPr>
      <dsp:spPr>
        <a:xfrm>
          <a:off x="0" y="3"/>
          <a:ext cx="3303690" cy="3504522"/>
        </a:xfrm>
        <a:prstGeom prst="rect">
          <a:avLst/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 методике русского языка нет единого взгляда на систему умений, которые необходимы для формирования навыка грамотного письма словарных слов у младших школьников. Самым распространенным вариантом работы с непроверяемым написанием слов является механическое запоминание и воспроизведение «трудных мест в словах»</a:t>
          </a:r>
          <a:endParaRPr lang="ru-RU" sz="1800" kern="1200" dirty="0"/>
        </a:p>
      </dsp:txBody>
      <dsp:txXfrm>
        <a:off x="0" y="3"/>
        <a:ext cx="3303690" cy="3504522"/>
      </dsp:txXfrm>
    </dsp:sp>
    <dsp:sp modelId="{CB7815E5-E2B4-4628-9D58-15E0AE329B5C}">
      <dsp:nvSpPr>
        <dsp:cNvPr id="0" name=""/>
        <dsp:cNvSpPr/>
      </dsp:nvSpPr>
      <dsp:spPr>
        <a:xfrm>
          <a:off x="4616704" y="3"/>
          <a:ext cx="3402367" cy="3489543"/>
        </a:xfrm>
        <a:prstGeom prst="rect">
          <a:avLst/>
        </a:prstGeom>
        <a:gradFill rotWithShape="1">
          <a:gsLst>
            <a:gs pos="0">
              <a:schemeClr val="accent6">
                <a:tint val="35000"/>
                <a:satMod val="253000"/>
              </a:schemeClr>
            </a:gs>
            <a:gs pos="50000">
              <a:schemeClr val="accent6">
                <a:tint val="42000"/>
                <a:satMod val="255000"/>
              </a:schemeClr>
            </a:gs>
            <a:gs pos="97000">
              <a:schemeClr val="accent6">
                <a:tint val="53000"/>
                <a:satMod val="260000"/>
              </a:schemeClr>
            </a:gs>
            <a:gs pos="100000">
              <a:schemeClr val="accent6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Слово становится принадлежностью активного словаря школьника только в том случае, если ученик правильно понимает значение слова, знает его грамматические свойства, умеет правильно произносить и писать, сознательно и умело употребляет его в своей речи. Для этого необходимо сделать процесс изучения словарных слов интересным и познавательным.</a:t>
          </a:r>
          <a:endParaRPr lang="ru-RU" sz="1800" kern="1200" dirty="0"/>
        </a:p>
      </dsp:txBody>
      <dsp:txXfrm>
        <a:off x="4616704" y="3"/>
        <a:ext cx="3402367" cy="3489543"/>
      </dsp:txXfrm>
    </dsp:sp>
    <dsp:sp modelId="{4E5637C1-7486-4E6D-88C8-E7D21B640817}">
      <dsp:nvSpPr>
        <dsp:cNvPr id="0" name=""/>
        <dsp:cNvSpPr/>
      </dsp:nvSpPr>
      <dsp:spPr>
        <a:xfrm>
          <a:off x="458229" y="3852791"/>
          <a:ext cx="7102612" cy="1007869"/>
        </a:xfrm>
        <a:prstGeom prst="rect">
          <a:avLst/>
        </a:prstGeom>
        <a:gradFill rotWithShape="1">
          <a:gsLst>
            <a:gs pos="0">
              <a:schemeClr val="accent2">
                <a:tint val="35000"/>
                <a:satMod val="253000"/>
              </a:schemeClr>
            </a:gs>
            <a:gs pos="50000">
              <a:schemeClr val="accent2">
                <a:tint val="42000"/>
                <a:satMod val="255000"/>
              </a:schemeClr>
            </a:gs>
            <a:gs pos="97000">
              <a:schemeClr val="accent2">
                <a:tint val="53000"/>
                <a:satMod val="260000"/>
              </a:schemeClr>
            </a:gs>
            <a:gs pos="100000">
              <a:schemeClr val="accent2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Следовательно, нужны новые педагогические технологии, которые не только обеспечат высокий уровень знаний учащихся, но и создадут условия при которых у учащихся развивается разносторонний подход к слову. </a:t>
          </a:r>
          <a:endParaRPr lang="ru-RU" sz="1800" kern="1200" dirty="0"/>
        </a:p>
      </dsp:txBody>
      <dsp:txXfrm>
        <a:off x="458229" y="3852791"/>
        <a:ext cx="7102612" cy="10078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2C73F-F6DC-48CC-AA29-412CC640977A}">
      <dsp:nvSpPr>
        <dsp:cNvPr id="0" name=""/>
        <dsp:cNvSpPr/>
      </dsp:nvSpPr>
      <dsp:spPr>
        <a:xfrm rot="5400000">
          <a:off x="8590" y="122470"/>
          <a:ext cx="1111649" cy="866707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dk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dk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dk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  <a:endParaRPr lang="ru-RU" sz="16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31062" y="433353"/>
        <a:ext cx="866707" cy="244942"/>
      </dsp:txXfrm>
    </dsp:sp>
    <dsp:sp modelId="{61149716-CFFE-4E9B-94BF-DCBB2D0DD360}">
      <dsp:nvSpPr>
        <dsp:cNvPr id="0" name=""/>
        <dsp:cNvSpPr/>
      </dsp:nvSpPr>
      <dsp:spPr>
        <a:xfrm rot="5400000">
          <a:off x="4445554" y="-3447095"/>
          <a:ext cx="823669" cy="7717860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Обеспечить внедрение в образовательный процесс </a:t>
          </a:r>
          <a:r>
            <a:rPr lang="ru-RU" sz="2000" b="1" kern="1200" dirty="0" err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педтехнологий</a:t>
          </a:r>
          <a:r>
            <a:rPr lang="ru-RU" sz="20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способствующих  развитию навыков грамотного письма детей</a:t>
          </a:r>
          <a:endParaRPr lang="ru-RU" sz="20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998459" y="40208"/>
        <a:ext cx="7677652" cy="743253"/>
      </dsp:txXfrm>
    </dsp:sp>
    <dsp:sp modelId="{C9D57398-26D6-48C4-8556-779783F4662E}">
      <dsp:nvSpPr>
        <dsp:cNvPr id="0" name=""/>
        <dsp:cNvSpPr/>
      </dsp:nvSpPr>
      <dsp:spPr>
        <a:xfrm rot="5400000">
          <a:off x="-18458" y="1299430"/>
          <a:ext cx="1112737" cy="818143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dk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dk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dk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ru-RU" sz="16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28840" y="1561205"/>
        <a:ext cx="818143" cy="294594"/>
      </dsp:txXfrm>
    </dsp:sp>
    <dsp:sp modelId="{F92B83A6-956F-418E-8E31-831C92AE5C3E}">
      <dsp:nvSpPr>
        <dsp:cNvPr id="0" name=""/>
        <dsp:cNvSpPr/>
      </dsp:nvSpPr>
      <dsp:spPr>
        <a:xfrm rot="5400000">
          <a:off x="4211707" y="-2314789"/>
          <a:ext cx="1241794" cy="7801610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kumimoji="0" lang="ru-RU" sz="1800" b="1" i="0" u="none" strike="noStrike" kern="1200" cap="none" normalizeH="0" baseline="0" dirty="0" smtClean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rPr>
            <a:t>Учить ребёнка </a:t>
          </a:r>
          <a:r>
            <a:rPr kumimoji="0" lang="ru-RU" sz="1800" b="1" i="0" u="none" strike="noStrike" kern="1200" cap="none" normalizeH="0" baseline="0" dirty="0" smtClean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единстве рассматривать все стороны слова: фонетике, орфографии, словообразованию, морфологии, лексике и синтаксису</a:t>
          </a:r>
          <a:endParaRPr lang="ru-RU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931800" y="1025737"/>
        <a:ext cx="7740991" cy="1120556"/>
      </dsp:txXfrm>
    </dsp:sp>
    <dsp:sp modelId="{572786C3-4DD9-4F14-B154-E3F253BA838B}">
      <dsp:nvSpPr>
        <dsp:cNvPr id="0" name=""/>
        <dsp:cNvSpPr/>
      </dsp:nvSpPr>
      <dsp:spPr>
        <a:xfrm rot="5400000">
          <a:off x="-37745" y="2344451"/>
          <a:ext cx="1110560" cy="77739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dk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dk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dk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ru-RU" sz="16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28839" y="2566563"/>
        <a:ext cx="777392" cy="333168"/>
      </dsp:txXfrm>
    </dsp:sp>
    <dsp:sp modelId="{39D54A8A-A194-43DD-8414-E6AA7F528279}">
      <dsp:nvSpPr>
        <dsp:cNvPr id="0" name=""/>
        <dsp:cNvSpPr/>
      </dsp:nvSpPr>
      <dsp:spPr>
        <a:xfrm rot="5400000">
          <a:off x="4477142" y="-1204615"/>
          <a:ext cx="727401" cy="7791821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Повышать культуру речи, способствовать активизации словаря младших школьников</a:t>
          </a:r>
          <a:endParaRPr lang="ru-RU" sz="20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944933" y="2363103"/>
        <a:ext cx="7756312" cy="6563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DD16D-9D35-4021-9621-A0A404F7772A}">
      <dsp:nvSpPr>
        <dsp:cNvPr id="0" name=""/>
        <dsp:cNvSpPr/>
      </dsp:nvSpPr>
      <dsp:spPr>
        <a:xfrm>
          <a:off x="3386941" y="1833"/>
          <a:ext cx="1013325" cy="10133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1</a:t>
          </a:r>
          <a:endParaRPr lang="ru-RU" sz="4300" kern="1200" dirty="0"/>
        </a:p>
      </dsp:txBody>
      <dsp:txXfrm>
        <a:off x="3535339" y="150231"/>
        <a:ext cx="716529" cy="716529"/>
      </dsp:txXfrm>
    </dsp:sp>
    <dsp:sp modelId="{AFA0554F-B1B0-4662-B13F-47E194E3793F}">
      <dsp:nvSpPr>
        <dsp:cNvPr id="0" name=""/>
        <dsp:cNvSpPr/>
      </dsp:nvSpPr>
      <dsp:spPr>
        <a:xfrm rot="1542857">
          <a:off x="4437405" y="664173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441402" y="715059"/>
        <a:ext cx="188367" cy="205199"/>
      </dsp:txXfrm>
    </dsp:sp>
    <dsp:sp modelId="{A458442B-4F45-41EC-BD0E-14E5BAA352D4}">
      <dsp:nvSpPr>
        <dsp:cNvPr id="0" name=""/>
        <dsp:cNvSpPr/>
      </dsp:nvSpPr>
      <dsp:spPr>
        <a:xfrm>
          <a:off x="4757363" y="661794"/>
          <a:ext cx="1013325" cy="1013325"/>
        </a:xfrm>
        <a:prstGeom prst="ellipse">
          <a:avLst/>
        </a:prstGeom>
        <a:solidFill>
          <a:schemeClr val="accent3">
            <a:hueOff val="-2804407"/>
            <a:satOff val="-1442"/>
            <a:lumOff val="-6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2</a:t>
          </a:r>
          <a:endParaRPr lang="ru-RU" sz="4300" kern="1200" dirty="0"/>
        </a:p>
      </dsp:txBody>
      <dsp:txXfrm>
        <a:off x="4905761" y="810192"/>
        <a:ext cx="716529" cy="716529"/>
      </dsp:txXfrm>
    </dsp:sp>
    <dsp:sp modelId="{89055D15-BDF9-407C-81C4-5811A832AFAA}">
      <dsp:nvSpPr>
        <dsp:cNvPr id="0" name=""/>
        <dsp:cNvSpPr/>
      </dsp:nvSpPr>
      <dsp:spPr>
        <a:xfrm rot="4628571">
          <a:off x="5297016" y="1731492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2804407"/>
            <a:satOff val="-1442"/>
            <a:lumOff val="-6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328399" y="1760539"/>
        <a:ext cx="188367" cy="205199"/>
      </dsp:txXfrm>
    </dsp:sp>
    <dsp:sp modelId="{DF89431C-84A7-4AA9-B10D-F2F8417CBDD5}">
      <dsp:nvSpPr>
        <dsp:cNvPr id="0" name=""/>
        <dsp:cNvSpPr/>
      </dsp:nvSpPr>
      <dsp:spPr>
        <a:xfrm>
          <a:off x="5095829" y="2144712"/>
          <a:ext cx="1013325" cy="1013325"/>
        </a:xfrm>
        <a:prstGeom prst="ellipse">
          <a:avLst/>
        </a:prstGeom>
        <a:solidFill>
          <a:schemeClr val="accent3">
            <a:hueOff val="-5608813"/>
            <a:satOff val="-2884"/>
            <a:lumOff val="-12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3</a:t>
          </a:r>
          <a:endParaRPr lang="ru-RU" sz="4300" kern="1200" dirty="0"/>
        </a:p>
      </dsp:txBody>
      <dsp:txXfrm>
        <a:off x="5244227" y="2293110"/>
        <a:ext cx="716529" cy="716529"/>
      </dsp:txXfrm>
    </dsp:sp>
    <dsp:sp modelId="{068B49D4-C470-4B08-AE63-DF848073B5D7}">
      <dsp:nvSpPr>
        <dsp:cNvPr id="0" name=""/>
        <dsp:cNvSpPr/>
      </dsp:nvSpPr>
      <dsp:spPr>
        <a:xfrm rot="7714286">
          <a:off x="4998512" y="3069026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5608813"/>
            <a:satOff val="-2884"/>
            <a:lumOff val="-124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 rot="10800000">
        <a:off x="5064043" y="3105867"/>
        <a:ext cx="188367" cy="205199"/>
      </dsp:txXfrm>
    </dsp:sp>
    <dsp:sp modelId="{1B3511E3-01E6-4390-964A-DC50B690CFD0}">
      <dsp:nvSpPr>
        <dsp:cNvPr id="0" name=""/>
        <dsp:cNvSpPr/>
      </dsp:nvSpPr>
      <dsp:spPr>
        <a:xfrm>
          <a:off x="4147468" y="3333920"/>
          <a:ext cx="1013325" cy="1013325"/>
        </a:xfrm>
        <a:prstGeom prst="ellipse">
          <a:avLst/>
        </a:prstGeom>
        <a:solidFill>
          <a:schemeClr val="accent3">
            <a:hueOff val="-8413219"/>
            <a:satOff val="-4326"/>
            <a:lumOff val="-18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4</a:t>
          </a:r>
          <a:endParaRPr lang="ru-RU" sz="4300" kern="1200" dirty="0"/>
        </a:p>
      </dsp:txBody>
      <dsp:txXfrm>
        <a:off x="4295866" y="3482318"/>
        <a:ext cx="716529" cy="716529"/>
      </dsp:txXfrm>
    </dsp:sp>
    <dsp:sp modelId="{AA9FFF68-7578-4CE4-8E4E-11B2EDCF9EFC}">
      <dsp:nvSpPr>
        <dsp:cNvPr id="0" name=""/>
        <dsp:cNvSpPr/>
      </dsp:nvSpPr>
      <dsp:spPr>
        <a:xfrm rot="10800000">
          <a:off x="3766671" y="3669584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8413219"/>
            <a:satOff val="-4326"/>
            <a:lumOff val="-18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 rot="10800000">
        <a:off x="3847400" y="3737983"/>
        <a:ext cx="188367" cy="205199"/>
      </dsp:txXfrm>
    </dsp:sp>
    <dsp:sp modelId="{B07D9AC8-FC69-442E-A569-FEB65C44B516}">
      <dsp:nvSpPr>
        <dsp:cNvPr id="0" name=""/>
        <dsp:cNvSpPr/>
      </dsp:nvSpPr>
      <dsp:spPr>
        <a:xfrm>
          <a:off x="2626414" y="3333920"/>
          <a:ext cx="1013325" cy="1013325"/>
        </a:xfrm>
        <a:prstGeom prst="ellipse">
          <a:avLst/>
        </a:prstGeom>
        <a:solidFill>
          <a:schemeClr val="accent3">
            <a:hueOff val="-11217626"/>
            <a:satOff val="-5768"/>
            <a:lumOff val="-24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5</a:t>
          </a:r>
          <a:endParaRPr lang="ru-RU" sz="4300" kern="1200" dirty="0"/>
        </a:p>
      </dsp:txBody>
      <dsp:txXfrm>
        <a:off x="2774812" y="3482318"/>
        <a:ext cx="716529" cy="716529"/>
      </dsp:txXfrm>
    </dsp:sp>
    <dsp:sp modelId="{9028070D-654E-40BD-B7BD-0D52A346EBCB}">
      <dsp:nvSpPr>
        <dsp:cNvPr id="0" name=""/>
        <dsp:cNvSpPr/>
      </dsp:nvSpPr>
      <dsp:spPr>
        <a:xfrm rot="13885714">
          <a:off x="2529096" y="3080934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1217626"/>
            <a:satOff val="-5768"/>
            <a:lumOff val="-24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 rot="10800000">
        <a:off x="2594627" y="3180891"/>
        <a:ext cx="188367" cy="205199"/>
      </dsp:txXfrm>
    </dsp:sp>
    <dsp:sp modelId="{38CD0BF3-D825-4F1D-812A-CD4308743C17}">
      <dsp:nvSpPr>
        <dsp:cNvPr id="0" name=""/>
        <dsp:cNvSpPr/>
      </dsp:nvSpPr>
      <dsp:spPr>
        <a:xfrm>
          <a:off x="1678052" y="2144712"/>
          <a:ext cx="1013325" cy="1013325"/>
        </a:xfrm>
        <a:prstGeom prst="ellipse">
          <a:avLst/>
        </a:prstGeom>
        <a:solidFill>
          <a:schemeClr val="accent3">
            <a:hueOff val="-14022032"/>
            <a:satOff val="-7210"/>
            <a:lumOff val="-310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6</a:t>
          </a:r>
          <a:endParaRPr lang="ru-RU" sz="4300" kern="1200" dirty="0"/>
        </a:p>
      </dsp:txBody>
      <dsp:txXfrm>
        <a:off x="1826450" y="2293110"/>
        <a:ext cx="716529" cy="716529"/>
      </dsp:txXfrm>
    </dsp:sp>
    <dsp:sp modelId="{73EC3FBD-60A6-41A9-AF33-DB8A52B469FB}">
      <dsp:nvSpPr>
        <dsp:cNvPr id="0" name=""/>
        <dsp:cNvSpPr/>
      </dsp:nvSpPr>
      <dsp:spPr>
        <a:xfrm rot="16971429">
          <a:off x="2217705" y="1746342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4022032"/>
            <a:satOff val="-7210"/>
            <a:lumOff val="-31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249088" y="1854093"/>
        <a:ext cx="188367" cy="205199"/>
      </dsp:txXfrm>
    </dsp:sp>
    <dsp:sp modelId="{62510150-DEF2-42A7-8508-306F25D1D016}">
      <dsp:nvSpPr>
        <dsp:cNvPr id="0" name=""/>
        <dsp:cNvSpPr/>
      </dsp:nvSpPr>
      <dsp:spPr>
        <a:xfrm>
          <a:off x="2016518" y="661794"/>
          <a:ext cx="1013325" cy="1013325"/>
        </a:xfrm>
        <a:prstGeom prst="ellipse">
          <a:avLst/>
        </a:prstGeom>
        <a:solidFill>
          <a:schemeClr val="accent3">
            <a:hueOff val="-16826439"/>
            <a:satOff val="-8652"/>
            <a:lumOff val="-37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7</a:t>
          </a:r>
          <a:endParaRPr lang="ru-RU" sz="4300" kern="1200" dirty="0"/>
        </a:p>
      </dsp:txBody>
      <dsp:txXfrm>
        <a:off x="2164916" y="810192"/>
        <a:ext cx="716529" cy="716529"/>
      </dsp:txXfrm>
    </dsp:sp>
    <dsp:sp modelId="{46B1C689-E18C-46A7-95E8-1B9393AC9FB2}">
      <dsp:nvSpPr>
        <dsp:cNvPr id="0" name=""/>
        <dsp:cNvSpPr/>
      </dsp:nvSpPr>
      <dsp:spPr>
        <a:xfrm rot="20057143">
          <a:off x="3066983" y="670782"/>
          <a:ext cx="269096" cy="341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6826439"/>
            <a:satOff val="-8652"/>
            <a:lumOff val="-37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070980" y="756694"/>
        <a:ext cx="188367" cy="2051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A86DC3-B41D-4122-B248-FE34E68285B5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55E68-9AB1-4695-B9F3-FDA30178BF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3182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Сегодня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 хочу представить вашему вниманию опыт своей профессиональной деятельности. Надеюсь, что он будет интересен для вас.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2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Всем учителям начальной школы знакома проблема обучения грамотному письму. Известный психолог Д.Н. Богоявленский писал, что  «…работа над орфографией, как бы тщательно она ни проводилась, только тогда сможет привести к положительным результатам, когда она является составной частью работы над речью. Повышая культуру речи детей, мы способствуем поднятию их орфографической грамотности».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Слово становится принадлежностью активного словаря школьника только в том случае, если ученик правильно понимает значение слова, знает его грамматические свойства, умеет правильно произносить и писать, сознательно и умело употребляет его в своей речи.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3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Осуществление учебного процесса в современных условиях требует от учителя широкого кругозора в области образования, уверенного владения современными педагогическими концепциями и технологиями, развитых дидактических умений, технологической культуры, рефлексивных и прогностических способностей, навыков работы с информационно-компьютерной техникой. Поэтому особое место в деятельности учителя занимает повышение профессионального мастерства. Оно включает в себя самообразование, обучение на курсах повышения квалификации, участие в работе экспериментальных площадок, обмен опытом работы с коллегами, публикации собственного опыта работы.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4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Проблема формирования орфографической зоркости в современной школе всегда была актуальной. Нет такого учителя, который не стремился бы к достижению высокого уровня грамотности детей. И каждый педагог знает, с каким трудом даётся изучение словарных слов, как быстро дети устают от монотонного повторения, как неохотно заглядывают на последнюю страницу учебника в словарь. Меня - учителя – практика тоже волнуют эти проблемы. Считаю, что в  целях повышения речевой культуры  процесс обучения школьников целесообразно организовать так, чтобы в определенной взаимосвязи проводилась работа по 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фонетике, орфографии, словообразованию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 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морфологии, лексике и синтаксису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чтобы все стороны слова рассматривались в единстве, исключается механическое заучивание.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5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 время работы в начальной школе я работала по разным УМК: «Школа 21 века» , « Гармония», «Школа России». Но  на сегодняшний момент не существует нормативного документа, определяющего перечень словарных слов, обязательных для изучения в том или ином классе. Авторы учебников исходят из употребительности слова в речи и актуальности для учащихся определенного возраста, а также опираются на традицию и примерные списки, составленные учеными-методистами (например, Н. Н. Китаевым, М. В. Ушаковым, З. И.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Усыниной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Каждый из учебных комплексов фиксирует новые словарные слова, предлагаемые к изучению в данном классе, в справочном аппарате учебников. Поэтому желание систематизировать и обобщить опыт по этой работе возникло у меня давно.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6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ребенок по природе – творец, мечтатель и фантазер. Уверена, предоставь мы ему больше света, радости и интереса – и наполнится мир понятных детских слов, образов, живой речи!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Как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научить ребёнка писать ошибок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Как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сделать процесс усвоения трудных слов более эффектным?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Как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развить умение ребёнка видеть всю многогранность слова? Эти вопросы помогли мне сформулировать цель  и задачи моей работы.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7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Известный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ученый-методист Алексей Васильевич Текучев [18, с.435]. Он выделял ряд важнейших методических вопросов, которые актуальны и в настоящее время: утверждение принципа сознательного, а не механического усвоения навыков, развитие орфографической зоркости, самоконтроля и орфографической памяти; формирование орфографических навыков с учетом и на основе специфических особенностей (принципов) русской орфографии; прочность усвоения орфографических навыков.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8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Думаю, что каждый учитель в своей работе сталкивается с различными проблемами  и как человек ищущий не может плыть по течению. Но к сожалению из-за катастрофической нехватки времени редко кто глубоко и детально готов описать проблему и последовательность методов и приёмов её решения.  Аттестация же помогает это сделать, рождая те изюминки, без которых творческая работа учителя просто невозможна. Так и я, столкнувшись с проблемой усвоения детьми слов с непроверяемым написанием, и работая над ней много лет пришла к выводу, что эффективность тех или иных упражнений будет зависеть от того, проводятся они планомерно и систематически на протяжении всех лет обучения или носят случайный характер и насколько педагогически целесообразно построена - эта работа. Работа над словом становится обязательным компонентом в структуре каждого моего урока русского языка, органически включаясь в его содержание.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9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Я провожу её таким образом: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Ещё до знакомства детей со словом выписываю все слова, предусмотренные авторами УМК, если этих слов нет в моей копилке, (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ГИПЕРССЫЛКА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) печатаю в двух вариантах. С одной стороны, с обозначенными орфограммами, с другой, с пропуском букв.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Чтобы привлечь внимание к слову, знакомство происходит через яркий образ  - загадку, ребус, лексическое значение, этимологию. Детям также представляется зрительный образ слова, его запись с графическими обозначениями «опасных для письма мест.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 далее в зависимости от темы урока русского языка, может проводиться изменение слова по падежам, фонетический разбор, либо синтаксический разбор, составленного предложения.(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ГИПЕРССЫЛКА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)</a:t>
            </a:r>
          </a:p>
          <a:p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Следующий этап  - Накопительный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мере знакомства со словами, они собираются в группу из 10-15, постепенно вывешиваются на стенде и находятся там  до конца работы над этой группой.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этапе 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Закрепления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проводится разнообразная работа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над изученными словами. Длится он 3 урока. Особенно ценным считаю запись слов по памяти.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ГИПЕРССЫЛКА)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Контрольный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Написание словарного диктанта. Результаты такой работы всегда очень хорошие.(с ними познакомимся позже)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10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Сделать процесс усвоения трудных слов более эффектным – задача сложная, требующая большой творческой работы. Необходимо сделать его  интересным и познавательным. Использование в работе новых средств обучения (компьютера и интерактивной доски) помогло мне значительно  разнообразить и во многом изменить уже существующие формы организации учебного процесса. Так появилось электронное дидактическое пособие знакомства со словарным словом, выполненное в программе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PowerPoint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При помощи упражнений, включенных в него уточняются и закрепляются знания детей, формируются навыки самостоятельной работы, развиваются  мыслительные операции.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Таким образом создаются условия, при которых у учащихся развивается разносторонний подход к слову, исключается механическое заучивание. (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ГИПЕРССЫЛКА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картинка )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11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Хочу сказать, что тот опыт,  который я представила на аттестацию результат не одномоментной работы, а плод длительного многолетнего труда. На мой взгляд, проблема работы над словом с непроверяемым написанием заслуживает серьёзного внимания со стороны учителя, потому что это одна из важнейших составляющих  развития навыка грамотного письма.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12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Среди различных компонентов, формирующих грамотность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младших школьников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значительное место отводится памяти. Известно, что у детей младшего школьного возраста в большинстве своём преобладает наглядно-образная память. Это доказывают исследования типа памяти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Истратова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Эксакуста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проводимые во втором и четвёртом классах. На диаграммах видно, что во втором классе зрительная память развита  гораздо лучше всех остальных типов, но к четвёртому классу происходят значительные изменения. % детей со зрительной памятью снижается, но достаточно высок,  с ней на один уровень выходит комбинированная память, вместе с тем происходит увеличение и количества детей со слуховой 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моторно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слуховой, но оно незначительно. Такие изменения, прежде всего, связаны с приобретением в ходе учебной деятельности различных способов и стратегий запоминания, связанных с организацией и обработкой запоминаемого материала.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13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данном слайде представлены результаты %качества и %выполнения  контрольных словарных диктантов  в период со второго класса по четвёртый. Как видно из диаграммы  % качества  увеличился с 48 до 77, средний же результат составляет  80%.  Процент выполнения тоже возрос с 72 до 96 % . Средний 93. Что даёт мне право утверждать , что работа, проводимая мною на уроках русского языка над словами традиционного написания обеспечила положительную динамику.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Описанный опыт по организации работы над словами с непроверяемым написанием может быть использован в любом УМК и думаю, был интересен всем присутствующим учителям.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Подводя итог своему выступлению, могу сказать, что формирование грамотного письма требует длительной  кропотливой работы как учеников, так и учителя. Систематическая работа обязательно приведет к успеху. Цели достижимы тогда, когда учитель сам желает этого, стремится к их реализации, выясняя возможности своих детей, проявляя творчество в работе.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Слайд 15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данном слайде представлена, использованная мною литература.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Спасибо за внимание.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55E68-9AB1-4695-B9F3-FDA30178BFF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EFD50C-6481-40CC-B7E3-8471EB315250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83634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EFD50C-6481-40CC-B7E3-8471EB315250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8363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5942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9854193-EF2C-44E8-A0DB-682285B9AFBB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685FE3F-39C5-46C3-B3DA-1A9314D0EE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  <p:sldLayoutId id="2147483933" r:id="rId12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slide" Target="slide17.xml"/><Relationship Id="rId4" Type="http://schemas.openxmlformats.org/officeDocument/2006/relationships/slide" Target="slide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books.net/2594923/pedagogika/slovarnaya_rabota_urokah_russkogo_yazyka_issledovaniyah_metodistov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nsportal.ru/shkola/russkiy-yazyk/library/2016/09/16/diplomnaya-rabota-rabota-so-slovarem-na-urokah-russkog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slide" Target="slide9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" Target="slide9.xml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7.jpeg"/><Relationship Id="rId7" Type="http://schemas.openxmlformats.org/officeDocument/2006/relationships/slide" Target="slide9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14810" y="0"/>
            <a:ext cx="492919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</a:t>
            </a: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начальных 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классов</a:t>
            </a:r>
          </a:p>
          <a:p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</a:t>
            </a:r>
            <a:r>
              <a:rPr lang="ru-RU" sz="28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Шахунской</a:t>
            </a: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СОШ № 14</a:t>
            </a:r>
          </a:p>
          <a:p>
            <a:r>
              <a:rPr lang="ru-RU" sz="40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Лебедева Светлана Вячеславовна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57224" y="6286520"/>
            <a:ext cx="8429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«Нельзя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достичь чего-либо стоящего, не прилагая усилий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.»</a:t>
            </a: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Наполеон  Хилл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929066"/>
            <a:ext cx="328611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Обобщение педагогического опыта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Пользователь\Desktop\Scan.jpg"/>
          <p:cNvPicPr>
            <a:picLocks noChangeAspect="1" noChangeArrowheads="1"/>
          </p:cNvPicPr>
          <p:nvPr/>
        </p:nvPicPr>
        <p:blipFill>
          <a:blip r:embed="rId3"/>
          <a:srcRect l="35305" t="9007" b="29412"/>
          <a:stretch>
            <a:fillRect/>
          </a:stretch>
        </p:blipFill>
        <p:spPr bwMode="auto">
          <a:xfrm>
            <a:off x="3357554" y="2071678"/>
            <a:ext cx="5786446" cy="3966916"/>
          </a:xfrm>
          <a:prstGeom prst="rect">
            <a:avLst/>
          </a:prstGeom>
          <a:noFill/>
        </p:spPr>
      </p:pic>
      <p:pic>
        <p:nvPicPr>
          <p:cNvPr id="1027" name="Picture 3" descr="C:\Users\Пользователь\Desktop\Scan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0"/>
            <a:ext cx="2237415" cy="3357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1115616" y="116632"/>
            <a:ext cx="6840760" cy="17526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ru-RU" sz="4000" b="1" u="sng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</a:t>
            </a:r>
          </a:p>
          <a:p>
            <a:pPr marL="0" indent="0">
              <a:buNone/>
            </a:pP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 над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словом 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непроверяемым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написанием как средство</a:t>
            </a:r>
          </a:p>
          <a:p>
            <a:pPr marL="0" indent="0">
              <a:buNone/>
            </a:pP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развития навыка грамотного письма младших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школьников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sz="4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&amp;Lcy;&amp;icy;&amp;tcy;&amp;iecy;&amp;rcy;&amp;acy;&amp;tcy;&amp;ucy;&amp;rcy;&amp;ncy;&amp;ocy;&amp;iecy; &amp;tcy;&amp;vcy;&amp;ocy;&amp;rcy;&amp;chcy;&amp;iecy;&amp;scy;&amp;tcy;&amp;vcy;&amp;ocy; &amp;YUcy;&amp;Tcy;&amp;Mcy;-20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3573016"/>
            <a:ext cx="4644008" cy="30760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9818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3608" y="12700"/>
            <a:ext cx="8100392" cy="1143000"/>
          </a:xfrm>
        </p:spPr>
        <p:txBody>
          <a:bodyPr>
            <a:noAutofit/>
          </a:bodyPr>
          <a:lstStyle/>
          <a:p>
            <a:r>
              <a:rPr lang="ru-RU" sz="4000" b="1" dirty="0"/>
              <a:t>Условия формирования личного вклада в развитие образования</a:t>
            </a:r>
            <a:endParaRPr lang="ru-RU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1124744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Научно-исследовательские условия: </a:t>
            </a:r>
            <a:r>
              <a:rPr lang="ru-RU" dirty="0" smtClean="0"/>
              <a:t>изучение работ педагогов, занимающихся проблемой грамотного письма детей младшего школьного возраста (А. В. Текучёва,</a:t>
            </a:r>
            <a:endParaRPr lang="ru-RU" dirty="0"/>
          </a:p>
          <a:p>
            <a:pPr algn="just"/>
            <a:r>
              <a:rPr lang="ru-RU" dirty="0" smtClean="0"/>
              <a:t> М. Р. Львова, П. С. Тоцкого, Л. В. Щербы, М.С. Соловейчик, В. П. </a:t>
            </a:r>
            <a:r>
              <a:rPr lang="ru-RU" dirty="0" err="1" smtClean="0"/>
              <a:t>Канакиной</a:t>
            </a:r>
            <a:r>
              <a:rPr lang="ru-RU" dirty="0" smtClean="0"/>
              <a:t>)</a:t>
            </a:r>
          </a:p>
          <a:p>
            <a:pPr algn="just"/>
            <a:endParaRPr lang="ru-RU" dirty="0" smtClean="0"/>
          </a:p>
          <a:p>
            <a:pPr algn="just"/>
            <a:r>
              <a:rPr lang="ru-RU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Методические условия: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Работа по </a:t>
            </a:r>
            <a:r>
              <a:rPr lang="ru-RU" dirty="0"/>
              <a:t>теме самообразования: «Развитие творческих способностей учащихся на уроках литературного чтения</a:t>
            </a:r>
            <a:r>
              <a:rPr lang="ru-RU" dirty="0" smtClean="0"/>
              <a:t>.»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Участие </a:t>
            </a:r>
            <a:r>
              <a:rPr lang="ru-RU" dirty="0"/>
              <a:t>в работе районной экспериментальной </a:t>
            </a:r>
            <a:r>
              <a:rPr lang="ru-RU" dirty="0" smtClean="0"/>
              <a:t>площадки: </a:t>
            </a:r>
            <a:r>
              <a:rPr lang="ru-RU" dirty="0"/>
              <a:t>«Развитие творческой активности уч-ся на уроках литературного чтения»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Участие в семинаре «Развитие коммуникативной компетентности педагога в системе дополнительного профессионального образования в процессе реализации ФГОС» МБОУ СОШ№4 </a:t>
            </a:r>
            <a:r>
              <a:rPr lang="ru-RU" dirty="0" err="1"/>
              <a:t>г.о.г</a:t>
            </a:r>
            <a:r>
              <a:rPr lang="ru-RU" dirty="0"/>
              <a:t> </a:t>
            </a:r>
            <a:r>
              <a:rPr lang="ru-RU" dirty="0" smtClean="0"/>
              <a:t>Семёнов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Выступление на педсовете «</a:t>
            </a:r>
            <a:r>
              <a:rPr lang="ru-RU" dirty="0"/>
              <a:t>Коммуникативная компетентность педагога» </a:t>
            </a:r>
            <a:endParaRPr lang="ru-RU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Мастер-класс «Как подготовить публичное выступление»</a:t>
            </a:r>
          </a:p>
          <a:p>
            <a:r>
              <a:rPr lang="ru-RU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Организационно-педагогические условия: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Проведение диагностик:</a:t>
            </a:r>
          </a:p>
          <a:p>
            <a:r>
              <a:rPr lang="ru-RU" dirty="0"/>
              <a:t> </a:t>
            </a:r>
            <a:r>
              <a:rPr lang="ru-RU" dirty="0" smtClean="0"/>
              <a:t>        1) </a:t>
            </a:r>
            <a:r>
              <a:rPr lang="ru-RU" dirty="0"/>
              <a:t>Изучение типа памяти </a:t>
            </a:r>
            <a:r>
              <a:rPr lang="ru-RU" dirty="0" smtClean="0"/>
              <a:t>(</a:t>
            </a:r>
            <a:r>
              <a:rPr lang="ru-RU" dirty="0"/>
              <a:t>Р. М. </a:t>
            </a:r>
            <a:r>
              <a:rPr lang="ru-RU" dirty="0" err="1"/>
              <a:t>Мухаметова</a:t>
            </a:r>
            <a:r>
              <a:rPr lang="ru-RU" dirty="0"/>
              <a:t>).</a:t>
            </a:r>
            <a:r>
              <a:rPr lang="ru-RU" dirty="0" smtClean="0">
                <a:solidFill>
                  <a:srgbClr val="FF0000"/>
                </a:solidFill>
              </a:rPr>
              <a:t>                                                            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        </a:t>
            </a:r>
            <a:r>
              <a:rPr lang="ru-RU" dirty="0" smtClean="0"/>
              <a:t>2) </a:t>
            </a:r>
            <a:r>
              <a:rPr lang="ru-RU" dirty="0"/>
              <a:t>Исследование слухоречевой памяти – «10слов» А. Р. </a:t>
            </a:r>
            <a:r>
              <a:rPr lang="ru-RU" dirty="0" err="1" smtClean="0"/>
              <a:t>Лурия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Создание системы работы над словом с непроверяемым написанием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Создание  электронного дидактического материала</a:t>
            </a:r>
          </a:p>
        </p:txBody>
      </p:sp>
    </p:spTree>
    <p:extLst>
      <p:ext uri="{BB962C8B-B14F-4D97-AF65-F5344CB8AC3E}">
        <p14:creationId xmlns="" xmlns:p14="http://schemas.microsoft.com/office/powerpoint/2010/main" val="19876470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680991383"/>
              </p:ext>
            </p:extLst>
          </p:nvPr>
        </p:nvGraphicFramePr>
        <p:xfrm>
          <a:off x="1142976" y="214290"/>
          <a:ext cx="7590444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AutoShape 34"/>
          <p:cNvSpPr>
            <a:spLocks noChangeArrowheads="1"/>
          </p:cNvSpPr>
          <p:nvPr/>
        </p:nvSpPr>
        <p:spPr bwMode="blackGray">
          <a:xfrm rot="10793605" flipV="1">
            <a:off x="4213431" y="4086320"/>
            <a:ext cx="1153763" cy="755650"/>
          </a:xfrm>
          <a:prstGeom prst="rightArrow">
            <a:avLst>
              <a:gd name="adj1" fmla="val 46509"/>
              <a:gd name="adj2" fmla="val 42098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" name="AutoShape 16"/>
          <p:cNvSpPr>
            <a:spLocks noChangeArrowheads="1"/>
          </p:cNvSpPr>
          <p:nvPr/>
        </p:nvSpPr>
        <p:spPr bwMode="blackGray">
          <a:xfrm rot="10806395" flipH="1" flipV="1">
            <a:off x="4260597" y="2277936"/>
            <a:ext cx="1145163" cy="755650"/>
          </a:xfrm>
          <a:prstGeom prst="rightArrow">
            <a:avLst>
              <a:gd name="adj1" fmla="val 46509"/>
              <a:gd name="adj2" fmla="val 42052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142975" y="0"/>
            <a:ext cx="8001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 изменений </a:t>
            </a:r>
          </a:p>
        </p:txBody>
      </p:sp>
    </p:spTree>
    <p:extLst>
      <p:ext uri="{BB962C8B-B14F-4D97-AF65-F5344CB8AC3E}">
        <p14:creationId xmlns="" xmlns:p14="http://schemas.microsoft.com/office/powerpoint/2010/main" val="358348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21392" y="-17140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Теоретическое обоснование</a:t>
            </a:r>
            <a:endParaRPr lang="ru-RU" sz="4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119347" y="404664"/>
            <a:ext cx="4032448" cy="1342824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УМК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«Школа 21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века» 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УМК «Гармония»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УМК «Школа России»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1538" y="2959966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любой программе  есть  перечень слов с непроверяемым написанием, обязательный   к запоминанию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46540" y="3606297"/>
            <a:ext cx="7569798" cy="62632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Комплекс </a:t>
            </a:r>
            <a:r>
              <a:rPr lang="ru-RU" sz="2000" b="1" dirty="0"/>
              <a:t>разнообразных заданий, направленных на </a:t>
            </a:r>
            <a:r>
              <a:rPr lang="ru-RU" sz="2000" b="1" dirty="0" smtClean="0"/>
              <a:t>запоминание словарных слов</a:t>
            </a:r>
            <a:endParaRPr lang="ru-RU" sz="2000" b="1" dirty="0"/>
          </a:p>
          <a:p>
            <a:pPr algn="ctr"/>
            <a:endParaRPr lang="ru-RU" sz="20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321392" y="4818953"/>
            <a:ext cx="7272808" cy="5040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Опыт работы по развитию грамотного письма</a:t>
            </a:r>
            <a:endParaRPr lang="ru-RU" sz="2000" b="1" dirty="0"/>
          </a:p>
        </p:txBody>
      </p:sp>
      <p:sp>
        <p:nvSpPr>
          <p:cNvPr id="15" name="Крест 14"/>
          <p:cNvSpPr/>
          <p:nvPr/>
        </p:nvSpPr>
        <p:spPr>
          <a:xfrm>
            <a:off x="4610733" y="4227749"/>
            <a:ext cx="540060" cy="576064"/>
          </a:xfrm>
          <a:prstGeom prst="plus">
            <a:avLst>
              <a:gd name="adj" fmla="val 359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5643578"/>
            <a:ext cx="792088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4572000" y="5429264"/>
            <a:ext cx="792088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57290" y="5857892"/>
            <a:ext cx="7238745" cy="8367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000" b="1" dirty="0"/>
              <a:t>Создание системы работы над словом с непроверяемым написанием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000" b="1" dirty="0"/>
              <a:t>Создание  электронного дидактического материала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251520" y="1818174"/>
            <a:ext cx="2547392" cy="1214633"/>
            <a:chOff x="5724128" y="1594936"/>
            <a:chExt cx="2835113" cy="1472139"/>
          </a:xfrm>
        </p:grpSpPr>
        <p:pic>
          <p:nvPicPr>
            <p:cNvPr id="23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4128" y="1628800"/>
              <a:ext cx="1143000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6272" y="1601111"/>
              <a:ext cx="1143000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1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1713" y="1601110"/>
              <a:ext cx="1143000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1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6241" y="1594936"/>
              <a:ext cx="1143000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1163" r="1933" b="3095"/>
          <a:stretch/>
        </p:blipFill>
        <p:spPr bwMode="auto">
          <a:xfrm>
            <a:off x="5624089" y="404664"/>
            <a:ext cx="3256301" cy="163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s://ds04.infourok.ru/uploads/ex/062d/001514cc-2f0611fd/img7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79" t="59743" b="1"/>
          <a:stretch/>
        </p:blipFill>
        <p:spPr bwMode="auto">
          <a:xfrm>
            <a:off x="3300235" y="1796564"/>
            <a:ext cx="3121310" cy="12578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5629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043608" y="2254086"/>
            <a:ext cx="1500198" cy="50006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43608" y="428604"/>
            <a:ext cx="7671796" cy="107157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43608" y="295612"/>
            <a:ext cx="792088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развивать навык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грамотного письма младших</a:t>
            </a:r>
          </a:p>
          <a:p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кольников в работе над словами с непроверяемым написанием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2169377"/>
            <a:ext cx="18573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 </a:t>
            </a:r>
            <a:endParaRPr lang="ru-RU" sz="32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75962442"/>
              </p:ext>
            </p:extLst>
          </p:nvPr>
        </p:nvGraphicFramePr>
        <p:xfrm>
          <a:off x="0" y="3143248"/>
          <a:ext cx="9144000" cy="3288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0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Ведущая педагогическая идея</a:t>
            </a:r>
            <a:endParaRPr lang="ru-RU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071802" y="3429000"/>
            <a:ext cx="5286412" cy="2964522"/>
          </a:xfrm>
          <a:prstGeom prst="roundRect">
            <a:avLst/>
          </a:prstGeo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400" b="1" dirty="0" smtClean="0"/>
              <a:t>Словарная </a:t>
            </a:r>
            <a:r>
              <a:rPr lang="ru-RU" sz="2400" b="1" dirty="0"/>
              <a:t>работа – это не эпизод в работе учителя, </a:t>
            </a:r>
            <a:r>
              <a:rPr lang="ru-RU" sz="2400" b="1" dirty="0" smtClean="0"/>
              <a:t>а систематическая</a:t>
            </a:r>
            <a:r>
              <a:rPr lang="ru-RU" sz="2400" b="1" dirty="0"/>
              <a:t>, </a:t>
            </a:r>
            <a:r>
              <a:rPr lang="ru-RU" sz="2400" b="1" dirty="0" smtClean="0"/>
              <a:t> хорошо организованная</a:t>
            </a:r>
            <a:r>
              <a:rPr lang="ru-RU" sz="2400" b="1" dirty="0"/>
              <a:t>, педагогически целесообразно построенная работа, связанная со всеми разделами курса русского </a:t>
            </a:r>
            <a:r>
              <a:rPr lang="ru-RU" sz="2400" b="1" dirty="0" smtClean="0"/>
              <a:t>языка</a:t>
            </a:r>
            <a:endParaRPr lang="ru-RU" sz="2400" b="1" dirty="0"/>
          </a:p>
        </p:txBody>
      </p:sp>
      <p:pic>
        <p:nvPicPr>
          <p:cNvPr id="1026" name="Picture 2" descr="http://shkola4-rostov.ru/wp-content/uploads/2017/02/%D0%A2%D0%B5%D0%BA%D1%83%D1%87%D0%B5%D0%B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61732"/>
            <a:ext cx="2272432" cy="32525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83768" y="901840"/>
            <a:ext cx="6840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Алексей Васильевич </a:t>
            </a:r>
            <a:r>
              <a:rPr lang="ru-RU" sz="2400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Текучёв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языковед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методист, доктор педагогических наук (1952 г.), профессор (1953 г.), академик Академии педагогических наук СССР (1968 г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.),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академик АПН РСФСР с 1959 г.). </a:t>
            </a:r>
          </a:p>
        </p:txBody>
      </p:sp>
    </p:spTree>
    <p:extLst>
      <p:ext uri="{BB962C8B-B14F-4D97-AF65-F5344CB8AC3E}">
        <p14:creationId xmlns="" xmlns:p14="http://schemas.microsoft.com/office/powerpoint/2010/main" val="170383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75779504"/>
              </p:ext>
            </p:extLst>
          </p:nvPr>
        </p:nvGraphicFramePr>
        <p:xfrm>
          <a:off x="1032942" y="1484313"/>
          <a:ext cx="7787208" cy="434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124CBE-B2F8-4350-A254-2096BDE1B82B}" type="slidenum">
              <a:rPr lang="ru-RU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76804" name="Заголовок 1"/>
          <p:cNvSpPr>
            <a:spLocks noGrp="1"/>
          </p:cNvSpPr>
          <p:nvPr>
            <p:ph type="title"/>
          </p:nvPr>
        </p:nvSpPr>
        <p:spPr>
          <a:xfrm>
            <a:off x="1073746" y="0"/>
            <a:ext cx="75711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err="1" smtClean="0">
                <a:solidFill>
                  <a:schemeClr val="tx2"/>
                </a:solidFill>
              </a:rPr>
              <a:t>Деятельностный</a:t>
            </a:r>
            <a:r>
              <a:rPr lang="ru-RU" altLang="ru-RU" b="1" dirty="0" smtClean="0">
                <a:solidFill>
                  <a:schemeClr val="tx2"/>
                </a:solidFill>
              </a:rPr>
              <a:t> аспект личного вклада педагога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715008" y="1428736"/>
            <a:ext cx="2357454" cy="647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Обнаружение и фиксация проблемы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72374" y="2679530"/>
            <a:ext cx="2160588" cy="647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/>
              <a:t>Описание </a:t>
            </a:r>
            <a:r>
              <a:rPr lang="ru-RU" dirty="0"/>
              <a:t>проблемы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86578" y="4572008"/>
            <a:ext cx="2160587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Поиск </a:t>
            </a:r>
            <a:r>
              <a:rPr lang="ru-RU" dirty="0" smtClean="0"/>
              <a:t>причины </a:t>
            </a:r>
            <a:r>
              <a:rPr lang="ru-RU" dirty="0"/>
              <a:t>возникновения несоответствия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405590" y="5830886"/>
            <a:ext cx="2381120" cy="647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Выбор способа решения проблемы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57290" y="4714884"/>
            <a:ext cx="2143140" cy="114300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Разработка и внедрение корректирующих мероприятий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000100" y="3000372"/>
            <a:ext cx="2160587" cy="647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Проверка результата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428728" y="1500174"/>
            <a:ext cx="2160588" cy="6492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Стандартизация </a:t>
            </a:r>
          </a:p>
        </p:txBody>
      </p:sp>
    </p:spTree>
    <p:extLst>
      <p:ext uri="{BB962C8B-B14F-4D97-AF65-F5344CB8AC3E}">
        <p14:creationId xmlns="" xmlns:p14="http://schemas.microsoft.com/office/powerpoint/2010/main" val="29980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-66973"/>
            <a:ext cx="81724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словарной работы на уроках русского языка:</a:t>
            </a:r>
          </a:p>
          <a:p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I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ЭТАП. Знакомство со словом</a:t>
            </a:r>
            <a:endParaRPr lang="ru-RU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ru-RU" sz="2000" dirty="0" smtClean="0"/>
              <a:t>Знакомство со словом через его лексическое значение, загадку, ребус, синоним, антоним, стихотворение и пр.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Представление зрительного образа слова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Запись слова, выделение орфограмм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Разнообразные задания</a:t>
            </a:r>
          </a:p>
          <a:p>
            <a:pPr marL="342900" indent="-342900">
              <a:buAutoNum type="arabicPeriod"/>
            </a:pPr>
            <a:endParaRPr lang="ru-RU" sz="2000" dirty="0" smtClean="0"/>
          </a:p>
          <a:p>
            <a:endParaRPr lang="ru-RU" sz="2000" dirty="0" smtClean="0"/>
          </a:p>
          <a:p>
            <a:endParaRPr lang="ru-RU" sz="20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 </a:t>
            </a:r>
            <a:r>
              <a:rPr lang="ru-RU" sz="20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ЭТАП. Накопительный</a:t>
            </a:r>
          </a:p>
          <a:p>
            <a:r>
              <a:rPr lang="ru-RU" sz="2000" dirty="0" smtClean="0"/>
              <a:t>Составление наборов из 8-12 словарных слов в зависимости от класса</a:t>
            </a:r>
          </a:p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III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ЭТАП. Закреплени</a:t>
            </a:r>
            <a:r>
              <a:rPr lang="ru-RU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</a:p>
          <a:p>
            <a:r>
              <a:rPr lang="ru-RU" sz="2000" dirty="0" smtClean="0"/>
              <a:t>Работа над изученными словами: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- угадывание и запись по лексическому значению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- составление и  разгадывание и кроссвордов и ребусов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- запись родственных слов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- запись слов с пропусками</a:t>
            </a:r>
          </a:p>
          <a:p>
            <a:r>
              <a:rPr lang="en-US" sz="20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</a:t>
            </a:r>
            <a:r>
              <a:rPr lang="ru-RU" sz="20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ЭТАП. Контрольный</a:t>
            </a:r>
          </a:p>
          <a:p>
            <a:r>
              <a:rPr lang="ru-RU" sz="2000" dirty="0" smtClean="0"/>
              <a:t>Написание словарного диктанта</a:t>
            </a:r>
            <a:endParaRPr lang="ru-RU" sz="2000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8143900" y="1643050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4301430"/>
              </p:ext>
            </p:extLst>
          </p:nvPr>
        </p:nvGraphicFramePr>
        <p:xfrm>
          <a:off x="1084908" y="2132856"/>
          <a:ext cx="7890148" cy="1615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58596"/>
                <a:gridCol w="3831552"/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2000" dirty="0" smtClean="0"/>
                        <a:t>Образование родственных слов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2000" dirty="0" smtClean="0"/>
                        <a:t>Подбор слов для образования словосочетаний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2000" dirty="0" smtClean="0"/>
                        <a:t>Изменение слов по падежам, лицам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2000" dirty="0" smtClean="0"/>
                        <a:t>Составление предложений 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и синтаксический разбор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2000" dirty="0" smtClean="0"/>
                        <a:t>Фонетический разбор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2000" dirty="0" smtClean="0"/>
                        <a:t>Морфологический разбор и пр.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68705250"/>
              </p:ext>
            </p:extLst>
          </p:nvPr>
        </p:nvGraphicFramePr>
        <p:xfrm>
          <a:off x="4451080" y="5500702"/>
          <a:ext cx="4692920" cy="10584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92920"/>
              </a:tblGrid>
              <a:tr h="105841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 - запись по памяти</a:t>
                      </a:r>
                    </a:p>
                    <a:p>
                      <a:r>
                        <a:rPr lang="ru-RU" sz="2000" dirty="0" smtClean="0"/>
                        <a:t> - запись под диктовку с самопроверкой.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Стрелка вправо 5">
            <a:hlinkClick r:id="rId4" action="ppaction://hlinksldjump"/>
          </p:cNvPr>
          <p:cNvSpPr/>
          <p:nvPr/>
        </p:nvSpPr>
        <p:spPr>
          <a:xfrm>
            <a:off x="8001024" y="6215082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>
            <a:hlinkClick r:id="rId5" action="ppaction://hlinksldjump"/>
          </p:cNvPr>
          <p:cNvSpPr/>
          <p:nvPr/>
        </p:nvSpPr>
        <p:spPr>
          <a:xfrm>
            <a:off x="8215338" y="285728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904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16632"/>
            <a:ext cx="77768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электронного </a:t>
            </a:r>
          </a:p>
          <a:p>
            <a:pPr algn="ctr"/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дидактического материала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22469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данного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материала – </a:t>
            </a:r>
            <a:r>
              <a:rPr lang="ru-RU" dirty="0" smtClean="0"/>
              <a:t>активизировать познавательную деятельност</a:t>
            </a:r>
            <a:r>
              <a:rPr lang="ru-RU" dirty="0"/>
              <a:t>ь</a:t>
            </a:r>
            <a:r>
              <a:rPr lang="ru-RU" dirty="0" smtClean="0"/>
              <a:t> обучающихся и способствовать осмысленному и прочному запоминанию непроверяемых написаний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9428" y="2148020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Дидактический материал </a:t>
            </a:r>
            <a:r>
              <a:rPr lang="ru-RU" dirty="0" smtClean="0"/>
              <a:t>представляет собой электронное пособие, выполненное в программе </a:t>
            </a:r>
            <a:r>
              <a:rPr lang="en-US" dirty="0" smtClean="0"/>
              <a:t>PowerPoint </a:t>
            </a:r>
            <a:r>
              <a:rPr lang="ru-RU" dirty="0" smtClean="0"/>
              <a:t>с комплексом разнообразных заданий, направленных на запоминание словарных слов и создание условий для развития разностороннего подхода </a:t>
            </a:r>
            <a:r>
              <a:rPr lang="ru-RU" dirty="0"/>
              <a:t>к </a:t>
            </a:r>
            <a:r>
              <a:rPr lang="ru-RU" dirty="0" smtClean="0"/>
              <a:t>слову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95492" y="3573016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Включает в себя: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введение слова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зрительный образ слова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запись слова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графические обозначения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задание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23628" y="573325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Электронное пособие </a:t>
            </a:r>
            <a:r>
              <a:rPr lang="ru-RU" dirty="0" smtClean="0"/>
              <a:t>не только обеспечивает системно-деятельный подход к данной  проблеме, но и помогает организовать так называемое «мерцающее» повторение, закрепляя изученный материал.</a:t>
            </a:r>
            <a:endParaRPr lang="ru-RU" dirty="0"/>
          </a:p>
        </p:txBody>
      </p:sp>
      <p:pic>
        <p:nvPicPr>
          <p:cNvPr id="7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3500438"/>
            <a:ext cx="2943220" cy="2169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84801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1125000" y="908720"/>
            <a:ext cx="7848871" cy="95079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Требование любой учебной программы  по русскому языку – знание слов с традиционным написанием</a:t>
            </a:r>
            <a:endParaRPr lang="ru-RU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4574493" y="4192125"/>
            <a:ext cx="474943" cy="460377"/>
          </a:xfrm>
          <a:prstGeom prst="downArrow">
            <a:avLst/>
          </a:prstGeom>
          <a:solidFill>
            <a:srgbClr val="99FF99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9FF99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83706" y="0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Диапазон личного вклада</a:t>
            </a:r>
            <a:endParaRPr lang="ru-RU" sz="4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30202" y="1988840"/>
            <a:ext cx="2163524" cy="5848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</a:t>
            </a:r>
            <a:endParaRPr lang="ru-RU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535259" y="2623319"/>
            <a:ext cx="504056" cy="553431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609066" y="5343820"/>
            <a:ext cx="474943" cy="460377"/>
          </a:xfrm>
          <a:prstGeom prst="downArrow">
            <a:avLst/>
          </a:prstGeom>
          <a:solidFill>
            <a:srgbClr val="99FF99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>
            <a:hlinkClick r:id="rId3" action="ppaction://hlinksldjump"/>
          </p:cNvPr>
          <p:cNvSpPr/>
          <p:nvPr/>
        </p:nvSpPr>
        <p:spPr>
          <a:xfrm>
            <a:off x="1117151" y="5805264"/>
            <a:ext cx="7776863" cy="5855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электронного дидактического материала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учителей и учащихся 1-4 классов</a:t>
            </a:r>
            <a:endParaRPr lang="ru-RU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90045" y="3176750"/>
            <a:ext cx="7774442" cy="100811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</a:t>
            </a:r>
            <a:r>
              <a:rPr lang="ru-RU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педагогических приёмов, облегчающих запоминание словарных </a:t>
            </a:r>
            <a:r>
              <a:rPr lang="ru-RU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</a:t>
            </a: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способствующих развитию навыка грамотного письма </a:t>
            </a:r>
            <a:r>
              <a:rPr lang="ru-RU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3">
            <a:hlinkClick r:id="rId3" action="ppaction://hlinksldjump"/>
          </p:cNvPr>
          <p:cNvSpPr/>
          <p:nvPr/>
        </p:nvSpPr>
        <p:spPr>
          <a:xfrm>
            <a:off x="1188834" y="4663936"/>
            <a:ext cx="7776863" cy="54773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системы работы над  словами с непроверяемым написанием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уроках русского языка в начальной школе</a:t>
            </a:r>
            <a:endParaRPr lang="ru-RU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471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animBg="1"/>
      <p:bldP spid="4" grpId="0" animBg="1"/>
      <p:bldP spid="7" grpId="0" animBg="1"/>
      <p:bldP spid="11" grpId="0" animBg="1"/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99592" y="0"/>
            <a:ext cx="8143900" cy="11429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Изучение типа памяти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dirty="0" smtClean="0">
                <a:effectLst/>
              </a:rPr>
              <a:t>(О.Н</a:t>
            </a:r>
            <a:r>
              <a:rPr lang="ru-RU" sz="2200" dirty="0">
                <a:effectLst/>
              </a:rPr>
              <a:t>. </a:t>
            </a:r>
            <a:r>
              <a:rPr lang="ru-RU" sz="2200" dirty="0" err="1">
                <a:effectLst/>
              </a:rPr>
              <a:t>Истратова</a:t>
            </a:r>
            <a:r>
              <a:rPr lang="ru-RU" sz="2200" dirty="0">
                <a:effectLst/>
              </a:rPr>
              <a:t>, Т.В. </a:t>
            </a:r>
            <a:r>
              <a:rPr lang="ru-RU" sz="2200" dirty="0" err="1">
                <a:effectLst/>
              </a:rPr>
              <a:t>Эксакусто</a:t>
            </a:r>
            <a:r>
              <a:rPr lang="ru-RU" sz="2200" dirty="0">
                <a:effectLst/>
              </a:rPr>
              <a:t>. Справочник психолога начальной школы. Издание 5-е. Ростов на </a:t>
            </a:r>
            <a:r>
              <a:rPr lang="ru-RU" sz="2200" dirty="0" err="1">
                <a:effectLst/>
              </a:rPr>
              <a:t>дону</a:t>
            </a:r>
            <a:r>
              <a:rPr lang="ru-RU" sz="2200" dirty="0" err="1" smtClean="0">
                <a:effectLst/>
              </a:rPr>
              <a:t>.«</a:t>
            </a:r>
            <a:r>
              <a:rPr lang="ru-RU" sz="2200" dirty="0" err="1">
                <a:effectLst/>
              </a:rPr>
              <a:t>Феникс</a:t>
            </a:r>
            <a:r>
              <a:rPr lang="ru-RU" sz="2200" dirty="0">
                <a:effectLst/>
              </a:rPr>
              <a:t>», </a:t>
            </a:r>
            <a:r>
              <a:rPr lang="ru-RU" sz="2200" dirty="0" smtClean="0">
                <a:effectLst/>
              </a:rPr>
              <a:t>2008)</a:t>
            </a:r>
            <a:endParaRPr lang="ru-RU" sz="2700" dirty="0">
              <a:effectLst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60418757"/>
              </p:ext>
            </p:extLst>
          </p:nvPr>
        </p:nvGraphicFramePr>
        <p:xfrm>
          <a:off x="1062505" y="1412776"/>
          <a:ext cx="8081495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1022521"/>
            <a:ext cx="735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Словарные диктанты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2976" y="5214950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90282308"/>
              </p:ext>
            </p:extLst>
          </p:nvPr>
        </p:nvGraphicFramePr>
        <p:xfrm>
          <a:off x="1142976" y="1545741"/>
          <a:ext cx="7893520" cy="50267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71600" y="0"/>
            <a:ext cx="81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изменений</a:t>
            </a:r>
          </a:p>
          <a:p>
            <a:pPr algn="ctr"/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(сравнительный </a:t>
            </a:r>
            <a:r>
              <a:rPr lang="ru-RU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анализ)</a:t>
            </a:r>
            <a:endParaRPr lang="ru-RU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274320"/>
            <a:ext cx="789008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 smtClean="0"/>
              <a:t>Транслируемость</a:t>
            </a:r>
            <a:r>
              <a:rPr lang="ru-RU" sz="4000" b="1" dirty="0" smtClean="0"/>
              <a:t> практических достижений</a:t>
            </a: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59631" y="1556792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Представленный механизм работы по запоминанию традиционных написаний русского языка может быть использован в любом современном учебно-методическом комплексе. 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0020" y="3126558"/>
            <a:ext cx="77768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Область применения </a:t>
            </a:r>
            <a:r>
              <a:rPr lang="ru-RU" sz="2400" dirty="0" smtClean="0"/>
              <a:t>ограничена рамками уроков по русскому языку, но результат данной </a:t>
            </a:r>
            <a:r>
              <a:rPr lang="ru-RU" sz="2400" dirty="0"/>
              <a:t>деятельности распространяется </a:t>
            </a:r>
            <a:r>
              <a:rPr lang="ru-RU" sz="2400" dirty="0" smtClean="0"/>
              <a:t>на орфографические </a:t>
            </a:r>
            <a:r>
              <a:rPr lang="ru-RU" sz="2400" dirty="0"/>
              <a:t>умения и навыки – </a:t>
            </a:r>
            <a:r>
              <a:rPr lang="ru-RU" sz="2400" dirty="0" smtClean="0"/>
              <a:t>а это </a:t>
            </a:r>
            <a:r>
              <a:rPr lang="ru-RU" sz="2400" dirty="0"/>
              <a:t>составная часть речевых умений и навыков, языкового развития в </a:t>
            </a:r>
            <a:r>
              <a:rPr lang="ru-RU" sz="2400" dirty="0" smtClean="0"/>
              <a:t>целом.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280020" y="5229199"/>
            <a:ext cx="7776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Трудности: </a:t>
            </a:r>
            <a:r>
              <a:rPr lang="ru-RU" sz="2400" dirty="0" smtClean="0"/>
              <a:t>недостаточная заинтересованность педагога, слабая методическая и техническая база, отсутствие системности в работе педагога.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071538" y="928670"/>
            <a:ext cx="78581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 Львов, М.Р. Методика обучения русскому языку в начальных классах: учебное пособие /  М. П. Львов,</a:t>
            </a:r>
            <a:r>
              <a:rPr lang="ru-RU" i="1" dirty="0" smtClean="0"/>
              <a:t> Т. Г. </a:t>
            </a:r>
            <a:r>
              <a:rPr lang="ru-RU" i="1" dirty="0" err="1" smtClean="0"/>
              <a:t>Рамзаева</a:t>
            </a:r>
            <a:r>
              <a:rPr lang="ru-RU" i="1" dirty="0" smtClean="0"/>
              <a:t>, Н. </a:t>
            </a:r>
            <a:r>
              <a:rPr lang="ru-RU" i="1" dirty="0" err="1" smtClean="0"/>
              <a:t>Н.Светловская</a:t>
            </a:r>
            <a:r>
              <a:rPr lang="ru-RU" i="1" dirty="0" smtClean="0"/>
              <a:t> . </a:t>
            </a:r>
            <a:r>
              <a:rPr lang="ru-RU" dirty="0" smtClean="0"/>
              <a:t>- Москва, "Просвещение", 1987. - 415 с.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Соловейчик, М. С. Русский язык и начальных классах: Теория и практика обучения: учебное пособие / М. С. Соловейчик, П. С. </a:t>
            </a:r>
            <a:r>
              <a:rPr lang="ru-RU" dirty="0" err="1" smtClean="0"/>
              <a:t>Жедек</a:t>
            </a:r>
            <a:r>
              <a:rPr lang="ru-RU" dirty="0" smtClean="0"/>
              <a:t>, Н. Н. </a:t>
            </a:r>
            <a:r>
              <a:rPr lang="ru-RU" dirty="0" err="1" smtClean="0"/>
              <a:t>Светловская</a:t>
            </a:r>
            <a:r>
              <a:rPr lang="ru-RU" dirty="0" smtClean="0"/>
              <a:t> и др.; под ред. М. С. Соловейчик. – 3-е изд. – М.: Издательский центр «Академия», 1997. - 302 с.</a:t>
            </a:r>
          </a:p>
          <a:p>
            <a:pPr>
              <a:buFont typeface="Arial" pitchFamily="34" charset="0"/>
              <a:buChar char="•"/>
            </a:pPr>
            <a:r>
              <a:rPr lang="ru-RU" dirty="0" err="1" smtClean="0"/>
              <a:t>Канакина</a:t>
            </a:r>
            <a:r>
              <a:rPr lang="ru-RU" dirty="0" smtClean="0"/>
              <a:t>, В. П. Работа над трудными словами в начальных классах / В. П. </a:t>
            </a:r>
            <a:r>
              <a:rPr lang="ru-RU" dirty="0" err="1" smtClean="0"/>
              <a:t>Канакина</a:t>
            </a:r>
            <a:r>
              <a:rPr lang="ru-RU" dirty="0" smtClean="0"/>
              <a:t>. - М. : Просвещение, 1991. – 111 с.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Ярославцева, С.В. Работа над словарными словами в начальной школе/С. В. Ярославцева. - </a:t>
            </a:r>
            <a:r>
              <a:rPr lang="ru-RU" dirty="0" err="1" smtClean="0"/>
              <a:t>М.:Айрис-Пресс</a:t>
            </a:r>
            <a:r>
              <a:rPr lang="ru-RU" dirty="0" smtClean="0"/>
              <a:t>.- 210 с.</a:t>
            </a:r>
            <a:r>
              <a:rPr lang="en-US" dirty="0" smtClean="0">
                <a:hlinkClick r:id="rId3"/>
              </a:rPr>
              <a:t> </a:t>
            </a:r>
            <a:r>
              <a:rPr lang="ru-RU" dirty="0" smtClean="0">
                <a:hlinkClick r:id="rId3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hlinkClick r:id="rId3"/>
              </a:rPr>
              <a:t>https://studbooks.net/2594923/pedagogika/slovarnaya_rabota_urokah_russkogo_yazyka_issledovaniyah_metodistov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hlinkClick r:id="rId4"/>
              </a:rPr>
              <a:t>https://nsportal.ru/shkola/russkiy-yazyk/library/2016/09/16/diplomnaya-rabota-rabota-so-slovarem-na-urokah-russkogo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498080" cy="1143000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Литература</a:t>
            </a:r>
            <a:endParaRPr lang="ru-RU" sz="40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571604" y="1785926"/>
            <a:ext cx="74295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142976" y="3000372"/>
            <a:ext cx="7358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2420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285"/>
          <a:stretch/>
        </p:blipFill>
        <p:spPr bwMode="auto">
          <a:xfrm>
            <a:off x="1547663" y="207036"/>
            <a:ext cx="2964723" cy="2861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574" y="404664"/>
            <a:ext cx="259158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038" y="3645024"/>
            <a:ext cx="259158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31270"/>
            <a:ext cx="2444449" cy="1833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450" y="4728041"/>
            <a:ext cx="2592288" cy="194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трелка вправо 2">
            <a:hlinkClick r:id="rId7" action="ppaction://hlinksldjump"/>
          </p:cNvPr>
          <p:cNvSpPr/>
          <p:nvPr/>
        </p:nvSpPr>
        <p:spPr>
          <a:xfrm>
            <a:off x="7643834" y="5143512"/>
            <a:ext cx="1008112" cy="6152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9373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7252"/>
          <a:stretch>
            <a:fillRect/>
          </a:stretch>
        </p:blipFill>
        <p:spPr bwMode="auto">
          <a:xfrm>
            <a:off x="0" y="0"/>
            <a:ext cx="4176464" cy="157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трелка вправо 2">
            <a:hlinkClick r:id="rId3" action="ppaction://hlinksldjump"/>
          </p:cNvPr>
          <p:cNvSpPr/>
          <p:nvPr/>
        </p:nvSpPr>
        <p:spPr>
          <a:xfrm>
            <a:off x="7715272" y="2571744"/>
            <a:ext cx="720080" cy="5927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785926"/>
            <a:ext cx="5178289" cy="2139149"/>
            <a:chOff x="0" y="2848927"/>
            <a:chExt cx="5178289" cy="2139149"/>
          </a:xfrm>
        </p:grpSpPr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5" y="2848927"/>
              <a:ext cx="5148064" cy="12604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071942"/>
              <a:ext cx="5148065" cy="9161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9894"/>
          <a:stretch>
            <a:fillRect/>
          </a:stretch>
        </p:blipFill>
        <p:spPr bwMode="auto">
          <a:xfrm>
            <a:off x="3357554" y="3143248"/>
            <a:ext cx="5508104" cy="1735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D:\Школа\Словарные слова\Словарная работа\04.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82579"/>
            <a:ext cx="4071934" cy="251250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2" y="285728"/>
            <a:ext cx="4730556" cy="22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D:\Школа\Словарные слова\Словарная работа\07.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03100" y="4857760"/>
            <a:ext cx="4440900" cy="200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2703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:\Школа\Словарные слова\Словарная работа\10.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440854"/>
            <a:ext cx="4500562" cy="1417146"/>
          </a:xfrm>
          <a:prstGeom prst="rect">
            <a:avLst/>
          </a:prstGeom>
          <a:noFill/>
        </p:spPr>
      </p:pic>
      <p:pic>
        <p:nvPicPr>
          <p:cNvPr id="2053" name="Picture 5" descr="D:\Школа\Словарные слова\Словарная работа\15.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4"/>
            <a:ext cx="5000628" cy="1872553"/>
          </a:xfrm>
          <a:prstGeom prst="rect">
            <a:avLst/>
          </a:prstGeom>
          <a:noFill/>
        </p:spPr>
      </p:pic>
      <p:pic>
        <p:nvPicPr>
          <p:cNvPr id="2052" name="Picture 4" descr="D:\Школа\Словарные слова\Словарная работа\27.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928934"/>
            <a:ext cx="4572000" cy="1720743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0096"/>
          <a:stretch>
            <a:fillRect/>
          </a:stretch>
        </p:blipFill>
        <p:spPr bwMode="auto">
          <a:xfrm>
            <a:off x="0" y="1643050"/>
            <a:ext cx="4913051" cy="192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D:\Школа\Словарные слова\Словарная работа\18.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785794"/>
            <a:ext cx="4572000" cy="1807010"/>
          </a:xfrm>
          <a:prstGeom prst="rect">
            <a:avLst/>
          </a:prstGeom>
          <a:noFill/>
        </p:spPr>
      </p:pic>
      <p:sp>
        <p:nvSpPr>
          <p:cNvPr id="3" name="Стрелка вправо 2">
            <a:hlinkClick r:id="rId7" action="ppaction://hlinksldjump"/>
          </p:cNvPr>
          <p:cNvSpPr/>
          <p:nvPr/>
        </p:nvSpPr>
        <p:spPr>
          <a:xfrm>
            <a:off x="7143768" y="4857760"/>
            <a:ext cx="1008112" cy="569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D:\Школа\Словарные слова\Словарная работа\12.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" y="1"/>
            <a:ext cx="4771250" cy="15716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0265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04" y="0"/>
            <a:ext cx="86938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28192"/>
            <a:ext cx="8928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596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Отгадайте слово: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2714612" y="3857628"/>
            <a:ext cx="4334383" cy="1323439"/>
            <a:chOff x="4429124" y="3071810"/>
            <a:chExt cx="4334383" cy="1323439"/>
          </a:xfrm>
        </p:grpSpPr>
        <p:sp>
          <p:nvSpPr>
            <p:cNvPr id="3" name="TextBox 2"/>
            <p:cNvSpPr txBox="1"/>
            <p:nvPr/>
          </p:nvSpPr>
          <p:spPr>
            <a:xfrm>
              <a:off x="4429124" y="3071810"/>
              <a:ext cx="433438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0" b="1" dirty="0" smtClean="0">
                  <a:solidFill>
                    <a:srgbClr val="002060"/>
                  </a:solidFill>
                </a:rPr>
                <a:t>город</a:t>
              </a:r>
              <a:endParaRPr lang="ru-RU" sz="80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2" name="Группа 21"/>
            <p:cNvGrpSpPr/>
            <p:nvPr/>
          </p:nvGrpSpPr>
          <p:grpSpPr>
            <a:xfrm>
              <a:off x="5214942" y="3286124"/>
              <a:ext cx="2023596" cy="1000132"/>
              <a:chOff x="5214942" y="3286124"/>
              <a:chExt cx="2023596" cy="1000132"/>
            </a:xfrm>
          </p:grpSpPr>
          <p:cxnSp>
            <p:nvCxnSpPr>
              <p:cNvPr id="5" name="Прямая соединительная линия 4"/>
              <p:cNvCxnSpPr/>
              <p:nvPr/>
            </p:nvCxnSpPr>
            <p:spPr>
              <a:xfrm flipH="1">
                <a:off x="5214942" y="3286124"/>
                <a:ext cx="150967" cy="216024"/>
              </a:xfrm>
              <a:prstGeom prst="line">
                <a:avLst/>
              </a:prstGeom>
              <a:ln w="381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0"/>
              <p:cNvCxnSpPr/>
              <p:nvPr/>
            </p:nvCxnSpPr>
            <p:spPr>
              <a:xfrm>
                <a:off x="6143636" y="4214818"/>
                <a:ext cx="367420" cy="0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>
                <a:off x="6143636" y="4286256"/>
                <a:ext cx="367420" cy="0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>
                <a:off x="6143636" y="4143380"/>
                <a:ext cx="367420" cy="0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>
                <a:off x="6643702" y="4286256"/>
                <a:ext cx="594836" cy="0"/>
              </a:xfrm>
              <a:prstGeom prst="line">
                <a:avLst/>
              </a:prstGeom>
              <a:ln w="38100">
                <a:solidFill>
                  <a:srgbClr val="008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2" name="Picture 2" descr="http://miragro.com/sites/default/files/fotoinstory/goroh_ovoshchnoy.png?136331145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697" t="13085" r="7519" b="7941"/>
          <a:stretch/>
        </p:blipFill>
        <p:spPr bwMode="auto">
          <a:xfrm>
            <a:off x="107504" y="707886"/>
            <a:ext cx="3883510" cy="28509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801561" y="-1755576"/>
            <a:ext cx="115212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Adobe Myungjo Std M" pitchFamily="18" charset="-128"/>
                <a:cs typeface="Times New Roman" pitchFamily="18" charset="0"/>
              </a:rPr>
              <a:t>,</a:t>
            </a:r>
            <a:endParaRPr lang="ru-RU" sz="23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Adobe Myungjo Std M" pitchFamily="18" charset="-128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88024" y="836712"/>
            <a:ext cx="181192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1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542926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Измените слово по падежам. Выделите окончание.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141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-1" y="-17144"/>
            <a:ext cx="91440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Угадай слово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коллективное или индивидуальное посещение музея, достопримечательного места, выставки,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предприятия.</a:t>
            </a:r>
            <a:endParaRPr lang="ru-RU" sz="3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04" y="0"/>
            <a:ext cx="86938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28192"/>
            <a:ext cx="9145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EC81C-012B-490E-97F6-62527B06CC1B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0" y="6021288"/>
            <a:ext cx="909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Раздели слово на слоги и для переноса.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s://mrshgar.edumsko.ru/uploads/2000/1340/section/78300/ekskursii/IMG-20161212-WA00351.jpg?150056215214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5066"/>
          <a:stretch/>
        </p:blipFill>
        <p:spPr bwMode="auto">
          <a:xfrm>
            <a:off x="107504" y="2184537"/>
            <a:ext cx="4240641" cy="37446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570109" y="2712410"/>
            <a:ext cx="4359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экскурсия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4541043" y="2950466"/>
            <a:ext cx="4271625" cy="970093"/>
            <a:chOff x="4541043" y="2950466"/>
            <a:chExt cx="4271625" cy="970093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6672071" y="2950466"/>
              <a:ext cx="69273" cy="216024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8324823" y="3779377"/>
              <a:ext cx="487845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028889" y="3743116"/>
              <a:ext cx="487845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>
              <a:off x="5028889" y="3920559"/>
              <a:ext cx="487845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5028889" y="3841939"/>
              <a:ext cx="487845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4541043" y="3779833"/>
              <a:ext cx="487845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4177" y="3738870"/>
              <a:ext cx="556856" cy="1621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148751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-1" y="-17144"/>
            <a:ext cx="4000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Угадай слово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04" y="0"/>
            <a:ext cx="86938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28192"/>
            <a:ext cx="914501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меня есть верный друг, 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Хоть без глаз он и без рук, 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повешен на стене, 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Безотказно служит мне. 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Каждый месяц, целый год 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Дням, неделям счет ведет.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EC81C-012B-490E-97F6-62527B06CC1B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14282" y="5534561"/>
            <a:ext cx="86499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Образуйте родственные слова. Выделите корень.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43108" y="3857628"/>
            <a:ext cx="54738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</a:rPr>
              <a:t>календарь</a:t>
            </a:r>
          </a:p>
        </p:txBody>
      </p:sp>
      <p:grpSp>
        <p:nvGrpSpPr>
          <p:cNvPr id="29" name="Группа 28"/>
          <p:cNvGrpSpPr/>
          <p:nvPr/>
        </p:nvGrpSpPr>
        <p:grpSpPr>
          <a:xfrm>
            <a:off x="2857488" y="4071942"/>
            <a:ext cx="4010627" cy="1000132"/>
            <a:chOff x="2857488" y="4071942"/>
            <a:chExt cx="4010627" cy="1000132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5786446" y="4071942"/>
              <a:ext cx="79592" cy="216024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3857620" y="5072074"/>
              <a:ext cx="477551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6072197" y="4929198"/>
              <a:ext cx="795918" cy="9362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857620" y="4929198"/>
              <a:ext cx="477551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>
              <a:off x="3857620" y="5000636"/>
              <a:ext cx="477551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2857488" y="5067664"/>
              <a:ext cx="275943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2857488" y="4993030"/>
              <a:ext cx="275943" cy="0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flipV="1">
              <a:off x="2857488" y="4929198"/>
              <a:ext cx="275943" cy="762"/>
            </a:xfrm>
            <a:prstGeom prst="line">
              <a:avLst/>
            </a:prstGeom>
            <a:ln w="381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http://ds04.infourok.ru/uploads/ex/03b5/00050cc4-f04dfc54/hello_html_mc75ec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2" y="0"/>
            <a:ext cx="2427716" cy="36302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Стрелка вправо 25">
            <a:hlinkClick r:id="rId4" action="ppaction://hlinksldjump"/>
          </p:cNvPr>
          <p:cNvSpPr/>
          <p:nvPr/>
        </p:nvSpPr>
        <p:spPr>
          <a:xfrm>
            <a:off x="8182969" y="392238"/>
            <a:ext cx="792088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54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6488</TotalTime>
  <Words>2222</Words>
  <Application>Microsoft Office PowerPoint</Application>
  <PresentationFormat>Экран (4:3)</PresentationFormat>
  <Paragraphs>226</Paragraphs>
  <Slides>22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Солнцестояние</vt:lpstr>
      <vt:lpstr>Слайд 1</vt:lpstr>
      <vt:lpstr>Слайд 2</vt:lpstr>
      <vt:lpstr>Условия формирования личного вклада в развитие образования</vt:lpstr>
      <vt:lpstr>Слайд 4</vt:lpstr>
      <vt:lpstr>Слайд 5</vt:lpstr>
      <vt:lpstr>Слайд 6</vt:lpstr>
      <vt:lpstr>Слайд 7</vt:lpstr>
      <vt:lpstr>Деятельностный аспект личного вклада педагога</vt:lpstr>
      <vt:lpstr>Слайд 9</vt:lpstr>
      <vt:lpstr>Слайд 10</vt:lpstr>
      <vt:lpstr>Слайд 11</vt:lpstr>
      <vt:lpstr>Изучение типа памяти  (О.Н. Истратова, Т.В. Эксакусто. Справочник психолога начальной школы. Издание 5-е. Ростов на дону.«Феникс», 2008)</vt:lpstr>
      <vt:lpstr>Слайд 13</vt:lpstr>
      <vt:lpstr>Транслируемость практических достижений</vt:lpstr>
      <vt:lpstr>Литература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инновационного педагогического опыта </dc:title>
  <dc:creator>Admin</dc:creator>
  <cp:lastModifiedBy>Пользователь</cp:lastModifiedBy>
  <cp:revision>451</cp:revision>
  <dcterms:created xsi:type="dcterms:W3CDTF">2010-03-29T17:52:49Z</dcterms:created>
  <dcterms:modified xsi:type="dcterms:W3CDTF">2025-08-12T18:54:46Z</dcterms:modified>
</cp:coreProperties>
</file>