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304" r:id="rId3"/>
    <p:sldId id="305" r:id="rId4"/>
    <p:sldId id="318" r:id="rId5"/>
    <p:sldId id="321" r:id="rId6"/>
    <p:sldId id="320" r:id="rId7"/>
    <p:sldId id="319" r:id="rId8"/>
    <p:sldId id="317" r:id="rId9"/>
    <p:sldId id="316" r:id="rId10"/>
    <p:sldId id="306" r:id="rId11"/>
    <p:sldId id="324" r:id="rId12"/>
    <p:sldId id="325" r:id="rId13"/>
    <p:sldId id="323" r:id="rId14"/>
    <p:sldId id="326" r:id="rId15"/>
    <p:sldId id="322" r:id="rId16"/>
    <p:sldId id="307" r:id="rId17"/>
    <p:sldId id="329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9E392-2AFA-4429-ADDC-8769CBDDC0BB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05B9F-C88F-44EF-9AB1-ADA5FA567D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F2E39-70D1-460B-8244-B59CC323DE82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53528-E928-405D-8993-F6A65116F0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29DCB-5D07-44CF-B6E5-E83E5DCED78F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83F73-AECB-4567-92CB-6552F3153E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49272-5269-4B10-A461-1515A137A753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AA59A-7145-4CD1-A806-B321A098AD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10F57-FDD5-4E89-9133-681203057916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F4984-442A-4D13-801A-6AA6AE4A9F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6532B-9C40-4B87-8CF8-C532494F8A2D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700FE-7EE8-4DB4-B868-21274DACC3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7EFDF-9DAC-4E7E-8E2B-5FDAC47F08FD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C6396-8C06-49C5-8389-7F2DC177C8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1E033-6702-498D-AA25-E17A18433E1F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486F0-8C4E-4467-A7C9-6E658748CA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E4D90-CA5F-4948-B0F8-7EDA003E9B3E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A3085-7841-41A8-9B49-E93AC7F9E7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2AB6C-0289-4729-8FBF-EF196FAE082E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211BE-5771-4D1F-871D-A3CA2AAC2A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7B78A-143E-4D09-ACED-0ED2C88ABF5F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C251A-A26E-4F79-A5EB-0BFE575BAB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8C1298-13F4-4F0C-8F73-291B2A44CB0B}" type="datetimeFigureOut">
              <a:rPr lang="ru-RU"/>
              <a:pPr>
                <a:defRPr/>
              </a:pPr>
              <a:t>20-02-2020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82D4A2C-4163-4551-B116-D312D2B17A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Microsoft_Office_PowerPoint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graphicFrame>
        <p:nvGraphicFramePr>
          <p:cNvPr id="1027" name="Object 2"/>
          <p:cNvGraphicFramePr>
            <a:graphicFrameLocks noChangeAspect="1"/>
          </p:cNvGraphicFramePr>
          <p:nvPr/>
        </p:nvGraphicFramePr>
        <p:xfrm>
          <a:off x="352425" y="0"/>
          <a:ext cx="8791575" cy="6589713"/>
        </p:xfrm>
        <a:graphic>
          <a:graphicData uri="http://schemas.openxmlformats.org/presentationml/2006/ole">
            <p:oleObj spid="_x0000_s1027" name="Презентация" r:id="rId3" imgW="4562492" imgH="3419379" progId="PowerPoint.Show.12">
              <p:embed/>
            </p:oleObj>
          </a:graphicData>
        </a:graphic>
      </p:graphicFrame>
      <p:sp>
        <p:nvSpPr>
          <p:cNvPr id="1030" name="Прямоугольник 8"/>
          <p:cNvSpPr>
            <a:spLocks noChangeArrowheads="1"/>
          </p:cNvSpPr>
          <p:nvPr/>
        </p:nvSpPr>
        <p:spPr bwMode="auto">
          <a:xfrm>
            <a:off x="3357563" y="4643438"/>
            <a:ext cx="49291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b="1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5363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Прямоугольник 4"/>
          <p:cNvSpPr>
            <a:spLocks noChangeArrowheads="1"/>
          </p:cNvSpPr>
          <p:nvPr/>
        </p:nvSpPr>
        <p:spPr bwMode="auto">
          <a:xfrm>
            <a:off x="4286250" y="928688"/>
            <a:ext cx="442912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cs typeface="Arial" charset="0"/>
              </a:rPr>
              <a:t>У этого праздника было несколько названий:</a:t>
            </a:r>
          </a:p>
          <a:p>
            <a:r>
              <a:rPr lang="ru-RU" sz="2000">
                <a:cs typeface="Arial" charset="0"/>
              </a:rPr>
              <a:t> - День Советской Армии; </a:t>
            </a:r>
          </a:p>
          <a:p>
            <a:r>
              <a:rPr lang="ru-RU" sz="2000">
                <a:cs typeface="Arial" charset="0"/>
              </a:rPr>
              <a:t>- День рождения Красной армии;</a:t>
            </a:r>
          </a:p>
          <a:p>
            <a:r>
              <a:rPr lang="ru-RU" sz="2000">
                <a:cs typeface="Arial" charset="0"/>
              </a:rPr>
              <a:t> - День рождения вооруженных сил и военно-морского флота. </a:t>
            </a:r>
          </a:p>
          <a:p>
            <a:r>
              <a:rPr lang="ru-RU" sz="2000">
                <a:cs typeface="Arial" charset="0"/>
              </a:rPr>
              <a:t>Сейчас этот праздник называется Днем Защитника Отечества… </a:t>
            </a:r>
          </a:p>
          <a:p>
            <a:r>
              <a:rPr lang="ru-RU" sz="2000">
                <a:cs typeface="Arial" charset="0"/>
              </a:rPr>
              <a:t>23 февраля поздравляют пап, дедушек, братьев, всех тех, кто служил или служит в рядах Российской армии. Почему же именно 23 февраля считается Днем Защитников Отечества, а не любая другая дата?</a:t>
            </a:r>
          </a:p>
        </p:txBody>
      </p:sp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714375"/>
            <a:ext cx="3643313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6387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Прямоугольник 5"/>
          <p:cNvSpPr>
            <a:spLocks noChangeArrowheads="1"/>
          </p:cNvSpPr>
          <p:nvPr/>
        </p:nvSpPr>
        <p:spPr bwMode="auto">
          <a:xfrm>
            <a:off x="4286250" y="571500"/>
            <a:ext cx="4429125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cs typeface="Arial" charset="0"/>
              </a:rPr>
              <a:t>Изначально 23 февраля праздновался как день рождения Красной Армии в честь победы над немецкими войсками. День первой победы стал днем рождения армии. Это как бы обозначило на будущее ее судьбу. Начав с победы, она с той поры не раз громила врагов нашей Родины. Не было ни одного захватчика, который бы не почувствовал на себе силу ее оружия</a:t>
            </a:r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1000125"/>
            <a:ext cx="3600450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741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7411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Прямоугольник 4"/>
          <p:cNvSpPr>
            <a:spLocks noChangeArrowheads="1"/>
          </p:cNvSpPr>
          <p:nvPr/>
        </p:nvSpPr>
        <p:spPr bwMode="auto">
          <a:xfrm>
            <a:off x="285750" y="3786188"/>
            <a:ext cx="85725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cs typeface="Arial" charset="0"/>
              </a:rPr>
              <a:t>Армия стала называться Советской, а затем - Российской, а 23 февраля ежегодно отмечался в СССР как всенародный праздник - День Советской Армии и Военно-Морского Флота. После распада СССР 23 февраля было переименовано в День защитника Отечества. Государственная Дума России 10 февраля 1995 года приняла федеральный закон "О днях воинской славы (победных днях) России" , в котором этот день назван так: «23 февраля - День защитника отечества»</a:t>
            </a:r>
          </a:p>
          <a:p>
            <a:r>
              <a:rPr lang="ru-RU" b="1" i="1">
                <a:solidFill>
                  <a:srgbClr val="C00000"/>
                </a:solidFill>
                <a:cs typeface="Arial" charset="0"/>
              </a:rPr>
              <a:t> </a:t>
            </a:r>
          </a:p>
          <a:p>
            <a:endParaRPr lang="ru-RU">
              <a:cs typeface="Arial" charset="0"/>
            </a:endParaRPr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38" y="428625"/>
            <a:ext cx="6096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8435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Прямоугольник 4"/>
          <p:cNvSpPr>
            <a:spLocks noChangeArrowheads="1"/>
          </p:cNvSpPr>
          <p:nvPr/>
        </p:nvSpPr>
        <p:spPr bwMode="auto">
          <a:xfrm>
            <a:off x="714375" y="4500563"/>
            <a:ext cx="764381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cs typeface="Arial" charset="0"/>
              </a:rPr>
              <a:t>Постепенно традиция видоизменилась и сложилась так, что поздравлять и дарить подарки 23 февраля стали не только военным, но и всем мужчинам и даже мальчикам. Армейский праздник превратился в праздник мужчин и мужского пола в целом</a:t>
            </a:r>
          </a:p>
        </p:txBody>
      </p:sp>
      <p:pic>
        <p:nvPicPr>
          <p:cNvPr id="18437" name="Picture 2" descr="http://agrocollege.by/images/img/index/23_fevralya_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0" y="214313"/>
            <a:ext cx="6043613" cy="427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9459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5429250" y="117475"/>
            <a:ext cx="3500438" cy="637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4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Одним из подарков на праздник является </a:t>
            </a:r>
            <a:r>
              <a:rPr lang="ru-RU" sz="2400" b="1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поздравительная открытка.</a:t>
            </a:r>
            <a:endParaRPr lang="ru-RU" sz="240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24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Печатают открытки с рисунков, созданных художником.</a:t>
            </a:r>
            <a:endParaRPr lang="ru-RU" sz="240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24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Поздравительные открытки – нарядные и забавные, весёлые и добрые. С помощью открытки можно многое сказать без слов.</a:t>
            </a:r>
            <a:endParaRPr lang="ru-RU" sz="2400">
              <a:ea typeface="Times New Roman" pitchFamily="18" charset="0"/>
              <a:cs typeface="Arial" charset="0"/>
            </a:endParaRPr>
          </a:p>
          <a:p>
            <a:pPr eaLnBrk="0" hangingPunct="0"/>
            <a:r>
              <a:rPr lang="ru-RU" sz="24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Но тогда её лучше сделать своими руками.</a:t>
            </a:r>
            <a:endParaRPr lang="ru-RU" sz="2400">
              <a:ea typeface="Times New Roman" pitchFamily="18" charset="0"/>
              <a:cs typeface="Arial" charset="0"/>
            </a:endParaRPr>
          </a:p>
        </p:txBody>
      </p:sp>
      <p:pic>
        <p:nvPicPr>
          <p:cNvPr id="19461" name="Picture 2" descr="C:\Users\rekom\Desktop\Картинки-фото\ПРАЗДНИКИ\462578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357188"/>
            <a:ext cx="4686300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0483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Прямоугольник 4"/>
          <p:cNvSpPr>
            <a:spLocks noChangeArrowheads="1"/>
          </p:cNvSpPr>
          <p:nvPr/>
        </p:nvSpPr>
        <p:spPr bwMode="auto">
          <a:xfrm>
            <a:off x="2143125" y="42862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rgbClr val="C00000"/>
                </a:solidFill>
                <a:cs typeface="Arial" charset="0"/>
              </a:rPr>
              <a:t> </a:t>
            </a:r>
          </a:p>
        </p:txBody>
      </p:sp>
      <p:pic>
        <p:nvPicPr>
          <p:cNvPr id="20485" name="Picture 2" descr="C:\Documents and Settings\Serg\Рабочий стол\фото для през\SAM_9819.JPG"/>
          <p:cNvPicPr>
            <a:picLocks noChangeAspect="1" noChangeArrowheads="1"/>
          </p:cNvPicPr>
          <p:nvPr/>
        </p:nvPicPr>
        <p:blipFill>
          <a:blip r:embed="rId3" cstate="print"/>
          <a:srcRect l="9856" t="7396" r="14235" b="8218"/>
          <a:stretch>
            <a:fillRect/>
          </a:stretch>
        </p:blipFill>
        <p:spPr bwMode="auto">
          <a:xfrm>
            <a:off x="785813" y="1714500"/>
            <a:ext cx="3143250" cy="465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Прямоугольник 6"/>
          <p:cNvSpPr>
            <a:spLocks noChangeArrowheads="1"/>
          </p:cNvSpPr>
          <p:nvPr/>
        </p:nvSpPr>
        <p:spPr bwMode="auto">
          <a:xfrm>
            <a:off x="4357688" y="2714625"/>
            <a:ext cx="4214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>
              <a:cs typeface="Arial" charset="0"/>
            </a:endParaRPr>
          </a:p>
        </p:txBody>
      </p:sp>
      <p:sp>
        <p:nvSpPr>
          <p:cNvPr id="20487" name="Прямоугольник 7"/>
          <p:cNvSpPr>
            <a:spLocks noChangeArrowheads="1"/>
          </p:cNvSpPr>
          <p:nvPr/>
        </p:nvSpPr>
        <p:spPr bwMode="auto">
          <a:xfrm>
            <a:off x="428625" y="500063"/>
            <a:ext cx="807243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>
                <a:solidFill>
                  <a:srgbClr val="C00000"/>
                </a:solidFill>
                <a:cs typeface="Arial" charset="0"/>
              </a:rPr>
              <a:t>Открытка к 23 февраля для самых любимых пап и дедушек</a:t>
            </a:r>
            <a:endParaRPr lang="ru-RU" sz="3200">
              <a:cs typeface="Arial" charset="0"/>
            </a:endParaRPr>
          </a:p>
        </p:txBody>
      </p:sp>
      <p:pic>
        <p:nvPicPr>
          <p:cNvPr id="20488" name="Picture 2" descr="C:\Documents and Settings\User.HOME-9031599C8F\Рабочий стол\мастер класс 23 февраля\IMG_20170210_093245.jpg"/>
          <p:cNvPicPr>
            <a:picLocks noChangeAspect="1" noChangeArrowheads="1"/>
          </p:cNvPicPr>
          <p:nvPr/>
        </p:nvPicPr>
        <p:blipFill>
          <a:blip r:embed="rId4" cstate="print"/>
          <a:srcRect l="2362" t="18898" r="9186" b="9006"/>
          <a:stretch>
            <a:fillRect/>
          </a:stretch>
        </p:blipFill>
        <p:spPr bwMode="auto">
          <a:xfrm>
            <a:off x="5000625" y="1785938"/>
            <a:ext cx="3143250" cy="455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15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1507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Прямоугольник 4"/>
          <p:cNvSpPr>
            <a:spLocks noChangeArrowheads="1"/>
          </p:cNvSpPr>
          <p:nvPr/>
        </p:nvSpPr>
        <p:spPr bwMode="auto">
          <a:xfrm>
            <a:off x="1500188" y="785813"/>
            <a:ext cx="6000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cs typeface="Arial" charset="0"/>
              </a:rPr>
              <a:t>Что мы будем делать</a:t>
            </a:r>
            <a:endParaRPr lang="ru-RU" sz="2400">
              <a:cs typeface="Arial" charset="0"/>
            </a:endParaRPr>
          </a:p>
        </p:txBody>
      </p:sp>
      <p:pic>
        <p:nvPicPr>
          <p:cNvPr id="21509" name="Picture 3" descr="C:\Documents and Settings\User.HOME-9031599C8F\Рабочий стол\фото к маст\IMG_20170130_1646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2571750"/>
            <a:ext cx="1571625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5" descr="C:\Documents and Settings\User.HOME-9031599C8F\Рабочий стол\фото к маст\IMG_20170130_1734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5" y="1357313"/>
            <a:ext cx="12858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4" descr="C:\Documents and Settings\User.HOME-9031599C8F\Рабочий стол\фото к маст\IMG_20170130_1645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88" y="1285875"/>
            <a:ext cx="1347787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2" descr="C:\Documents and Settings\User.HOME-9031599C8F\Рабочий стол\фото к маст\IMG_20170130_16444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25" y="2786063"/>
            <a:ext cx="1643063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2" descr="C:\Documents and Settings\User.HOME-9031599C8F\Рабочий стол\мастер класс 23 февраля\IMG_20170210_093409.jpg"/>
          <p:cNvPicPr>
            <a:picLocks noChangeAspect="1" noChangeArrowheads="1"/>
          </p:cNvPicPr>
          <p:nvPr/>
        </p:nvPicPr>
        <p:blipFill>
          <a:blip r:embed="rId7" cstate="print"/>
          <a:srcRect l="14911" r="19489"/>
          <a:stretch>
            <a:fillRect/>
          </a:stretch>
        </p:blipFill>
        <p:spPr bwMode="auto">
          <a:xfrm>
            <a:off x="2857500" y="4071938"/>
            <a:ext cx="314483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25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2531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Прямоугольник 4"/>
          <p:cNvSpPr>
            <a:spLocks noChangeArrowheads="1"/>
          </p:cNvSpPr>
          <p:nvPr/>
        </p:nvSpPr>
        <p:spPr bwMode="auto">
          <a:xfrm>
            <a:off x="5286375" y="1857375"/>
            <a:ext cx="4071938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Карандаш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Линейка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Ножницы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Клей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Стиплер 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Бумага цветная, картон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салфетки</a:t>
            </a:r>
          </a:p>
        </p:txBody>
      </p:sp>
      <p:sp>
        <p:nvSpPr>
          <p:cNvPr id="22533" name="Прямоугольник 5"/>
          <p:cNvSpPr>
            <a:spLocks noChangeArrowheads="1"/>
          </p:cNvSpPr>
          <p:nvPr/>
        </p:nvSpPr>
        <p:spPr bwMode="auto">
          <a:xfrm>
            <a:off x="1857375" y="428625"/>
            <a:ext cx="56308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200">
                <a:cs typeface="Arial" charset="0"/>
              </a:rPr>
              <a:t>Нам на уроке понадобиться:</a:t>
            </a:r>
          </a:p>
        </p:txBody>
      </p:sp>
      <p:pic>
        <p:nvPicPr>
          <p:cNvPr id="22534" name="Picture 2" descr="C:\Documents and Settings\Serg\Рабочий стол\фото для през\SAM_98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1357313"/>
            <a:ext cx="4548187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3555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Прямоугольник 4"/>
          <p:cNvSpPr>
            <a:spLocks noChangeArrowheads="1"/>
          </p:cNvSpPr>
          <p:nvPr/>
        </p:nvSpPr>
        <p:spPr bwMode="auto">
          <a:xfrm>
            <a:off x="214313" y="357188"/>
            <a:ext cx="85725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>
                <a:cs typeface="Arial" charset="0"/>
              </a:rPr>
              <a:t>Правила выполнения открытки</a:t>
            </a:r>
            <a:r>
              <a:rPr lang="ru-RU" sz="3200">
                <a:cs typeface="Arial" charset="0"/>
              </a:rPr>
              <a:t/>
            </a:r>
            <a:br>
              <a:rPr lang="ru-RU" sz="3200">
                <a:cs typeface="Arial" charset="0"/>
              </a:rPr>
            </a:br>
            <a:endParaRPr lang="ru-RU" sz="3200">
              <a:cs typeface="Arial" charset="0"/>
            </a:endParaRPr>
          </a:p>
        </p:txBody>
      </p:sp>
      <p:sp>
        <p:nvSpPr>
          <p:cNvPr id="23557" name="Прямоугольник 5"/>
          <p:cNvSpPr>
            <a:spLocks noChangeArrowheads="1"/>
          </p:cNvSpPr>
          <p:nvPr/>
        </p:nvSpPr>
        <p:spPr bwMode="auto">
          <a:xfrm>
            <a:off x="785813" y="1357313"/>
            <a:ext cx="79295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Начинай работу с разрешения учителя.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Содержи рабочее место в чистоте и порядке.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Будь внимателен, не разговаривай, не отвлекайся.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Инструмент клади на место.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Работай аккуратно.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Если нужно – помоги соседу по парте</a:t>
            </a:r>
            <a:r>
              <a:rPr lang="ru-RU">
                <a:cs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4579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Прямоугольник 4"/>
          <p:cNvSpPr>
            <a:spLocks noChangeArrowheads="1"/>
          </p:cNvSpPr>
          <p:nvPr/>
        </p:nvSpPr>
        <p:spPr bwMode="auto">
          <a:xfrm>
            <a:off x="1285875" y="500063"/>
            <a:ext cx="69167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 i="1">
                <a:cs typeface="Arial" charset="0"/>
              </a:rPr>
              <a:t>Правила техники безопасности</a:t>
            </a:r>
            <a:endParaRPr lang="ru-RU" sz="3200">
              <a:cs typeface="Arial" charset="0"/>
            </a:endParaRPr>
          </a:p>
        </p:txBody>
      </p:sp>
      <p:sp>
        <p:nvSpPr>
          <p:cNvPr id="24581" name="Прямоугольник 6"/>
          <p:cNvSpPr>
            <a:spLocks noChangeArrowheads="1"/>
          </p:cNvSpPr>
          <p:nvPr/>
        </p:nvSpPr>
        <p:spPr bwMode="auto">
          <a:xfrm>
            <a:off x="1428750" y="1785938"/>
            <a:ext cx="6215063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400" b="1" i="1">
                <a:cs typeface="Arial" charset="0"/>
              </a:rPr>
              <a:t> Не держи ножницы острыми концами вверх.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 i="1">
                <a:cs typeface="Arial" charset="0"/>
              </a:rPr>
              <a:t> Не оставляй ножницы в раскрытом виде.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 i="1">
                <a:cs typeface="Arial" charset="0"/>
              </a:rPr>
              <a:t> Передавай ножницы кольцами вперед.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 i="1">
                <a:cs typeface="Arial" charset="0"/>
              </a:rPr>
              <a:t> Клей бери небольшими порциями.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 i="1">
                <a:cs typeface="Arial" charset="0"/>
              </a:rPr>
              <a:t> При работе с клеем пользуйся кисточкой.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 i="1">
                <a:cs typeface="Arial" charset="0"/>
              </a:rPr>
              <a:t> Наноси клей только на те детали, которые будешь приклеивать.</a:t>
            </a:r>
            <a:endParaRPr lang="ru-RU" sz="24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560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5603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Прямоугольник 4"/>
          <p:cNvSpPr>
            <a:spLocks noChangeArrowheads="1"/>
          </p:cNvSpPr>
          <p:nvPr/>
        </p:nvSpPr>
        <p:spPr bwMode="auto">
          <a:xfrm>
            <a:off x="714375" y="285750"/>
            <a:ext cx="821531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cs typeface="Arial" charset="0"/>
              </a:rPr>
              <a:t>План выполнения работы.</a:t>
            </a:r>
            <a:r>
              <a:rPr lang="ru-RU" sz="3600">
                <a:cs typeface="Arial" charset="0"/>
              </a:rPr>
              <a:t> </a:t>
            </a:r>
            <a:br>
              <a:rPr lang="ru-RU" sz="3600">
                <a:cs typeface="Arial" charset="0"/>
              </a:rPr>
            </a:br>
            <a:r>
              <a:rPr lang="ru-RU" sz="3600" b="1" i="1">
                <a:cs typeface="Arial" charset="0"/>
              </a:rPr>
              <a:t>1 этап.</a:t>
            </a:r>
            <a:r>
              <a:rPr lang="ru-RU">
                <a:latin typeface="Calibri" pitchFamily="34" charset="0"/>
              </a:rPr>
              <a:t/>
            </a:r>
            <a:br>
              <a:rPr lang="ru-RU">
                <a:latin typeface="Calibri" pitchFamily="34" charset="0"/>
              </a:rPr>
            </a:br>
            <a:endParaRPr lang="ru-RU">
              <a:latin typeface="Calibri" pitchFamily="34" charset="0"/>
            </a:endParaRPr>
          </a:p>
        </p:txBody>
      </p:sp>
      <p:sp>
        <p:nvSpPr>
          <p:cNvPr id="25605" name="Прямоугольник 5"/>
          <p:cNvSpPr>
            <a:spLocks noChangeArrowheads="1"/>
          </p:cNvSpPr>
          <p:nvPr/>
        </p:nvSpPr>
        <p:spPr bwMode="auto">
          <a:xfrm>
            <a:off x="2714625" y="1571625"/>
            <a:ext cx="62150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400" b="1">
                <a:cs typeface="Arial" charset="0"/>
              </a:rPr>
              <a:t>Лист картона сложи пополам по образцу. Линию сгиба прогладь.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>
                <a:cs typeface="Arial" charset="0"/>
              </a:rPr>
              <a:t>Экономно используя бумагу,  обведи картонные трафареты.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>
                <a:cs typeface="Arial" charset="0"/>
              </a:rPr>
              <a:t>Вырежи заготовки</a:t>
            </a:r>
          </a:p>
          <a:p>
            <a:pPr>
              <a:buFont typeface="Arial" charset="0"/>
              <a:buChar char="•"/>
            </a:pPr>
            <a:r>
              <a:rPr lang="ru-RU" sz="2400" b="1">
                <a:cs typeface="Arial" charset="0"/>
              </a:rPr>
              <a:t>Выполни из салфетки гвоздики</a:t>
            </a:r>
            <a:endParaRPr lang="ru-RU" sz="2400">
              <a:cs typeface="Arial" charset="0"/>
            </a:endParaRPr>
          </a:p>
        </p:txBody>
      </p:sp>
      <p:pic>
        <p:nvPicPr>
          <p:cNvPr id="25606" name="Picture 2" descr="C:\Documents and Settings\Serg\Рабочий стол\фото для през\SAM_98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1214438"/>
            <a:ext cx="17145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 descr="C:\Documents and Settings\Serg\Рабочий стол\фото для през\SAM_98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4143375"/>
            <a:ext cx="1714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6" descr="C:\Documents and Settings\Serg\Рабочий стол\фото для през\SAM_98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8" y="4643438"/>
            <a:ext cx="2071687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5" descr="C:\Documents and Settings\Serg\Рабочий стол\фото для през\SAM_98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3000" y="4714875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4" descr="C:\Documents and Settings\Serg\Рабочий стол\фото для през\SAM_98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3" y="2928938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1" name="Прямоугольник 12"/>
          <p:cNvSpPr>
            <a:spLocks noChangeArrowheads="1"/>
          </p:cNvSpPr>
          <p:nvPr/>
        </p:nvSpPr>
        <p:spPr bwMode="auto">
          <a:xfrm>
            <a:off x="1000125" y="5929313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b="1">
                <a:cs typeface="Arial" charset="0"/>
              </a:rPr>
              <a:t>Лист картона сложи пополам по образцу. Линию сгиба прогладь.</a:t>
            </a:r>
            <a:endParaRPr lang="ru-RU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662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6627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3" descr="C:\Documents and Settings\User.HOME-9031599C8F\Рабочий стол\мастер класс 23 февраля\SAM_97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428750"/>
            <a:ext cx="1357313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4" descr="C:\Documents and Settings\User.HOME-9031599C8F\Рабочий стол\мастер класс 23 февраля\SAM_97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500" y="1785938"/>
            <a:ext cx="1285875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5" descr="C:\Documents and Settings\User.HOME-9031599C8F\Рабочий стол\мастер класс 23 февраля\SAM_9788.JPG"/>
          <p:cNvPicPr>
            <a:picLocks noChangeAspect="1" noChangeArrowheads="1"/>
          </p:cNvPicPr>
          <p:nvPr/>
        </p:nvPicPr>
        <p:blipFill>
          <a:blip r:embed="rId5" cstate="print"/>
          <a:srcRect l="12283" r="4724" b="5669"/>
          <a:stretch>
            <a:fillRect/>
          </a:stretch>
        </p:blipFill>
        <p:spPr bwMode="auto">
          <a:xfrm>
            <a:off x="4929188" y="1785938"/>
            <a:ext cx="114300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Прямоугольник 10"/>
          <p:cNvSpPr>
            <a:spLocks noChangeArrowheads="1"/>
          </p:cNvSpPr>
          <p:nvPr/>
        </p:nvSpPr>
        <p:spPr bwMode="auto">
          <a:xfrm>
            <a:off x="1071563" y="357188"/>
            <a:ext cx="692943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cs typeface="Arial" charset="0"/>
              </a:rPr>
              <a:t>Последовательное выполнение гвоздики из салфетки.</a:t>
            </a:r>
            <a:endParaRPr lang="ru-RU" sz="3200">
              <a:latin typeface="Calibri" pitchFamily="34" charset="0"/>
            </a:endParaRPr>
          </a:p>
        </p:txBody>
      </p:sp>
      <p:sp>
        <p:nvSpPr>
          <p:cNvPr id="26632" name="Прямоугольник 11"/>
          <p:cNvSpPr>
            <a:spLocks noChangeArrowheads="1"/>
          </p:cNvSpPr>
          <p:nvPr/>
        </p:nvSpPr>
        <p:spPr bwMode="auto">
          <a:xfrm>
            <a:off x="1785938" y="2928938"/>
            <a:ext cx="26289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Взять салфетку, сложить </a:t>
            </a:r>
          </a:p>
          <a:p>
            <a:r>
              <a:rPr lang="ru-RU">
                <a:latin typeface="Calibri" pitchFamily="34" charset="0"/>
              </a:rPr>
              <a:t>и скрепить стиплером.</a:t>
            </a:r>
          </a:p>
        </p:txBody>
      </p:sp>
      <p:sp>
        <p:nvSpPr>
          <p:cNvPr id="26633" name="Прямоугольник 12"/>
          <p:cNvSpPr>
            <a:spLocks noChangeArrowheads="1"/>
          </p:cNvSpPr>
          <p:nvPr/>
        </p:nvSpPr>
        <p:spPr bwMode="auto">
          <a:xfrm>
            <a:off x="4643438" y="3071813"/>
            <a:ext cx="16430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Вырезать круг</a:t>
            </a:r>
          </a:p>
        </p:txBody>
      </p:sp>
      <p:pic>
        <p:nvPicPr>
          <p:cNvPr id="26634" name="Picture 5" descr="C:\Documents and Settings\User.HOME-9031599C8F\Мои документы\Downloads\2гв.png"/>
          <p:cNvPicPr>
            <a:picLocks noChangeAspect="1" noChangeArrowheads="1"/>
          </p:cNvPicPr>
          <p:nvPr/>
        </p:nvPicPr>
        <p:blipFill>
          <a:blip r:embed="rId6" cstate="print"/>
          <a:srcRect t="19519" r="25552"/>
          <a:stretch>
            <a:fillRect/>
          </a:stretch>
        </p:blipFill>
        <p:spPr bwMode="auto">
          <a:xfrm>
            <a:off x="6643688" y="1714500"/>
            <a:ext cx="15779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3" descr="C:\Documents and Settings\User.HOME-9031599C8F\Мои документы\Downloads\гвозд.png"/>
          <p:cNvPicPr>
            <a:picLocks noChangeAspect="1" noChangeArrowheads="1"/>
          </p:cNvPicPr>
          <p:nvPr/>
        </p:nvPicPr>
        <p:blipFill>
          <a:blip r:embed="rId7" cstate="print"/>
          <a:srcRect l="4189" t="14130" r="14658"/>
          <a:stretch>
            <a:fillRect/>
          </a:stretch>
        </p:blipFill>
        <p:spPr bwMode="auto">
          <a:xfrm>
            <a:off x="376238" y="4110038"/>
            <a:ext cx="1760537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6" name="Picture 4" descr="C:\Documents and Settings\User.HOME-9031599C8F\Мои документы\Downloads\3гв.png"/>
          <p:cNvPicPr>
            <a:picLocks noChangeAspect="1" noChangeArrowheads="1"/>
          </p:cNvPicPr>
          <p:nvPr/>
        </p:nvPicPr>
        <p:blipFill>
          <a:blip r:embed="rId8" cstate="print"/>
          <a:srcRect l="8421" t="17744" r="13686"/>
          <a:stretch>
            <a:fillRect/>
          </a:stretch>
        </p:blipFill>
        <p:spPr bwMode="auto">
          <a:xfrm>
            <a:off x="2900363" y="4098925"/>
            <a:ext cx="1720850" cy="111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7" name="Прямоугольник 17"/>
          <p:cNvSpPr>
            <a:spLocks noChangeArrowheads="1"/>
          </p:cNvSpPr>
          <p:nvPr/>
        </p:nvSpPr>
        <p:spPr bwMode="auto">
          <a:xfrm>
            <a:off x="6215063" y="2928938"/>
            <a:ext cx="2547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Собираем первый слой </a:t>
            </a:r>
          </a:p>
          <a:p>
            <a:r>
              <a:rPr lang="ru-RU">
                <a:latin typeface="Calibri" pitchFamily="34" charset="0"/>
              </a:rPr>
              <a:t>в кучку</a:t>
            </a:r>
          </a:p>
        </p:txBody>
      </p:sp>
      <p:sp>
        <p:nvSpPr>
          <p:cNvPr id="26638" name="Прямоугольник 18"/>
          <p:cNvSpPr>
            <a:spLocks noChangeArrowheads="1"/>
          </p:cNvSpPr>
          <p:nvPr/>
        </p:nvSpPr>
        <p:spPr bwMode="auto">
          <a:xfrm>
            <a:off x="285750" y="5429250"/>
            <a:ext cx="23939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Следом собираем все </a:t>
            </a:r>
          </a:p>
          <a:p>
            <a:r>
              <a:rPr lang="ru-RU">
                <a:latin typeface="Calibri" pitchFamily="34" charset="0"/>
              </a:rPr>
              <a:t>остальные слои</a:t>
            </a:r>
          </a:p>
        </p:txBody>
      </p:sp>
      <p:sp>
        <p:nvSpPr>
          <p:cNvPr id="26639" name="Прямоугольник 19"/>
          <p:cNvSpPr>
            <a:spLocks noChangeArrowheads="1"/>
          </p:cNvSpPr>
          <p:nvPr/>
        </p:nvSpPr>
        <p:spPr bwMode="auto">
          <a:xfrm>
            <a:off x="2714625" y="5572125"/>
            <a:ext cx="24368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Должно получится вот </a:t>
            </a:r>
          </a:p>
          <a:p>
            <a:r>
              <a:rPr lang="ru-RU">
                <a:latin typeface="Calibri" pitchFamily="34" charset="0"/>
              </a:rPr>
              <a:t>такое соцветие.</a:t>
            </a:r>
          </a:p>
        </p:txBody>
      </p:sp>
      <p:pic>
        <p:nvPicPr>
          <p:cNvPr id="26640" name="Picture 2" descr="Перед тем как приподнимать края салфеток, обведите их каким-то цветом. В результате получится красивая окантовка.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0688" y="3571875"/>
            <a:ext cx="2909887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41" name="Прямоугольник 21"/>
          <p:cNvSpPr>
            <a:spLocks noChangeArrowheads="1"/>
          </p:cNvSpPr>
          <p:nvPr/>
        </p:nvSpPr>
        <p:spPr bwMode="auto">
          <a:xfrm>
            <a:off x="5214938" y="5357813"/>
            <a:ext cx="357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Перед тем как приподнимать края салфеток, обведите их каким-то цветом. В результате получится красивая окантовка</a:t>
            </a:r>
          </a:p>
        </p:txBody>
      </p:sp>
      <p:pic>
        <p:nvPicPr>
          <p:cNvPr id="26642" name="Picture 8" descr="C:\Documents and Settings\User.HOME-9031599C8F\Рабочий стол\мастер класс 23 февраля\SAM_978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14688" y="1785938"/>
            <a:ext cx="1285875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765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7651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Прямоугольник 4"/>
          <p:cNvSpPr>
            <a:spLocks noChangeArrowheads="1"/>
          </p:cNvSpPr>
          <p:nvPr/>
        </p:nvSpPr>
        <p:spPr bwMode="auto">
          <a:xfrm>
            <a:off x="500063" y="500063"/>
            <a:ext cx="8143875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i="1">
                <a:cs typeface="Arial" charset="0"/>
              </a:rPr>
              <a:t>План выполнения работы.</a:t>
            </a:r>
            <a:r>
              <a:rPr lang="ru-RU" sz="3200">
                <a:cs typeface="Arial" charset="0"/>
              </a:rPr>
              <a:t> </a:t>
            </a:r>
            <a:br>
              <a:rPr lang="ru-RU" sz="3200">
                <a:cs typeface="Arial" charset="0"/>
              </a:rPr>
            </a:br>
            <a:r>
              <a:rPr lang="ru-RU" sz="3200" b="1" i="1">
                <a:cs typeface="Arial" charset="0"/>
              </a:rPr>
              <a:t>2 этап.</a:t>
            </a:r>
            <a:r>
              <a:rPr lang="ru-RU">
                <a:latin typeface="Calibri" pitchFamily="34" charset="0"/>
              </a:rPr>
              <a:t/>
            </a:r>
            <a:br>
              <a:rPr lang="ru-RU">
                <a:latin typeface="Calibri" pitchFamily="34" charset="0"/>
              </a:rPr>
            </a:br>
            <a:endParaRPr lang="ru-RU">
              <a:latin typeface="Calibri" pitchFamily="34" charset="0"/>
            </a:endParaRPr>
          </a:p>
        </p:txBody>
      </p:sp>
      <p:sp>
        <p:nvSpPr>
          <p:cNvPr id="27653" name="Прямоугольник 5"/>
          <p:cNvSpPr>
            <a:spLocks noChangeArrowheads="1"/>
          </p:cNvSpPr>
          <p:nvPr/>
        </p:nvSpPr>
        <p:spPr bwMode="auto">
          <a:xfrm>
            <a:off x="428625" y="1714500"/>
            <a:ext cx="82867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400" b="1">
                <a:cs typeface="Arial" charset="0"/>
              </a:rPr>
              <a:t>Распредели детали на картоне. 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>
                <a:cs typeface="Arial" charset="0"/>
              </a:rPr>
              <a:t>Наклей детали на картон. 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>
                <a:cs typeface="Arial" charset="0"/>
              </a:rPr>
              <a:t>Удали лишний клей тряпочкой.</a:t>
            </a:r>
            <a:endParaRPr lang="ru-RU" sz="2400">
              <a:cs typeface="Arial" charset="0"/>
            </a:endParaRPr>
          </a:p>
          <a:p>
            <a:pPr>
              <a:buFont typeface="Arial" charset="0"/>
              <a:buChar char="•"/>
            </a:pPr>
            <a:r>
              <a:rPr lang="ru-RU" sz="2400" b="1">
                <a:cs typeface="Arial" charset="0"/>
              </a:rPr>
              <a:t>Аккуратно приклей поздравление на внутреннюю часть открытки.</a:t>
            </a:r>
            <a:endParaRPr lang="ru-RU" sz="2400">
              <a:cs typeface="Arial" charset="0"/>
            </a:endParaRPr>
          </a:p>
        </p:txBody>
      </p:sp>
      <p:pic>
        <p:nvPicPr>
          <p:cNvPr id="27654" name="Picture 3" descr="C:\Documents and Settings\Serg\Рабочий стол\фото для през\SAM_98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4143375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8" descr="C:\Documents and Settings\Serg\Рабочий стол\фото для през\SAM_98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8" y="3714750"/>
            <a:ext cx="1982787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9" descr="C:\Documents and Settings\Serg\Рабочий стол\фото для през\SAM_98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13" y="3571875"/>
            <a:ext cx="21431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86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8675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3" descr="C:\Documents and Settings\User.HOME-9031599C8F\Рабочий стол\мастер класс 23 февраля\IMG_20170210_093228.jpg"/>
          <p:cNvPicPr>
            <a:picLocks noChangeAspect="1" noChangeArrowheads="1"/>
          </p:cNvPicPr>
          <p:nvPr/>
        </p:nvPicPr>
        <p:blipFill>
          <a:blip r:embed="rId3" cstate="print"/>
          <a:srcRect l="2625" t="27608" r="16798" b="11220"/>
          <a:stretch>
            <a:fillRect/>
          </a:stretch>
        </p:blipFill>
        <p:spPr bwMode="auto">
          <a:xfrm>
            <a:off x="428625" y="642938"/>
            <a:ext cx="2540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4" descr="C:\Documents and Settings\User.HOME-9031599C8F\Рабочий стол\мастер класс 23 февраля\IMG_20170210_093307.jpg"/>
          <p:cNvPicPr>
            <a:picLocks noChangeAspect="1" noChangeArrowheads="1"/>
          </p:cNvPicPr>
          <p:nvPr/>
        </p:nvPicPr>
        <p:blipFill>
          <a:blip r:embed="rId4" cstate="print"/>
          <a:srcRect l="4199" t="26575" r="12337" b="8121"/>
          <a:stretch>
            <a:fillRect/>
          </a:stretch>
        </p:blipFill>
        <p:spPr bwMode="auto">
          <a:xfrm>
            <a:off x="6000750" y="571500"/>
            <a:ext cx="26701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2" descr="C:\Documents and Settings\User.HOME-9031599C8F\Рабочий стол\мастер класс 23 февраля\IMG_20170210_093322.jpg"/>
          <p:cNvPicPr>
            <a:picLocks noChangeAspect="1" noChangeArrowheads="1"/>
          </p:cNvPicPr>
          <p:nvPr/>
        </p:nvPicPr>
        <p:blipFill>
          <a:blip r:embed="rId5" cstate="print"/>
          <a:srcRect l="3937" t="22147" r="19093" b="15945"/>
          <a:stretch>
            <a:fillRect/>
          </a:stretch>
        </p:blipFill>
        <p:spPr bwMode="auto">
          <a:xfrm>
            <a:off x="3214688" y="2000250"/>
            <a:ext cx="2447925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969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9699" name="Picture 2" descr="http://overgraph.ru/images/1231796_fon-na-23-fevral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0"/>
            <a:ext cx="9704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Прямоугольник 4"/>
          <p:cNvSpPr>
            <a:spLocks noChangeArrowheads="1"/>
          </p:cNvSpPr>
          <p:nvPr/>
        </p:nvSpPr>
        <p:spPr bwMode="auto">
          <a:xfrm>
            <a:off x="2500313" y="500063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i="1">
                <a:cs typeface="Arial" charset="0"/>
              </a:rPr>
              <a:t>Оцени свой труд</a:t>
            </a:r>
            <a:r>
              <a:rPr lang="ru-RU" sz="3600">
                <a:cs typeface="Arial" charset="0"/>
              </a:rPr>
              <a:t/>
            </a:r>
            <a:br>
              <a:rPr lang="ru-RU" sz="3600">
                <a:cs typeface="Arial" charset="0"/>
              </a:rPr>
            </a:br>
            <a:endParaRPr lang="ru-RU" sz="3600">
              <a:cs typeface="Arial" charset="0"/>
            </a:endParaRPr>
          </a:p>
        </p:txBody>
      </p:sp>
      <p:sp>
        <p:nvSpPr>
          <p:cNvPr id="29701" name="Прямоугольник 5"/>
          <p:cNvSpPr>
            <a:spLocks noChangeArrowheads="1"/>
          </p:cNvSpPr>
          <p:nvPr/>
        </p:nvSpPr>
        <p:spPr bwMode="auto">
          <a:xfrm>
            <a:off x="1714500" y="1571625"/>
            <a:ext cx="585787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Аккуратность выполнения работы.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Правильность выполнения работы.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Свое отношение к собственному произведению.</a:t>
            </a:r>
          </a:p>
          <a:p>
            <a:pPr>
              <a:buFont typeface="Arial" charset="0"/>
              <a:buChar char="•"/>
            </a:pPr>
            <a:r>
              <a:rPr lang="ru-RU" sz="2400">
                <a:cs typeface="Arial" charset="0"/>
              </a:rPr>
              <a:t>Что получилось лучше всего.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0723" name="Picture 2" descr="http://freeppt.ru/Prew2/23Feb/StarsPrint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Прямоугольник 4"/>
          <p:cNvSpPr>
            <a:spLocks noChangeArrowheads="1"/>
          </p:cNvSpPr>
          <p:nvPr/>
        </p:nvSpPr>
        <p:spPr bwMode="auto">
          <a:xfrm>
            <a:off x="428625" y="285750"/>
            <a:ext cx="8143875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cs typeface="Arial" charset="0"/>
              </a:rPr>
              <a:t>Молодцы, ребята!</a:t>
            </a:r>
            <a:r>
              <a:rPr lang="ru-RU" sz="2400">
                <a:cs typeface="Arial" charset="0"/>
              </a:rPr>
              <a:t> </a:t>
            </a:r>
          </a:p>
          <a:p>
            <a:endParaRPr lang="ru-RU" b="1">
              <a:latin typeface="Calibri" pitchFamily="34" charset="0"/>
            </a:endParaRPr>
          </a:p>
          <a:p>
            <a:r>
              <a:rPr lang="ru-RU">
                <a:cs typeface="Arial" charset="0"/>
              </a:rPr>
              <a:t>У мужчин настоящих есть праздник на свете: </a:t>
            </a:r>
          </a:p>
          <a:p>
            <a:r>
              <a:rPr lang="ru-RU">
                <a:cs typeface="Arial" charset="0"/>
              </a:rPr>
              <a:t>О нем знают взрослые, знают все дети. </a:t>
            </a:r>
          </a:p>
          <a:p>
            <a:r>
              <a:rPr lang="ru-RU">
                <a:cs typeface="Arial" charset="0"/>
              </a:rPr>
              <a:t>Готовят подарки, слова поздравлений, </a:t>
            </a:r>
          </a:p>
          <a:p>
            <a:r>
              <a:rPr lang="ru-RU">
                <a:cs typeface="Arial" charset="0"/>
              </a:rPr>
              <a:t>В стихах прославляют его, как умеют.</a:t>
            </a:r>
          </a:p>
          <a:p>
            <a:r>
              <a:rPr lang="ru-RU">
                <a:cs typeface="Arial" charset="0"/>
              </a:rPr>
              <a:t>И мы подрастем, будем так же как папы, </a:t>
            </a:r>
          </a:p>
          <a:p>
            <a:r>
              <a:rPr lang="ru-RU">
                <a:cs typeface="Arial" charset="0"/>
              </a:rPr>
              <a:t>Любовью своей согревать всех родных. </a:t>
            </a:r>
          </a:p>
          <a:p>
            <a:r>
              <a:rPr lang="ru-RU">
                <a:cs typeface="Arial" charset="0"/>
              </a:rPr>
              <a:t>Мы сильными станем и будем, как надо </a:t>
            </a:r>
          </a:p>
          <a:p>
            <a:r>
              <a:rPr lang="ru-RU">
                <a:cs typeface="Arial" charset="0"/>
              </a:rPr>
              <a:t>Отчизны своей мирной жизни служить.</a:t>
            </a:r>
          </a:p>
        </p:txBody>
      </p:sp>
      <p:pic>
        <p:nvPicPr>
          <p:cNvPr id="307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789363"/>
            <a:ext cx="792956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561</Words>
  <Application>Microsoft Office PowerPoint</Application>
  <PresentationFormat>Экран (4:3)</PresentationFormat>
  <Paragraphs>76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Презентация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Владислав Мухин</cp:lastModifiedBy>
  <cp:revision>43</cp:revision>
  <dcterms:created xsi:type="dcterms:W3CDTF">2017-02-07T13:10:29Z</dcterms:created>
  <dcterms:modified xsi:type="dcterms:W3CDTF">2020-02-20T17:20:14Z</dcterms:modified>
</cp:coreProperties>
</file>