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9" r:id="rId4"/>
    <p:sldId id="260" r:id="rId5"/>
    <p:sldId id="262" r:id="rId6"/>
    <p:sldId id="263" r:id="rId7"/>
    <p:sldId id="270" r:id="rId8"/>
    <p:sldId id="269" r:id="rId9"/>
    <p:sldId id="264" r:id="rId10"/>
    <p:sldId id="267" r:id="rId11"/>
    <p:sldId id="266" r:id="rId12"/>
    <p:sldId id="265" r:id="rId13"/>
    <p:sldId id="271" r:id="rId14"/>
    <p:sldId id="268" r:id="rId15"/>
    <p:sldId id="261"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02927F1-90EB-4FA2-952C-17103AE983BE}" type="datetimeFigureOut">
              <a:rPr lang="ru-RU" smtClean="0"/>
              <a:pPr/>
              <a:t>27.12.2021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8B3EF50-FE24-4AEC-8A1A-762AFDF2F254}" type="slidenum">
              <a:rPr lang="ru-RU" smtClean="0"/>
              <a:pPr/>
              <a:t>‹#›</a:t>
            </a:fld>
            <a:endParaRPr lang="ru-RU"/>
          </a:p>
        </p:txBody>
      </p:sp>
    </p:spTree>
    <p:extLst>
      <p:ext uri="{BB962C8B-B14F-4D97-AF65-F5344CB8AC3E}">
        <p14:creationId xmlns:p14="http://schemas.microsoft.com/office/powerpoint/2010/main" val="27714623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CA28C83-925E-4034-B595-3A6EC73DF54B}" type="datetime1">
              <a:rPr lang="ru-RU" smtClean="0"/>
              <a:pPr/>
              <a:t>27.12.2021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C6A53E0-2AB9-4A90-B4B4-79FE45520895}" type="slidenum">
              <a:rPr lang="ru-RU" smtClean="0"/>
              <a:pPr/>
              <a:t>‹#›</a:t>
            </a:fld>
            <a:endParaRPr lang="ru-RU"/>
          </a:p>
        </p:txBody>
      </p:sp>
    </p:spTree>
  </p:cSld>
  <p:clrMapOvr>
    <a:masterClrMapping/>
  </p:clrMapOvr>
  <p:transition spd="med" advClick="0" advTm="13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99D0E6E-C4C1-45B2-9E57-EDCFEC9DF366}" type="datetime1">
              <a:rPr lang="ru-RU" smtClean="0"/>
              <a:pPr/>
              <a:t>27.12.2021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C6A53E0-2AB9-4A90-B4B4-79FE45520895}" type="slidenum">
              <a:rPr lang="ru-RU" smtClean="0"/>
              <a:pPr/>
              <a:t>‹#›</a:t>
            </a:fld>
            <a:endParaRPr lang="ru-RU"/>
          </a:p>
        </p:txBody>
      </p:sp>
    </p:spTree>
  </p:cSld>
  <p:clrMapOvr>
    <a:masterClrMapping/>
  </p:clrMapOvr>
  <p:transition spd="med" advClick="0" advTm="13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4B64984-B913-4CF6-9311-F51DF16088FF}" type="datetime1">
              <a:rPr lang="ru-RU" smtClean="0"/>
              <a:pPr/>
              <a:t>27.12.2021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C6A53E0-2AB9-4A90-B4B4-79FE45520895}" type="slidenum">
              <a:rPr lang="ru-RU" smtClean="0"/>
              <a:pPr/>
              <a:t>‹#›</a:t>
            </a:fld>
            <a:endParaRPr lang="ru-RU"/>
          </a:p>
        </p:txBody>
      </p:sp>
    </p:spTree>
  </p:cSld>
  <p:clrMapOvr>
    <a:masterClrMapping/>
  </p:clrMapOvr>
  <p:transition spd="med" advClick="0" advTm="13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8A3545D-E678-416C-A795-402CE602074E}" type="datetime1">
              <a:rPr lang="ru-RU" smtClean="0"/>
              <a:pPr/>
              <a:t>27.12.2021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C6A53E0-2AB9-4A90-B4B4-79FE45520895}" type="slidenum">
              <a:rPr lang="ru-RU" smtClean="0"/>
              <a:pPr/>
              <a:t>‹#›</a:t>
            </a:fld>
            <a:endParaRPr lang="ru-RU"/>
          </a:p>
        </p:txBody>
      </p:sp>
    </p:spTree>
  </p:cSld>
  <p:clrMapOvr>
    <a:masterClrMapping/>
  </p:clrMapOvr>
  <p:transition spd="med" advClick="0" advTm="13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F1520787-134A-4C68-83F7-D4F7AE4367B4}" type="datetime1">
              <a:rPr lang="ru-RU" smtClean="0"/>
              <a:pPr/>
              <a:t>27.12.2021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C6A53E0-2AB9-4A90-B4B4-79FE45520895}" type="slidenum">
              <a:rPr lang="ru-RU" smtClean="0"/>
              <a:pPr/>
              <a:t>‹#›</a:t>
            </a:fld>
            <a:endParaRPr lang="ru-RU"/>
          </a:p>
        </p:txBody>
      </p:sp>
    </p:spTree>
  </p:cSld>
  <p:clrMapOvr>
    <a:masterClrMapping/>
  </p:clrMapOvr>
  <p:transition spd="med" advClick="0" advTm="13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40E9893D-9135-484D-9B4D-D9C6898EFC68}" type="datetime1">
              <a:rPr lang="ru-RU" smtClean="0"/>
              <a:pPr/>
              <a:t>27.12.2021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C6A53E0-2AB9-4A90-B4B4-79FE45520895}" type="slidenum">
              <a:rPr lang="ru-RU" smtClean="0"/>
              <a:pPr/>
              <a:t>‹#›</a:t>
            </a:fld>
            <a:endParaRPr lang="ru-RU"/>
          </a:p>
        </p:txBody>
      </p:sp>
    </p:spTree>
  </p:cSld>
  <p:clrMapOvr>
    <a:masterClrMapping/>
  </p:clrMapOvr>
  <p:transition spd="med" advClick="0" advTm="13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CB44898-487E-463B-8977-5DC36DD65FD6}" type="datetime1">
              <a:rPr lang="ru-RU" smtClean="0"/>
              <a:pPr/>
              <a:t>27.12.2021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C6A53E0-2AB9-4A90-B4B4-79FE45520895}" type="slidenum">
              <a:rPr lang="ru-RU" smtClean="0"/>
              <a:pPr/>
              <a:t>‹#›</a:t>
            </a:fld>
            <a:endParaRPr lang="ru-RU"/>
          </a:p>
        </p:txBody>
      </p:sp>
    </p:spTree>
  </p:cSld>
  <p:clrMapOvr>
    <a:masterClrMapping/>
  </p:clrMapOvr>
  <p:transition spd="med" advClick="0" advTm="13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BC4F02B-AFF5-418D-976D-7A9465C74E9F}" type="datetime1">
              <a:rPr lang="ru-RU" smtClean="0"/>
              <a:pPr/>
              <a:t>27.12.2021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C6A53E0-2AB9-4A90-B4B4-79FE45520895}" type="slidenum">
              <a:rPr lang="ru-RU" smtClean="0"/>
              <a:pPr/>
              <a:t>‹#›</a:t>
            </a:fld>
            <a:endParaRPr lang="ru-RU"/>
          </a:p>
        </p:txBody>
      </p:sp>
    </p:spTree>
  </p:cSld>
  <p:clrMapOvr>
    <a:masterClrMapping/>
  </p:clrMapOvr>
  <p:transition spd="med" advClick="0" advTm="13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E9228B5-6CBA-4821-957C-C7E7154E1513}" type="datetime1">
              <a:rPr lang="ru-RU" smtClean="0"/>
              <a:pPr/>
              <a:t>27.12.2021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C6A53E0-2AB9-4A90-B4B4-79FE45520895}" type="slidenum">
              <a:rPr lang="ru-RU" smtClean="0"/>
              <a:pPr/>
              <a:t>‹#›</a:t>
            </a:fld>
            <a:endParaRPr lang="ru-RU"/>
          </a:p>
        </p:txBody>
      </p:sp>
    </p:spTree>
  </p:cSld>
  <p:clrMapOvr>
    <a:masterClrMapping/>
  </p:clrMapOvr>
  <p:transition spd="med" advClick="0" advTm="13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BBD5709-48E2-40E2-A910-CA7B8AA866FD}" type="datetime1">
              <a:rPr lang="ru-RU" smtClean="0"/>
              <a:pPr/>
              <a:t>27.12.2021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C6A53E0-2AB9-4A90-B4B4-79FE45520895}" type="slidenum">
              <a:rPr lang="ru-RU" smtClean="0"/>
              <a:pPr/>
              <a:t>‹#›</a:t>
            </a:fld>
            <a:endParaRPr lang="ru-RU"/>
          </a:p>
        </p:txBody>
      </p:sp>
    </p:spTree>
  </p:cSld>
  <p:clrMapOvr>
    <a:masterClrMapping/>
  </p:clrMapOvr>
  <p:transition spd="med" advClick="0" advTm="13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25F58A5-C5A2-4180-B31E-98329F8653F6}" type="datetime1">
              <a:rPr lang="ru-RU" smtClean="0"/>
              <a:pPr/>
              <a:t>27.12.2021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C6A53E0-2AB9-4A90-B4B4-79FE45520895}" type="slidenum">
              <a:rPr lang="ru-RU" smtClean="0"/>
              <a:pPr/>
              <a:t>‹#›</a:t>
            </a:fld>
            <a:endParaRPr lang="ru-RU"/>
          </a:p>
        </p:txBody>
      </p:sp>
    </p:spTree>
  </p:cSld>
  <p:clrMapOvr>
    <a:masterClrMapping/>
  </p:clrMapOvr>
  <p:transition spd="med" advClick="0" advTm="13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676DFE-5357-4AC4-A93F-01E38C3FD538}" type="datetime1">
              <a:rPr lang="ru-RU" smtClean="0"/>
              <a:pPr/>
              <a:t>27.12.2021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6A53E0-2AB9-4A90-B4B4-79FE45520895}"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Click="0" advTm="13000"/>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3.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8" Type="http://schemas.openxmlformats.org/officeDocument/2006/relationships/hyperlink" Target="http://www.novaderev.ru/stanica.html" TargetMode="External"/><Relationship Id="rId3" Type="http://schemas.openxmlformats.org/officeDocument/2006/relationships/hyperlink" Target="https://ru.wikipedia.org/wiki/%D0%A9%D0%B5%D1%80%D0%B1%D0%B8%D0%BD%D0%B0,_%D0%A4%D1%91%D0%B4%D0%BE%D1%80_%D0%90%D0%BD%D0%B4%D1%80%D0%B5%D0%B5%D0%B2%D0%B8%D1%87" TargetMode="External"/><Relationship Id="rId7" Type="http://schemas.openxmlformats.org/officeDocument/2006/relationships/hyperlink" Target="http://www.slavakubani.ru/content/detail.php?ID=5525&amp;print=y" TargetMode="External"/><Relationship Id="rId2" Type="http://schemas.openxmlformats.org/officeDocument/2006/relationships/hyperlink" Target="https://www.google.ru/search?q=&#1060;.&#1040;.&#1065;&#1077;&#1088;&#1073;&#1080;&#1085;&#1072;&amp;newwindow=1&amp;espv=2&amp;biw=1152&amp;bih=739&amp;tbm=isch&amp;tbo=u&amp;source=univ&amp;sa=X&amp;ei=lUHiVIK1POH8" TargetMode="External"/><Relationship Id="rId1" Type="http://schemas.openxmlformats.org/officeDocument/2006/relationships/slideLayout" Target="../slideLayouts/slideLayout3.xml"/><Relationship Id="rId6" Type="http://schemas.openxmlformats.org/officeDocument/2006/relationships/hyperlink" Target="http://www.litmir.me/br/?b=196933&amp;p=26" TargetMode="External"/><Relationship Id="rId5" Type="http://schemas.openxmlformats.org/officeDocument/2006/relationships/hyperlink" Target="http://www.gipanis.ru/?level=794" TargetMode="External"/><Relationship Id="rId4" Type="http://schemas.openxmlformats.org/officeDocument/2006/relationships/hyperlink" Target="http://www.slavakubani.ru/military-service/history-wars-battles/detail-20498-dni_slavy_i_pob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00034" y="500043"/>
            <a:ext cx="8215370" cy="3100408"/>
          </a:xfrm>
        </p:spPr>
        <p:txBody>
          <a:bodyPr>
            <a:normAutofit/>
          </a:bodyPr>
          <a:lstStyle/>
          <a:p>
            <a:r>
              <a:rPr lang="ru-RU" sz="3200" dirty="0" err="1" smtClean="0">
                <a:solidFill>
                  <a:srgbClr val="C00000"/>
                </a:solidFill>
                <a:latin typeface="Constantia" pitchFamily="18" charset="0"/>
              </a:rPr>
              <a:t>Мультимедийная</a:t>
            </a:r>
            <a:r>
              <a:rPr lang="ru-RU" sz="3200" dirty="0" smtClean="0">
                <a:solidFill>
                  <a:srgbClr val="C00000"/>
                </a:solidFill>
                <a:latin typeface="Constantia" pitchFamily="18" charset="0"/>
              </a:rPr>
              <a:t> презентация </a:t>
            </a:r>
            <a:br>
              <a:rPr lang="ru-RU" sz="3200" dirty="0" smtClean="0">
                <a:solidFill>
                  <a:srgbClr val="C00000"/>
                </a:solidFill>
                <a:latin typeface="Constantia" pitchFamily="18" charset="0"/>
              </a:rPr>
            </a:br>
            <a:r>
              <a:rPr lang="ru-RU" sz="3200" dirty="0" smtClean="0">
                <a:solidFill>
                  <a:srgbClr val="C00000"/>
                </a:solidFill>
                <a:latin typeface="Constantia" pitchFamily="18" charset="0"/>
              </a:rPr>
              <a:t>«Сторона родная», </a:t>
            </a:r>
            <a:br>
              <a:rPr lang="ru-RU" sz="3200" dirty="0" smtClean="0">
                <a:solidFill>
                  <a:srgbClr val="C00000"/>
                </a:solidFill>
                <a:latin typeface="Constantia" pitchFamily="18" charset="0"/>
              </a:rPr>
            </a:br>
            <a:r>
              <a:rPr lang="ru-RU" sz="3200" dirty="0" smtClean="0">
                <a:solidFill>
                  <a:srgbClr val="C00000"/>
                </a:solidFill>
                <a:latin typeface="Constantia" pitchFamily="18" charset="0"/>
              </a:rPr>
              <a:t>посвящённая Ф.А.Щербине </a:t>
            </a:r>
            <a:br>
              <a:rPr lang="ru-RU" sz="3200" dirty="0" smtClean="0">
                <a:solidFill>
                  <a:srgbClr val="C00000"/>
                </a:solidFill>
                <a:latin typeface="Constantia" pitchFamily="18" charset="0"/>
              </a:rPr>
            </a:br>
            <a:r>
              <a:rPr lang="ru-RU" sz="3200" dirty="0" smtClean="0">
                <a:solidFill>
                  <a:srgbClr val="C00000"/>
                </a:solidFill>
                <a:latin typeface="Constantia" pitchFamily="18" charset="0"/>
              </a:rPr>
              <a:t/>
            </a:r>
            <a:br>
              <a:rPr lang="ru-RU" sz="3200" dirty="0" smtClean="0">
                <a:solidFill>
                  <a:srgbClr val="C00000"/>
                </a:solidFill>
                <a:latin typeface="Constantia" pitchFamily="18" charset="0"/>
              </a:rPr>
            </a:br>
            <a:r>
              <a:rPr lang="ru-RU" sz="3200" b="1" dirty="0" smtClean="0">
                <a:solidFill>
                  <a:srgbClr val="C00000"/>
                </a:solidFill>
                <a:latin typeface="Constantia" pitchFamily="18" charset="0"/>
              </a:rPr>
              <a:t>«Боевая слава кубанского казачества»</a:t>
            </a:r>
            <a:endParaRPr lang="ru-RU" sz="3200" b="1" dirty="0">
              <a:solidFill>
                <a:srgbClr val="C00000"/>
              </a:solidFill>
              <a:latin typeface="Constantia" pitchFamily="18" charset="0"/>
            </a:endParaRPr>
          </a:p>
        </p:txBody>
      </p:sp>
      <p:sp>
        <p:nvSpPr>
          <p:cNvPr id="3" name="Подзаголовок 2"/>
          <p:cNvSpPr>
            <a:spLocks noGrp="1"/>
          </p:cNvSpPr>
          <p:nvPr>
            <p:ph type="subTitle" idx="1"/>
          </p:nvPr>
        </p:nvSpPr>
        <p:spPr>
          <a:xfrm>
            <a:off x="3643306" y="4071942"/>
            <a:ext cx="4786346" cy="1714512"/>
          </a:xfrm>
        </p:spPr>
        <p:txBody>
          <a:bodyPr>
            <a:normAutofit fontScale="62500" lnSpcReduction="20000"/>
          </a:bodyPr>
          <a:lstStyle/>
          <a:p>
            <a:pPr>
              <a:lnSpc>
                <a:spcPct val="120000"/>
              </a:lnSpc>
              <a:spcBef>
                <a:spcPts val="0"/>
              </a:spcBef>
            </a:pPr>
            <a:r>
              <a:rPr lang="ru-RU" dirty="0" smtClean="0">
                <a:solidFill>
                  <a:srgbClr val="7030A0"/>
                </a:solidFill>
              </a:rPr>
              <a:t>Автор: </a:t>
            </a:r>
            <a:r>
              <a:rPr lang="ru-RU" b="1" dirty="0" err="1" smtClean="0">
                <a:solidFill>
                  <a:srgbClr val="7030A0"/>
                </a:solidFill>
              </a:rPr>
              <a:t>Васечко</a:t>
            </a:r>
            <a:r>
              <a:rPr lang="ru-RU" b="1" dirty="0" smtClean="0">
                <a:solidFill>
                  <a:srgbClr val="7030A0"/>
                </a:solidFill>
              </a:rPr>
              <a:t> Татьяна Александровна</a:t>
            </a:r>
            <a:r>
              <a:rPr lang="ru-RU" dirty="0" smtClean="0">
                <a:solidFill>
                  <a:srgbClr val="7030A0"/>
                </a:solidFill>
              </a:rPr>
              <a:t>, </a:t>
            </a:r>
          </a:p>
          <a:p>
            <a:pPr>
              <a:lnSpc>
                <a:spcPct val="120000"/>
              </a:lnSpc>
              <a:spcBef>
                <a:spcPts val="0"/>
              </a:spcBef>
            </a:pPr>
            <a:r>
              <a:rPr lang="ru-RU" dirty="0" smtClean="0">
                <a:solidFill>
                  <a:srgbClr val="7030A0"/>
                </a:solidFill>
              </a:rPr>
              <a:t>учитель начальных классов </a:t>
            </a:r>
          </a:p>
          <a:p>
            <a:pPr>
              <a:lnSpc>
                <a:spcPct val="120000"/>
              </a:lnSpc>
              <a:spcBef>
                <a:spcPts val="0"/>
              </a:spcBef>
            </a:pPr>
            <a:r>
              <a:rPr lang="ru-RU" dirty="0" smtClean="0">
                <a:solidFill>
                  <a:srgbClr val="7030A0"/>
                </a:solidFill>
              </a:rPr>
              <a:t>МБОУ ООШ № 36</a:t>
            </a:r>
          </a:p>
          <a:p>
            <a:pPr>
              <a:lnSpc>
                <a:spcPct val="120000"/>
              </a:lnSpc>
              <a:spcBef>
                <a:spcPts val="0"/>
              </a:spcBef>
            </a:pPr>
            <a:r>
              <a:rPr lang="ru-RU" dirty="0" smtClean="0">
                <a:solidFill>
                  <a:srgbClr val="7030A0"/>
                </a:solidFill>
              </a:rPr>
              <a:t>станицы Новоминской </a:t>
            </a:r>
            <a:r>
              <a:rPr lang="ru-RU" dirty="0" err="1" smtClean="0">
                <a:solidFill>
                  <a:srgbClr val="7030A0"/>
                </a:solidFill>
              </a:rPr>
              <a:t>Каневского</a:t>
            </a:r>
            <a:r>
              <a:rPr lang="ru-RU" dirty="0" smtClean="0">
                <a:solidFill>
                  <a:srgbClr val="7030A0"/>
                </a:solidFill>
              </a:rPr>
              <a:t> района</a:t>
            </a:r>
          </a:p>
          <a:p>
            <a:pPr>
              <a:lnSpc>
                <a:spcPct val="120000"/>
              </a:lnSpc>
              <a:spcBef>
                <a:spcPts val="0"/>
              </a:spcBef>
            </a:pPr>
            <a:r>
              <a:rPr lang="ru-RU" dirty="0" smtClean="0">
                <a:solidFill>
                  <a:srgbClr val="7030A0"/>
                </a:solidFill>
              </a:rPr>
              <a:t>2021 г.</a:t>
            </a:r>
            <a:endParaRPr lang="ru-RU" dirty="0">
              <a:solidFill>
                <a:srgbClr val="7030A0"/>
              </a:solidFill>
            </a:endParaRPr>
          </a:p>
        </p:txBody>
      </p:sp>
      <p:sp>
        <p:nvSpPr>
          <p:cNvPr id="4" name="Номер слайда 3"/>
          <p:cNvSpPr>
            <a:spLocks noGrp="1"/>
          </p:cNvSpPr>
          <p:nvPr>
            <p:ph type="sldNum" sz="quarter" idx="12"/>
          </p:nvPr>
        </p:nvSpPr>
        <p:spPr/>
        <p:txBody>
          <a:bodyPr/>
          <a:lstStyle/>
          <a:p>
            <a:fld id="{3C6A53E0-2AB9-4A90-B4B4-79FE45520895}" type="slidenum">
              <a:rPr lang="ru-RU" smtClean="0"/>
              <a:pPr/>
              <a:t>1</a:t>
            </a:fld>
            <a:endParaRPr lang="ru-RU"/>
          </a:p>
        </p:txBody>
      </p:sp>
    </p:spTree>
  </p:cSld>
  <p:clrMapOvr>
    <a:masterClrMapping/>
  </p:clrMapOvr>
  <p:transition spd="med" advClick="0" advTm="1300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857752" y="1000108"/>
            <a:ext cx="4000528" cy="4643470"/>
          </a:xfrm>
        </p:spPr>
        <p:txBody>
          <a:bodyPr>
            <a:normAutofit/>
          </a:bodyPr>
          <a:lstStyle/>
          <a:p>
            <a:pPr algn="l"/>
            <a:r>
              <a:rPr lang="ru-RU" sz="2800" i="1" dirty="0" smtClean="0">
                <a:latin typeface="Constantia" pitchFamily="18" charset="0"/>
              </a:rPr>
              <a:t>«Время не ждёт, </a:t>
            </a:r>
            <a:br>
              <a:rPr lang="ru-RU" sz="2800" i="1" dirty="0" smtClean="0">
                <a:latin typeface="Constantia" pitchFamily="18" charset="0"/>
              </a:rPr>
            </a:br>
            <a:r>
              <a:rPr lang="ru-RU" sz="2800" i="1" dirty="0" smtClean="0">
                <a:latin typeface="Constantia" pitchFamily="18" charset="0"/>
              </a:rPr>
              <a:t>и история Родины говорит своим детям: пощадите </a:t>
            </a:r>
            <a:br>
              <a:rPr lang="ru-RU" sz="2800" i="1" dirty="0" smtClean="0">
                <a:latin typeface="Constantia" pitchFamily="18" charset="0"/>
              </a:rPr>
            </a:br>
            <a:r>
              <a:rPr lang="ru-RU" sz="2800" i="1" dirty="0" smtClean="0">
                <a:latin typeface="Constantia" pitchFamily="18" charset="0"/>
              </a:rPr>
              <a:t>мои памятники, </a:t>
            </a:r>
            <a:br>
              <a:rPr lang="ru-RU" sz="2800" i="1" dirty="0" smtClean="0">
                <a:latin typeface="Constantia" pitchFamily="18" charset="0"/>
              </a:rPr>
            </a:br>
            <a:r>
              <a:rPr lang="ru-RU" sz="2800" i="1" dirty="0" smtClean="0">
                <a:latin typeface="Constantia" pitchFamily="18" charset="0"/>
              </a:rPr>
              <a:t>сберегите </a:t>
            </a:r>
            <a:br>
              <a:rPr lang="ru-RU" sz="2800" i="1" dirty="0" smtClean="0">
                <a:latin typeface="Constantia" pitchFamily="18" charset="0"/>
              </a:rPr>
            </a:br>
            <a:r>
              <a:rPr lang="ru-RU" sz="2800" i="1" dirty="0" smtClean="0">
                <a:latin typeface="Constantia" pitchFamily="18" charset="0"/>
              </a:rPr>
              <a:t>мои сокровища»</a:t>
            </a:r>
            <a:br>
              <a:rPr lang="ru-RU" sz="2800" i="1" dirty="0" smtClean="0">
                <a:latin typeface="Constantia" pitchFamily="18" charset="0"/>
              </a:rPr>
            </a:br>
            <a:r>
              <a:rPr lang="ru-RU" sz="2800" i="1" dirty="0" smtClean="0">
                <a:latin typeface="Constantia" pitchFamily="18" charset="0"/>
              </a:rPr>
              <a:t>    </a:t>
            </a:r>
            <a:br>
              <a:rPr lang="ru-RU" sz="2800" i="1" dirty="0" smtClean="0">
                <a:latin typeface="Constantia" pitchFamily="18" charset="0"/>
              </a:rPr>
            </a:br>
            <a:r>
              <a:rPr lang="ru-RU" sz="2800" i="1" dirty="0" smtClean="0">
                <a:latin typeface="Constantia" pitchFamily="18" charset="0"/>
              </a:rPr>
              <a:t>                    Ф.А.Щербина</a:t>
            </a:r>
            <a:endParaRPr lang="ru-RU" sz="2800" i="1" dirty="0">
              <a:latin typeface="Constantia" pitchFamily="18" charset="0"/>
            </a:endParaRPr>
          </a:p>
        </p:txBody>
      </p:sp>
      <p:sp>
        <p:nvSpPr>
          <p:cNvPr id="4" name="Номер слайда 3"/>
          <p:cNvSpPr>
            <a:spLocks noGrp="1"/>
          </p:cNvSpPr>
          <p:nvPr>
            <p:ph type="sldNum" sz="quarter" idx="12"/>
          </p:nvPr>
        </p:nvSpPr>
        <p:spPr/>
        <p:txBody>
          <a:bodyPr/>
          <a:lstStyle/>
          <a:p>
            <a:fld id="{3C6A53E0-2AB9-4A90-B4B4-79FE45520895}" type="slidenum">
              <a:rPr lang="ru-RU" smtClean="0"/>
              <a:pPr/>
              <a:t>2</a:t>
            </a:fld>
            <a:endParaRPr lang="ru-RU"/>
          </a:p>
        </p:txBody>
      </p:sp>
      <p:pic>
        <p:nvPicPr>
          <p:cNvPr id="1026" name="Picture 2" descr="Fyodor A. Scherbina.jpeg"/>
          <p:cNvPicPr>
            <a:picLocks noChangeAspect="1" noChangeArrowheads="1"/>
          </p:cNvPicPr>
          <p:nvPr/>
        </p:nvPicPr>
        <p:blipFill>
          <a:blip r:embed="rId2"/>
          <a:srcRect/>
          <a:stretch>
            <a:fillRect/>
          </a:stretch>
        </p:blipFill>
        <p:spPr bwMode="auto">
          <a:xfrm>
            <a:off x="214282" y="642918"/>
            <a:ext cx="4494512" cy="5501282"/>
          </a:xfrm>
          <a:prstGeom prst="rect">
            <a:avLst/>
          </a:prstGeom>
          <a:noFill/>
        </p:spPr>
      </p:pic>
    </p:spTree>
  </p:cSld>
  <p:clrMapOvr>
    <a:masterClrMapping/>
  </p:clrMapOvr>
  <p:transition spd="med" advClick="0" advTm="13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714348" y="4714884"/>
            <a:ext cx="7772400" cy="1362075"/>
          </a:xfrm>
        </p:spPr>
        <p:txBody>
          <a:bodyPr>
            <a:normAutofit/>
          </a:bodyPr>
          <a:lstStyle/>
          <a:p>
            <a:endParaRPr lang="ru-RU" sz="2000" b="0" dirty="0"/>
          </a:p>
        </p:txBody>
      </p:sp>
      <p:sp>
        <p:nvSpPr>
          <p:cNvPr id="5" name="Текст 4"/>
          <p:cNvSpPr>
            <a:spLocks noGrp="1"/>
          </p:cNvSpPr>
          <p:nvPr>
            <p:ph type="body" idx="1"/>
          </p:nvPr>
        </p:nvSpPr>
        <p:spPr>
          <a:xfrm>
            <a:off x="714348" y="357166"/>
            <a:ext cx="7772400" cy="3071834"/>
          </a:xfrm>
        </p:spPr>
        <p:txBody>
          <a:bodyPr>
            <a:normAutofit/>
          </a:bodyPr>
          <a:lstStyle/>
          <a:p>
            <a:pPr algn="ctr"/>
            <a:r>
              <a:rPr lang="ru-RU" sz="2800" b="1" dirty="0" smtClean="0">
                <a:solidFill>
                  <a:srgbClr val="C00000"/>
                </a:solidFill>
                <a:latin typeface="Constantia" pitchFamily="18" charset="0"/>
              </a:rPr>
              <a:t>Фёдор Андреевич Щербина </a:t>
            </a:r>
          </a:p>
          <a:p>
            <a:pPr algn="ctr"/>
            <a:r>
              <a:rPr lang="ru-RU" dirty="0" smtClean="0">
                <a:solidFill>
                  <a:srgbClr val="C00000"/>
                </a:solidFill>
                <a:latin typeface="Constantia" pitchFamily="18" charset="0"/>
              </a:rPr>
              <a:t>13 февраля 1849, </a:t>
            </a:r>
            <a:r>
              <a:rPr lang="ru-RU" dirty="0" err="1" smtClean="0">
                <a:solidFill>
                  <a:srgbClr val="C00000"/>
                </a:solidFill>
                <a:latin typeface="Constantia" pitchFamily="18" charset="0"/>
              </a:rPr>
              <a:t>Новодеревянковская</a:t>
            </a:r>
            <a:r>
              <a:rPr lang="ru-RU" dirty="0" smtClean="0">
                <a:solidFill>
                  <a:srgbClr val="C00000"/>
                </a:solidFill>
                <a:latin typeface="Constantia" pitchFamily="18" charset="0"/>
              </a:rPr>
              <a:t>— 28 октября 1936, Прага</a:t>
            </a:r>
          </a:p>
          <a:p>
            <a:pPr algn="ctr"/>
            <a:endParaRPr lang="ru-RU" sz="1400" dirty="0" smtClean="0">
              <a:solidFill>
                <a:srgbClr val="C00000"/>
              </a:solidFill>
              <a:latin typeface="Constantia" pitchFamily="18" charset="0"/>
            </a:endParaRPr>
          </a:p>
          <a:p>
            <a:pPr algn="just"/>
            <a:r>
              <a:rPr lang="ru-RU" dirty="0" smtClean="0">
                <a:solidFill>
                  <a:schemeClr val="tx1"/>
                </a:solidFill>
                <a:latin typeface="Constantia" pitchFamily="18" charset="0"/>
              </a:rPr>
              <a:t>казачий политик и общественный деятель, историк, основоположник российской бюджетной статистики, член-корреспондент Петербургской АН, член Кубанской Рады, глава Верховного суда Кубанской народной республики, поэт, писатель, </a:t>
            </a:r>
            <a:r>
              <a:rPr lang="ru-RU" dirty="0" err="1" smtClean="0">
                <a:solidFill>
                  <a:schemeClr val="tx1"/>
                </a:solidFill>
                <a:latin typeface="Constantia" pitchFamily="18" charset="0"/>
              </a:rPr>
              <a:t>первопоходник</a:t>
            </a:r>
            <a:endParaRPr lang="ru-RU" dirty="0" smtClean="0">
              <a:solidFill>
                <a:schemeClr val="tx1"/>
              </a:solidFill>
              <a:latin typeface="Constantia" pitchFamily="18" charset="0"/>
            </a:endParaRPr>
          </a:p>
          <a:p>
            <a:pPr algn="ctr"/>
            <a:endParaRPr lang="ru-RU" dirty="0" smtClean="0">
              <a:solidFill>
                <a:srgbClr val="C00000"/>
              </a:solidFill>
            </a:endParaRPr>
          </a:p>
        </p:txBody>
      </p:sp>
      <p:sp>
        <p:nvSpPr>
          <p:cNvPr id="3" name="Номер слайда 2"/>
          <p:cNvSpPr>
            <a:spLocks noGrp="1"/>
          </p:cNvSpPr>
          <p:nvPr>
            <p:ph type="sldNum" sz="quarter" idx="12"/>
          </p:nvPr>
        </p:nvSpPr>
        <p:spPr/>
        <p:txBody>
          <a:bodyPr/>
          <a:lstStyle/>
          <a:p>
            <a:fld id="{3C6A53E0-2AB9-4A90-B4B4-79FE45520895}" type="slidenum">
              <a:rPr lang="ru-RU" smtClean="0"/>
              <a:pPr/>
              <a:t>3</a:t>
            </a:fld>
            <a:endParaRPr lang="ru-RU"/>
          </a:p>
        </p:txBody>
      </p:sp>
      <p:pic>
        <p:nvPicPr>
          <p:cNvPr id="1026" name="Picture 2" descr="http://i1.x8.net/T/281_X.jpeg"/>
          <p:cNvPicPr>
            <a:picLocks noChangeAspect="1" noChangeArrowheads="1"/>
          </p:cNvPicPr>
          <p:nvPr/>
        </p:nvPicPr>
        <p:blipFill>
          <a:blip r:embed="rId2"/>
          <a:srcRect/>
          <a:stretch>
            <a:fillRect/>
          </a:stretch>
        </p:blipFill>
        <p:spPr bwMode="auto">
          <a:xfrm rot="21023771">
            <a:off x="1103160" y="3366485"/>
            <a:ext cx="2082129" cy="3123194"/>
          </a:xfrm>
          <a:prstGeom prst="rect">
            <a:avLst/>
          </a:prstGeom>
          <a:noFill/>
        </p:spPr>
      </p:pic>
      <p:pic>
        <p:nvPicPr>
          <p:cNvPr id="1030" name="Picture 6" descr="http://lib.aldebaran.ru/author/sherbina_fedor/sherbina_fedor_istoriya_kubanskogo_kazachego_voiska/cover.jpg"/>
          <p:cNvPicPr>
            <a:picLocks noChangeAspect="1" noChangeArrowheads="1"/>
          </p:cNvPicPr>
          <p:nvPr/>
        </p:nvPicPr>
        <p:blipFill>
          <a:blip r:embed="rId3" cstate="print"/>
          <a:srcRect/>
          <a:stretch>
            <a:fillRect/>
          </a:stretch>
        </p:blipFill>
        <p:spPr bwMode="auto">
          <a:xfrm rot="877049">
            <a:off x="5702907" y="3498825"/>
            <a:ext cx="2070491" cy="3000396"/>
          </a:xfrm>
          <a:prstGeom prst="rect">
            <a:avLst/>
          </a:prstGeom>
          <a:noFill/>
        </p:spPr>
      </p:pic>
      <p:pic>
        <p:nvPicPr>
          <p:cNvPr id="1032" name="Picture 8" descr="http://gipanis.ru/media/publish/scherbina.jpg"/>
          <p:cNvPicPr>
            <a:picLocks noChangeAspect="1" noChangeArrowheads="1"/>
          </p:cNvPicPr>
          <p:nvPr/>
        </p:nvPicPr>
        <p:blipFill>
          <a:blip r:embed="rId4"/>
          <a:srcRect/>
          <a:stretch>
            <a:fillRect/>
          </a:stretch>
        </p:blipFill>
        <p:spPr bwMode="auto">
          <a:xfrm>
            <a:off x="3286116" y="3357562"/>
            <a:ext cx="2214578" cy="3140675"/>
          </a:xfrm>
          <a:prstGeom prst="rect">
            <a:avLst/>
          </a:prstGeom>
          <a:noFill/>
        </p:spPr>
      </p:pic>
    </p:spTree>
  </p:cSld>
  <p:clrMapOvr>
    <a:masterClrMapping/>
  </p:clrMapOvr>
  <p:transition spd="med" advClick="0" advTm="13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43372" y="285728"/>
            <a:ext cx="4686304" cy="6154758"/>
          </a:xfrm>
        </p:spPr>
        <p:txBody>
          <a:bodyPr>
            <a:normAutofit/>
          </a:bodyPr>
          <a:lstStyle/>
          <a:p>
            <a:pPr algn="just"/>
            <a:r>
              <a:rPr lang="ru-RU" sz="1800" dirty="0" smtClean="0">
                <a:latin typeface="Constantia" pitchFamily="18" charset="0"/>
              </a:rPr>
              <a:t>Немало оказалось на счету казаков-кубанцев боевых подвигов. Все они заслужили право на память народа и страны. Те, кто честно выполнил свой воинский долг,— пример потомкам, им не страшно ни забвение, ни изменения политической </a:t>
            </a:r>
            <a:r>
              <a:rPr lang="ru-RU" sz="1800" dirty="0" err="1" smtClean="0">
                <a:latin typeface="Constantia" pitchFamily="18" charset="0"/>
              </a:rPr>
              <a:t>коньюктуры</a:t>
            </a:r>
            <a:r>
              <a:rPr lang="ru-RU" sz="1800" dirty="0" smtClean="0">
                <a:latin typeface="Constantia" pitchFamily="18" charset="0"/>
              </a:rPr>
              <a:t>. Были примеры высочайшего духовного подъёма. Широкой оказалась география участия кубанских казаков в войнах. В Первой мировой войне они сражались с немецкими и австрийскими войсками в Восточной Пруссии, Польше, Карпатских горах. Особенно заметным оказалось участие кубанских казачьих частей в боях против турок на Кавказском фронте. </a:t>
            </a:r>
            <a:r>
              <a:rPr lang="ru-RU" sz="1800" b="1" dirty="0" smtClean="0">
                <a:latin typeface="Constantia" pitchFamily="18" charset="0"/>
              </a:rPr>
              <a:t>Яркие примеры стойкости и героизма духа казаков</a:t>
            </a:r>
            <a:r>
              <a:rPr lang="ru-RU" sz="1800" dirty="0" smtClean="0">
                <a:latin typeface="Constantia" pitchFamily="18" charset="0"/>
              </a:rPr>
              <a:t>, волею судьбы поставленных на службу Российскому государству, открыла </a:t>
            </a:r>
            <a:r>
              <a:rPr lang="ru-RU" sz="1800" dirty="0" err="1" smtClean="0">
                <a:latin typeface="Constantia" pitchFamily="18" charset="0"/>
              </a:rPr>
              <a:t>высокодраматическая</a:t>
            </a:r>
            <a:r>
              <a:rPr lang="ru-RU" sz="1800" dirty="0" smtClean="0">
                <a:latin typeface="Constantia" pitchFamily="18" charset="0"/>
              </a:rPr>
              <a:t> эпопея— Кавказская война с горцами.</a:t>
            </a:r>
            <a:endParaRPr lang="ru-RU" sz="1800" dirty="0">
              <a:latin typeface="Constantia" pitchFamily="18" charset="0"/>
            </a:endParaRPr>
          </a:p>
        </p:txBody>
      </p:sp>
      <p:sp>
        <p:nvSpPr>
          <p:cNvPr id="3" name="Номер слайда 2"/>
          <p:cNvSpPr>
            <a:spLocks noGrp="1"/>
          </p:cNvSpPr>
          <p:nvPr>
            <p:ph type="sldNum" sz="quarter" idx="12"/>
          </p:nvPr>
        </p:nvSpPr>
        <p:spPr/>
        <p:txBody>
          <a:bodyPr/>
          <a:lstStyle/>
          <a:p>
            <a:fld id="{3C6A53E0-2AB9-4A90-B4B4-79FE45520895}" type="slidenum">
              <a:rPr lang="ru-RU" smtClean="0"/>
              <a:pPr/>
              <a:t>4</a:t>
            </a:fld>
            <a:endParaRPr lang="ru-RU"/>
          </a:p>
        </p:txBody>
      </p:sp>
      <p:pic>
        <p:nvPicPr>
          <p:cNvPr id="18434" name="Picture 2" descr="http://www.antiquebooks.ru/pic/1/1118/100278_2.jpg"/>
          <p:cNvPicPr>
            <a:picLocks noChangeAspect="1" noChangeArrowheads="1"/>
          </p:cNvPicPr>
          <p:nvPr/>
        </p:nvPicPr>
        <p:blipFill>
          <a:blip r:embed="rId2"/>
          <a:srcRect l="2041" t="4094" r="8163" b="5829"/>
          <a:stretch>
            <a:fillRect/>
          </a:stretch>
        </p:blipFill>
        <p:spPr bwMode="auto">
          <a:xfrm>
            <a:off x="214282" y="571480"/>
            <a:ext cx="3786214" cy="5679321"/>
          </a:xfrm>
          <a:prstGeom prst="rect">
            <a:avLst/>
          </a:prstGeom>
          <a:noFill/>
        </p:spPr>
      </p:pic>
    </p:spTree>
  </p:cSld>
  <p:clrMapOvr>
    <a:masterClrMapping/>
  </p:clrMapOvr>
  <p:transition spd="med" advClick="0" advTm="13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85728"/>
            <a:ext cx="8229600" cy="3214710"/>
          </a:xfrm>
        </p:spPr>
        <p:txBody>
          <a:bodyPr>
            <a:normAutofit/>
          </a:bodyPr>
          <a:lstStyle/>
          <a:p>
            <a:pPr algn="just"/>
            <a:r>
              <a:rPr lang="ru-RU" sz="2000" dirty="0" smtClean="0">
                <a:latin typeface="Constantia" pitchFamily="18" charset="0"/>
              </a:rPr>
              <a:t>Особенно дороги казаку и всякому культурному человеку факты казачьего героизма и высоких моральных подвигов.</a:t>
            </a:r>
            <a:br>
              <a:rPr lang="ru-RU" sz="2000" dirty="0" smtClean="0">
                <a:latin typeface="Constantia" pitchFamily="18" charset="0"/>
              </a:rPr>
            </a:br>
            <a:r>
              <a:rPr lang="ru-RU" sz="2000" dirty="0" smtClean="0">
                <a:latin typeface="Constantia" pitchFamily="18" charset="0"/>
              </a:rPr>
              <a:t/>
            </a:r>
            <a:br>
              <a:rPr lang="ru-RU" sz="2000" dirty="0" smtClean="0">
                <a:latin typeface="Constantia" pitchFamily="18" charset="0"/>
              </a:rPr>
            </a:br>
            <a:r>
              <a:rPr lang="ru-RU" sz="2000" dirty="0" smtClean="0">
                <a:latin typeface="Constantia" pitchFamily="18" charset="0"/>
              </a:rPr>
              <a:t>Смерть </a:t>
            </a:r>
            <a:r>
              <a:rPr lang="ru-RU" sz="2000" dirty="0" err="1" smtClean="0">
                <a:latin typeface="Constantia" pitchFamily="18" charset="0"/>
              </a:rPr>
              <a:t>Тиховского</a:t>
            </a:r>
            <a:r>
              <a:rPr lang="ru-RU" sz="2000" dirty="0" smtClean="0">
                <a:latin typeface="Constantia" pitchFamily="18" charset="0"/>
              </a:rPr>
              <a:t> и 146 сподвижников его, сложивших головы в защиту родины, представляет классический пример геройских подвигов казачества на Кавказе. </a:t>
            </a:r>
            <a:r>
              <a:rPr lang="ru-RU" sz="2000" b="1" dirty="0" smtClean="0">
                <a:latin typeface="Constantia" pitchFamily="18" charset="0"/>
              </a:rPr>
              <a:t>Люди пали </a:t>
            </a:r>
            <a:r>
              <a:rPr lang="ru-RU" sz="2000" dirty="0" smtClean="0">
                <a:latin typeface="Constantia" pitchFamily="18" charset="0"/>
              </a:rPr>
              <a:t>в бою не из воинственного задора, а </a:t>
            </a:r>
            <a:r>
              <a:rPr lang="ru-RU" sz="2000" b="1" dirty="0" smtClean="0">
                <a:latin typeface="Constantia" pitchFamily="18" charset="0"/>
              </a:rPr>
              <a:t>жертвою нравственного долга перед родиной и населением</a:t>
            </a:r>
            <a:r>
              <a:rPr lang="ru-RU" sz="2000" dirty="0" smtClean="0">
                <a:latin typeface="Constantia" pitchFamily="18" charset="0"/>
              </a:rPr>
              <a:t>. Дело происходило 18 января 1810 года…</a:t>
            </a:r>
            <a:br>
              <a:rPr lang="ru-RU" sz="2000" dirty="0" smtClean="0">
                <a:latin typeface="Constantia" pitchFamily="18" charset="0"/>
              </a:rPr>
            </a:br>
            <a:r>
              <a:rPr lang="ru-RU" sz="2000" dirty="0" smtClean="0">
                <a:latin typeface="Constantia" pitchFamily="18" charset="0"/>
              </a:rPr>
              <a:t/>
            </a:r>
            <a:br>
              <a:rPr lang="ru-RU" sz="2000" dirty="0" smtClean="0">
                <a:latin typeface="Constantia" pitchFamily="18" charset="0"/>
              </a:rPr>
            </a:br>
            <a:endParaRPr lang="ru-RU" sz="2000" dirty="0">
              <a:latin typeface="Constantia" pitchFamily="18" charset="0"/>
            </a:endParaRPr>
          </a:p>
        </p:txBody>
      </p:sp>
      <p:sp>
        <p:nvSpPr>
          <p:cNvPr id="3" name="Номер слайда 2"/>
          <p:cNvSpPr>
            <a:spLocks noGrp="1"/>
          </p:cNvSpPr>
          <p:nvPr>
            <p:ph type="sldNum" sz="quarter" idx="12"/>
          </p:nvPr>
        </p:nvSpPr>
        <p:spPr/>
        <p:txBody>
          <a:bodyPr/>
          <a:lstStyle/>
          <a:p>
            <a:fld id="{3C6A53E0-2AB9-4A90-B4B4-79FE45520895}" type="slidenum">
              <a:rPr lang="ru-RU" smtClean="0"/>
              <a:pPr/>
              <a:t>5</a:t>
            </a:fld>
            <a:endParaRPr lang="ru-RU"/>
          </a:p>
        </p:txBody>
      </p:sp>
      <p:pic>
        <p:nvPicPr>
          <p:cNvPr id="10244" name="Picture 4" descr="казаки линейцы"/>
          <p:cNvPicPr>
            <a:picLocks noChangeAspect="1" noChangeArrowheads="1"/>
          </p:cNvPicPr>
          <p:nvPr/>
        </p:nvPicPr>
        <p:blipFill>
          <a:blip r:embed="rId2"/>
          <a:srcRect l="5905" t="7780" r="5511" b="8194"/>
          <a:stretch>
            <a:fillRect/>
          </a:stretch>
        </p:blipFill>
        <p:spPr bwMode="auto">
          <a:xfrm>
            <a:off x="1857355" y="2940363"/>
            <a:ext cx="5143537" cy="3703347"/>
          </a:xfrm>
          <a:prstGeom prst="rect">
            <a:avLst/>
          </a:prstGeom>
          <a:noFill/>
        </p:spPr>
      </p:pic>
    </p:spTree>
  </p:cSld>
  <p:clrMapOvr>
    <a:masterClrMapping/>
  </p:clrMapOvr>
  <p:transition spd="med" advClick="0" advTm="13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143504" y="357166"/>
            <a:ext cx="3714776" cy="6000792"/>
          </a:xfrm>
        </p:spPr>
        <p:txBody>
          <a:bodyPr>
            <a:normAutofit/>
          </a:bodyPr>
          <a:lstStyle/>
          <a:p>
            <a:pPr algn="just"/>
            <a:r>
              <a:rPr lang="ru-RU" sz="1800" dirty="0" smtClean="0">
                <a:latin typeface="Constantia" pitchFamily="18" charset="0"/>
              </a:rPr>
              <a:t>Стояла суровая зима.  В 9 часов утра сторожевой разъезд обнаружил переправу черкесов по льду Кубани, близ </a:t>
            </a:r>
            <a:r>
              <a:rPr lang="ru-RU" sz="1800" dirty="0" err="1" smtClean="0">
                <a:latin typeface="Constantia" pitchFamily="18" charset="0"/>
              </a:rPr>
              <a:t>Ольгинского</a:t>
            </a:r>
            <a:r>
              <a:rPr lang="ru-RU" sz="1800" dirty="0" smtClean="0">
                <a:latin typeface="Constantia" pitchFamily="18" charset="0"/>
              </a:rPr>
              <a:t> кордона. Черкесы шли на казачью линию огромной толпой: всадники, пехота. Общее число неприятелей было не менее 4000 человек. Начальник  сторожевого разъезда </a:t>
            </a:r>
            <a:r>
              <a:rPr lang="ru-RU" sz="1800" dirty="0" err="1" smtClean="0">
                <a:latin typeface="Constantia" pitchFamily="18" charset="0"/>
              </a:rPr>
              <a:t>зауряд-хорунжий</a:t>
            </a:r>
            <a:r>
              <a:rPr lang="ru-RU" sz="1800" dirty="0" smtClean="0">
                <a:latin typeface="Constantia" pitchFamily="18" charset="0"/>
              </a:rPr>
              <a:t> Жировой немедленно дал знать об этом полковнику </a:t>
            </a:r>
            <a:r>
              <a:rPr lang="ru-RU" sz="1800" dirty="0" err="1" smtClean="0">
                <a:latin typeface="Constantia" pitchFamily="18" charset="0"/>
              </a:rPr>
              <a:t>Тиховскому</a:t>
            </a:r>
            <a:r>
              <a:rPr lang="ru-RU" sz="1800" dirty="0" smtClean="0">
                <a:latin typeface="Constantia" pitchFamily="18" charset="0"/>
              </a:rPr>
              <a:t>. Часть переправившейся черкесской конницы сразу же бросилась к </a:t>
            </a:r>
            <a:r>
              <a:rPr lang="ru-RU" sz="1800" dirty="0" err="1" smtClean="0">
                <a:latin typeface="Constantia" pitchFamily="18" charset="0"/>
              </a:rPr>
              <a:t>Стеблиевскому</a:t>
            </a:r>
            <a:r>
              <a:rPr lang="ru-RU" sz="1800" dirty="0" smtClean="0">
                <a:latin typeface="Constantia" pitchFamily="18" charset="0"/>
              </a:rPr>
              <a:t> и к Ивановскому куреням, а часть заняла дорогу на Славянский кордон и, отрезав все пути сообщения с </a:t>
            </a:r>
            <a:r>
              <a:rPr lang="ru-RU" sz="1800" dirty="0" err="1" smtClean="0">
                <a:latin typeface="Constantia" pitchFamily="18" charset="0"/>
              </a:rPr>
              <a:t>Ольгинским</a:t>
            </a:r>
            <a:r>
              <a:rPr lang="ru-RU" sz="1800" dirty="0" smtClean="0">
                <a:latin typeface="Constantia" pitchFamily="18" charset="0"/>
              </a:rPr>
              <a:t> кордоном, принялась громить его.</a:t>
            </a:r>
            <a:endParaRPr lang="ru-RU" sz="1800" dirty="0">
              <a:latin typeface="Constantia" pitchFamily="18" charset="0"/>
            </a:endParaRPr>
          </a:p>
        </p:txBody>
      </p:sp>
      <p:sp>
        <p:nvSpPr>
          <p:cNvPr id="3" name="Номер слайда 2"/>
          <p:cNvSpPr>
            <a:spLocks noGrp="1"/>
          </p:cNvSpPr>
          <p:nvPr>
            <p:ph type="sldNum" sz="quarter" idx="12"/>
          </p:nvPr>
        </p:nvSpPr>
        <p:spPr/>
        <p:txBody>
          <a:bodyPr/>
          <a:lstStyle/>
          <a:p>
            <a:fld id="{3C6A53E0-2AB9-4A90-B4B4-79FE45520895}" type="slidenum">
              <a:rPr lang="ru-RU" smtClean="0"/>
              <a:pPr/>
              <a:t>6</a:t>
            </a:fld>
            <a:endParaRPr lang="ru-RU"/>
          </a:p>
        </p:txBody>
      </p:sp>
      <p:pic>
        <p:nvPicPr>
          <p:cNvPr id="9218" name="Picture 2" descr="alt"/>
          <p:cNvPicPr>
            <a:picLocks noChangeAspect="1" noChangeArrowheads="1"/>
          </p:cNvPicPr>
          <p:nvPr/>
        </p:nvPicPr>
        <p:blipFill>
          <a:blip r:embed="rId2"/>
          <a:srcRect/>
          <a:stretch>
            <a:fillRect/>
          </a:stretch>
        </p:blipFill>
        <p:spPr bwMode="auto">
          <a:xfrm>
            <a:off x="214282" y="857232"/>
            <a:ext cx="4786346" cy="4786346"/>
          </a:xfrm>
          <a:prstGeom prst="rect">
            <a:avLst/>
          </a:prstGeom>
          <a:noFill/>
        </p:spPr>
      </p:pic>
    </p:spTree>
  </p:cSld>
  <p:clrMapOvr>
    <a:masterClrMapping/>
  </p:clrMapOvr>
  <p:transition spd="med" advClick="0" advTm="13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274638"/>
            <a:ext cx="8429684" cy="3511552"/>
          </a:xfrm>
        </p:spPr>
        <p:txBody>
          <a:bodyPr>
            <a:normAutofit fontScale="90000"/>
          </a:bodyPr>
          <a:lstStyle/>
          <a:p>
            <a:pPr algn="just"/>
            <a:r>
              <a:rPr lang="ru-RU" sz="2000" dirty="0" smtClean="0">
                <a:latin typeface="Constantia" pitchFamily="18" charset="0"/>
              </a:rPr>
              <a:t>Но в это время сам кордон пошёл навстречу горцам. Двести казаков с одною трёхфунтовой пушкой храбро двинулись против трёхтысячного войска неприятелей. Произошло нечто невероятное по отваге и мужеству. Казаки спешились с лошадей и, оставивши их в кордоне, сами пошли к реке Кубани, чтобы сразиться с черкесами, густыми массами покрывавшими всю ближайшую местность. Горсть черноморских смельчаков четыре часа сражалась с бурным потоком черкесских наездников. И когда перестали действовать казачьи ружья и пушка, а звуки стрельбы привели новое тысячное подкрепление горцев в тыл казачьему отряду, началась жестокая расправа озлобленных черкесов…  С тех пор прошло много лет… Но на страницах казачьей истории никогда не угаснет святая жертва за родину и родное население и навсегда останется память о самоотверженном подвиге «наших казачьих спартанцев». </a:t>
            </a:r>
            <a:endParaRPr lang="ru-RU" sz="2000" dirty="0">
              <a:latin typeface="Constantia" pitchFamily="18" charset="0"/>
            </a:endParaRPr>
          </a:p>
        </p:txBody>
      </p:sp>
      <p:sp>
        <p:nvSpPr>
          <p:cNvPr id="3" name="Номер слайда 2"/>
          <p:cNvSpPr>
            <a:spLocks noGrp="1"/>
          </p:cNvSpPr>
          <p:nvPr>
            <p:ph type="sldNum" sz="quarter" idx="12"/>
          </p:nvPr>
        </p:nvSpPr>
        <p:spPr/>
        <p:txBody>
          <a:bodyPr/>
          <a:lstStyle/>
          <a:p>
            <a:fld id="{3C6A53E0-2AB9-4A90-B4B4-79FE45520895}" type="slidenum">
              <a:rPr lang="ru-RU" smtClean="0"/>
              <a:pPr/>
              <a:t>7</a:t>
            </a:fld>
            <a:endParaRPr lang="ru-RU"/>
          </a:p>
        </p:txBody>
      </p:sp>
      <p:pic>
        <p:nvPicPr>
          <p:cNvPr id="8194" name="Picture 2" descr="http://www.gipanis.ru/media/stanitsa/51/str23/23krest.jpg"/>
          <p:cNvPicPr>
            <a:picLocks noChangeAspect="1" noChangeArrowheads="1"/>
          </p:cNvPicPr>
          <p:nvPr/>
        </p:nvPicPr>
        <p:blipFill>
          <a:blip r:embed="rId2"/>
          <a:srcRect/>
          <a:stretch>
            <a:fillRect/>
          </a:stretch>
        </p:blipFill>
        <p:spPr bwMode="auto">
          <a:xfrm>
            <a:off x="2857488" y="3714752"/>
            <a:ext cx="3643338" cy="2925711"/>
          </a:xfrm>
          <a:prstGeom prst="rect">
            <a:avLst/>
          </a:prstGeom>
          <a:noFill/>
        </p:spPr>
      </p:pic>
    </p:spTree>
  </p:cSld>
  <p:clrMapOvr>
    <a:masterClrMapping/>
  </p:clrMapOvr>
  <p:transition spd="med" advClick="0" advTm="13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00562" y="714356"/>
            <a:ext cx="4329114" cy="5143536"/>
          </a:xfrm>
        </p:spPr>
        <p:txBody>
          <a:bodyPr>
            <a:normAutofit fontScale="90000"/>
          </a:bodyPr>
          <a:lstStyle/>
          <a:p>
            <a:pPr algn="just"/>
            <a:r>
              <a:rPr lang="ru-RU" sz="2000" dirty="0" smtClean="0">
                <a:latin typeface="Constantia" pitchFamily="18" charset="0"/>
              </a:rPr>
              <a:t>Кубанское казачье войско являлось частью казачества в дореволюционной России и размещалось в Кубанской области (ныне Краснодарский край и часть Ставропольского края) с центром в </a:t>
            </a:r>
            <a:r>
              <a:rPr lang="ru-RU" sz="2000" dirty="0" err="1" smtClean="0">
                <a:latin typeface="Constantia" pitchFamily="18" charset="0"/>
              </a:rPr>
              <a:t>Екатеринодаре</a:t>
            </a:r>
            <a:r>
              <a:rPr lang="ru-RU" sz="2000" dirty="0" smtClean="0">
                <a:latin typeface="Constantia" pitchFamily="18" charset="0"/>
              </a:rPr>
              <a:t> (ныне Краснодар). Оно было образовано в 1860 году из Черноморского казачьего войска и части Кавказского линейного казачьего войска. Исторически кубанцы всегда считались надежным оплотом России, и потому Кубанское казачье войско активно участвовало во всех войнах, которые вела Россия во второй половине XIX — начале XX века.</a:t>
            </a:r>
            <a:r>
              <a:rPr lang="ru-RU" dirty="0" smtClean="0"/>
              <a:t/>
            </a:r>
            <a:br>
              <a:rPr lang="ru-RU" dirty="0" smtClean="0"/>
            </a:br>
            <a:endParaRPr lang="ru-RU" dirty="0"/>
          </a:p>
        </p:txBody>
      </p:sp>
      <p:sp>
        <p:nvSpPr>
          <p:cNvPr id="3" name="Номер слайда 2"/>
          <p:cNvSpPr>
            <a:spLocks noGrp="1"/>
          </p:cNvSpPr>
          <p:nvPr>
            <p:ph type="sldNum" sz="quarter" idx="12"/>
          </p:nvPr>
        </p:nvSpPr>
        <p:spPr/>
        <p:txBody>
          <a:bodyPr/>
          <a:lstStyle/>
          <a:p>
            <a:fld id="{3C6A53E0-2AB9-4A90-B4B4-79FE45520895}" type="slidenum">
              <a:rPr lang="ru-RU" smtClean="0"/>
              <a:pPr/>
              <a:t>8</a:t>
            </a:fld>
            <a:endParaRPr lang="ru-RU"/>
          </a:p>
        </p:txBody>
      </p:sp>
      <p:pic>
        <p:nvPicPr>
          <p:cNvPr id="4" name="Рисунок 3" descr="Щербина Ф. А. - Кубанское казачество и его атаманы"/>
          <p:cNvPicPr/>
          <p:nvPr/>
        </p:nvPicPr>
        <p:blipFill>
          <a:blip r:embed="rId2"/>
          <a:srcRect/>
          <a:stretch>
            <a:fillRect/>
          </a:stretch>
        </p:blipFill>
        <p:spPr bwMode="auto">
          <a:xfrm>
            <a:off x="285720" y="642918"/>
            <a:ext cx="4000528" cy="5286412"/>
          </a:xfrm>
          <a:prstGeom prst="rect">
            <a:avLst/>
          </a:prstGeom>
          <a:noFill/>
          <a:ln w="9525">
            <a:noFill/>
            <a:miter lim="800000"/>
            <a:headEnd/>
            <a:tailEnd/>
          </a:ln>
        </p:spPr>
      </p:pic>
    </p:spTree>
  </p:cSld>
  <p:clrMapOvr>
    <a:masterClrMapping/>
  </p:clrMapOvr>
  <p:transition spd="med" advClick="0" advTm="13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4857760"/>
            <a:ext cx="8629656" cy="714381"/>
          </a:xfrm>
        </p:spPr>
        <p:txBody>
          <a:bodyPr>
            <a:normAutofit/>
          </a:bodyPr>
          <a:lstStyle/>
          <a:p>
            <a:pPr algn="ctr"/>
            <a:r>
              <a:rPr lang="ru-RU" sz="1800" b="0" dirty="0" smtClean="0">
                <a:latin typeface="Constantia" pitchFamily="18" charset="0"/>
              </a:rPr>
              <a:t>Первый Кубанский поход</a:t>
            </a:r>
            <a:br>
              <a:rPr lang="ru-RU" sz="1800" b="0" dirty="0" smtClean="0">
                <a:latin typeface="Constantia" pitchFamily="18" charset="0"/>
              </a:rPr>
            </a:br>
            <a:r>
              <a:rPr lang="ru-RU" sz="1800" b="0" dirty="0" smtClean="0">
                <a:latin typeface="Constantia" pitchFamily="18" charset="0"/>
              </a:rPr>
              <a:t>9 (22) февраля— 30 апреля (13 мая) 1918 года</a:t>
            </a:r>
            <a:endParaRPr lang="ru-RU" sz="1800" b="0" dirty="0">
              <a:latin typeface="Constantia" pitchFamily="18" charset="0"/>
            </a:endParaRPr>
          </a:p>
        </p:txBody>
      </p:sp>
      <p:sp>
        <p:nvSpPr>
          <p:cNvPr id="3" name="Текст 2"/>
          <p:cNvSpPr>
            <a:spLocks noGrp="1"/>
          </p:cNvSpPr>
          <p:nvPr>
            <p:ph type="body" idx="1"/>
          </p:nvPr>
        </p:nvSpPr>
        <p:spPr>
          <a:xfrm>
            <a:off x="214282" y="285728"/>
            <a:ext cx="8643998" cy="4071965"/>
          </a:xfrm>
        </p:spPr>
        <p:txBody>
          <a:bodyPr>
            <a:normAutofit lnSpcReduction="10000"/>
          </a:bodyPr>
          <a:lstStyle/>
          <a:p>
            <a:r>
              <a:rPr lang="ru-RU" sz="1600" dirty="0" smtClean="0">
                <a:solidFill>
                  <a:srgbClr val="C00000"/>
                </a:solidFill>
                <a:latin typeface="Constantia" pitchFamily="18" charset="0"/>
              </a:rPr>
              <a:t>                                                                                      Мне от мыслей-видений не уснуть до утра:</a:t>
            </a:r>
            <a:br>
              <a:rPr lang="ru-RU" sz="1600" dirty="0" smtClean="0">
                <a:solidFill>
                  <a:srgbClr val="C00000"/>
                </a:solidFill>
                <a:latin typeface="Constantia" pitchFamily="18" charset="0"/>
              </a:rPr>
            </a:br>
            <a:r>
              <a:rPr lang="ru-RU" sz="1600" dirty="0" smtClean="0">
                <a:solidFill>
                  <a:srgbClr val="C00000"/>
                </a:solidFill>
                <a:latin typeface="Constantia" pitchFamily="18" charset="0"/>
              </a:rPr>
              <a:t>                                                                                      Снова цепи-мишени, громовое «ура».</a:t>
            </a:r>
            <a:br>
              <a:rPr lang="ru-RU" sz="1600" dirty="0" smtClean="0">
                <a:solidFill>
                  <a:srgbClr val="C00000"/>
                </a:solidFill>
                <a:latin typeface="Constantia" pitchFamily="18" charset="0"/>
              </a:rPr>
            </a:br>
            <a:r>
              <a:rPr lang="ru-RU" sz="1600" dirty="0" smtClean="0">
                <a:solidFill>
                  <a:srgbClr val="C00000"/>
                </a:solidFill>
                <a:latin typeface="Constantia" pitchFamily="18" charset="0"/>
              </a:rPr>
              <a:t>                                                                                      Умирали, как жили — кто во рву, кто в бою,</a:t>
            </a:r>
            <a:br>
              <a:rPr lang="ru-RU" sz="1600" dirty="0" smtClean="0">
                <a:solidFill>
                  <a:srgbClr val="C00000"/>
                </a:solidFill>
                <a:latin typeface="Constantia" pitchFamily="18" charset="0"/>
              </a:rPr>
            </a:br>
            <a:r>
              <a:rPr lang="ru-RU" sz="1600" dirty="0" smtClean="0">
                <a:solidFill>
                  <a:srgbClr val="C00000"/>
                </a:solidFill>
                <a:latin typeface="Constantia" pitchFamily="18" charset="0"/>
              </a:rPr>
              <a:t>                                                                                      Мы — за нашу Россию, а они — за свою.</a:t>
            </a:r>
          </a:p>
          <a:p>
            <a:r>
              <a:rPr lang="ru-RU" sz="1600" dirty="0" smtClean="0">
                <a:solidFill>
                  <a:srgbClr val="C00000"/>
                </a:solidFill>
                <a:latin typeface="Constantia" pitchFamily="18" charset="0"/>
              </a:rPr>
              <a:t>                                      </a:t>
            </a:r>
          </a:p>
          <a:p>
            <a:r>
              <a:rPr lang="ru-RU" sz="1600" dirty="0" smtClean="0">
                <a:solidFill>
                  <a:srgbClr val="C00000"/>
                </a:solidFill>
                <a:latin typeface="Constantia" pitchFamily="18" charset="0"/>
              </a:rPr>
              <a:t>                                                                                                                                      </a:t>
            </a:r>
            <a:r>
              <a:rPr lang="ru-RU" sz="1600" i="1" dirty="0" smtClean="0">
                <a:solidFill>
                  <a:srgbClr val="C00000"/>
                </a:solidFill>
                <a:latin typeface="Constantia" pitchFamily="18" charset="0"/>
              </a:rPr>
              <a:t>Кирилл </a:t>
            </a:r>
            <a:r>
              <a:rPr lang="ru-RU" sz="1600" i="1" dirty="0" err="1" smtClean="0">
                <a:solidFill>
                  <a:srgbClr val="C00000"/>
                </a:solidFill>
                <a:latin typeface="Constantia" pitchFamily="18" charset="0"/>
              </a:rPr>
              <a:t>Ривель</a:t>
            </a:r>
            <a:r>
              <a:rPr lang="ru-RU" sz="1600" i="1" dirty="0" smtClean="0">
                <a:solidFill>
                  <a:srgbClr val="C00000"/>
                </a:solidFill>
                <a:latin typeface="Constantia" pitchFamily="18" charset="0"/>
              </a:rPr>
              <a:t> </a:t>
            </a:r>
          </a:p>
          <a:p>
            <a:r>
              <a:rPr lang="ru-RU" sz="1600" i="1" dirty="0" smtClean="0">
                <a:solidFill>
                  <a:srgbClr val="C00000"/>
                </a:solidFill>
                <a:latin typeface="Constantia" pitchFamily="18" charset="0"/>
              </a:rPr>
              <a:t>                                                                                                                                               «Белый ветер»</a:t>
            </a:r>
          </a:p>
          <a:p>
            <a:endParaRPr lang="ru-RU" sz="1600" i="1" dirty="0" smtClean="0">
              <a:solidFill>
                <a:srgbClr val="C00000"/>
              </a:solidFill>
              <a:latin typeface="Constantia" pitchFamily="18" charset="0"/>
            </a:endParaRPr>
          </a:p>
          <a:p>
            <a:endParaRPr lang="ru-RU" sz="1600" i="1" dirty="0" smtClean="0">
              <a:solidFill>
                <a:srgbClr val="C00000"/>
              </a:solidFill>
              <a:latin typeface="Constantia" pitchFamily="18" charset="0"/>
            </a:endParaRPr>
          </a:p>
          <a:p>
            <a:endParaRPr lang="ru-RU" sz="1600" i="1" dirty="0" smtClean="0">
              <a:solidFill>
                <a:srgbClr val="C00000"/>
              </a:solidFill>
              <a:latin typeface="Constantia" pitchFamily="18" charset="0"/>
            </a:endParaRPr>
          </a:p>
          <a:p>
            <a:endParaRPr lang="ru-RU" sz="1600" i="1" dirty="0" smtClean="0">
              <a:solidFill>
                <a:srgbClr val="C00000"/>
              </a:solidFill>
              <a:latin typeface="Constantia" pitchFamily="18" charset="0"/>
            </a:endParaRPr>
          </a:p>
          <a:p>
            <a:endParaRPr lang="ru-RU" sz="1600" i="1" dirty="0" smtClean="0">
              <a:solidFill>
                <a:srgbClr val="C00000"/>
              </a:solidFill>
              <a:latin typeface="Constantia" pitchFamily="18" charset="0"/>
            </a:endParaRPr>
          </a:p>
          <a:p>
            <a:pPr>
              <a:spcBef>
                <a:spcPts val="0"/>
              </a:spcBef>
            </a:pPr>
            <a:r>
              <a:rPr lang="ru-RU" sz="1400" i="1" dirty="0" smtClean="0">
                <a:solidFill>
                  <a:schemeClr val="tx1"/>
                </a:solidFill>
                <a:latin typeface="Constantia" pitchFamily="18" charset="0"/>
              </a:rPr>
              <a:t>Сводно-Офицерский полк </a:t>
            </a:r>
            <a:r>
              <a:rPr lang="ru-RU" sz="1400" i="1" dirty="0" err="1" smtClean="0">
                <a:solidFill>
                  <a:schemeClr val="tx1"/>
                </a:solidFill>
                <a:latin typeface="Constantia" pitchFamily="18" charset="0"/>
              </a:rPr>
              <a:t>Добрармии</a:t>
            </a:r>
            <a:endParaRPr lang="ru-RU" sz="1400" i="1" dirty="0" smtClean="0">
              <a:solidFill>
                <a:schemeClr val="tx1"/>
              </a:solidFill>
              <a:latin typeface="Constantia" pitchFamily="18" charset="0"/>
            </a:endParaRPr>
          </a:p>
          <a:p>
            <a:pPr>
              <a:spcBef>
                <a:spcPts val="0"/>
              </a:spcBef>
            </a:pPr>
            <a:r>
              <a:rPr lang="ru-RU" sz="1400" i="1" dirty="0" smtClean="0">
                <a:solidFill>
                  <a:schemeClr val="tx1"/>
                </a:solidFill>
                <a:latin typeface="Constantia" pitchFamily="18" charset="0"/>
              </a:rPr>
              <a:t>выступает в Ледяной поход. Февраль 1918 г.</a:t>
            </a:r>
            <a:r>
              <a:rPr lang="ru-RU" dirty="0" smtClean="0"/>
              <a:t/>
            </a:r>
            <a:br>
              <a:rPr lang="ru-RU" dirty="0" smtClean="0"/>
            </a:br>
            <a:endParaRPr lang="ru-RU" dirty="0"/>
          </a:p>
        </p:txBody>
      </p:sp>
      <p:sp>
        <p:nvSpPr>
          <p:cNvPr id="4" name="Номер слайда 3"/>
          <p:cNvSpPr>
            <a:spLocks noGrp="1"/>
          </p:cNvSpPr>
          <p:nvPr>
            <p:ph type="sldNum" sz="quarter" idx="12"/>
          </p:nvPr>
        </p:nvSpPr>
        <p:spPr/>
        <p:txBody>
          <a:bodyPr/>
          <a:lstStyle/>
          <a:p>
            <a:fld id="{3C6A53E0-2AB9-4A90-B4B4-79FE45520895}" type="slidenum">
              <a:rPr lang="ru-RU" smtClean="0"/>
              <a:pPr/>
              <a:t>9</a:t>
            </a:fld>
            <a:endParaRPr lang="ru-RU"/>
          </a:p>
        </p:txBody>
      </p:sp>
      <p:pic>
        <p:nvPicPr>
          <p:cNvPr id="1026" name="Picture 2" descr="https://upload.wikimedia.org/wikipedia/ru/7/7f/%D0%9C%D0%B0%D1%80%D0%BA%D0%BE%D0%B2%D1%81%D0%BA%D0%B8%D0%B9_%D0%BF%D0%BE%D0%BB%D0%BA-%D0%9B%D0%B5%D0%B4%D1%8F%D0%BD%D0%BE%D0%B9_%D0%BF%D0%BE%D1%85%D0%BE%D0%B4%D1%8A.jpg"/>
          <p:cNvPicPr>
            <a:picLocks noChangeAspect="1" noChangeArrowheads="1"/>
          </p:cNvPicPr>
          <p:nvPr/>
        </p:nvPicPr>
        <p:blipFill>
          <a:blip r:embed="rId2"/>
          <a:srcRect l="3015" t="1899" r="1999" b="3163"/>
          <a:stretch>
            <a:fillRect/>
          </a:stretch>
        </p:blipFill>
        <p:spPr bwMode="auto">
          <a:xfrm>
            <a:off x="214282" y="214290"/>
            <a:ext cx="4214842" cy="3345113"/>
          </a:xfrm>
          <a:prstGeom prst="rect">
            <a:avLst/>
          </a:prstGeom>
          <a:noFill/>
        </p:spPr>
      </p:pic>
    </p:spTree>
  </p:cSld>
  <p:clrMapOvr>
    <a:masterClrMapping/>
  </p:clrMapOvr>
  <p:transition spd="med" advClick="0" advTm="13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3135307" cy="1362075"/>
          </a:xfrm>
        </p:spPr>
        <p:txBody>
          <a:bodyPr/>
          <a:lstStyle/>
          <a:p>
            <a:endParaRPr lang="ru-RU" dirty="0"/>
          </a:p>
        </p:txBody>
      </p:sp>
      <p:sp>
        <p:nvSpPr>
          <p:cNvPr id="3" name="Текст 2"/>
          <p:cNvSpPr>
            <a:spLocks noGrp="1"/>
          </p:cNvSpPr>
          <p:nvPr>
            <p:ph type="body" idx="1"/>
          </p:nvPr>
        </p:nvSpPr>
        <p:spPr>
          <a:xfrm>
            <a:off x="4500562" y="642918"/>
            <a:ext cx="3986186" cy="4000528"/>
          </a:xfrm>
        </p:spPr>
        <p:txBody>
          <a:bodyPr>
            <a:normAutofit fontScale="92500" lnSpcReduction="10000"/>
          </a:bodyPr>
          <a:lstStyle/>
          <a:p>
            <a:pPr algn="just"/>
            <a:r>
              <a:rPr lang="ru-RU" dirty="0" smtClean="0">
                <a:solidFill>
                  <a:schemeClr val="tx1"/>
                </a:solidFill>
                <a:latin typeface="Constantia" pitchFamily="18" charset="0"/>
              </a:rPr>
              <a:t>28 февраля 1918 года Щербина, которому шёл 70-й год, в составе вооружённого отряда Кубанского краевого правительства под командованием полковника В. Л. Покровского, выступил из </a:t>
            </a:r>
            <a:r>
              <a:rPr lang="ru-RU" dirty="0" err="1" smtClean="0">
                <a:solidFill>
                  <a:schemeClr val="tx1"/>
                </a:solidFill>
                <a:latin typeface="Constantia" pitchFamily="18" charset="0"/>
              </a:rPr>
              <a:t>Екатеринодара</a:t>
            </a:r>
            <a:r>
              <a:rPr lang="ru-RU" dirty="0" smtClean="0">
                <a:solidFill>
                  <a:schemeClr val="tx1"/>
                </a:solidFill>
                <a:latin typeface="Constantia" pitchFamily="18" charset="0"/>
              </a:rPr>
              <a:t>, атакованного красными отрядами, в поход, получивший впоследствии имя «Ледяного». Участия в боевых действиях Щербина не принимал, ружьё своё отдал более молодому казаку. В походе Щербина возобновил свою литературную деятельность…</a:t>
            </a:r>
            <a:endParaRPr lang="ru-RU" dirty="0">
              <a:solidFill>
                <a:schemeClr val="tx1"/>
              </a:solidFill>
              <a:latin typeface="Constantia" pitchFamily="18" charset="0"/>
            </a:endParaRPr>
          </a:p>
        </p:txBody>
      </p:sp>
      <p:sp>
        <p:nvSpPr>
          <p:cNvPr id="4" name="Номер слайда 3"/>
          <p:cNvSpPr>
            <a:spLocks noGrp="1"/>
          </p:cNvSpPr>
          <p:nvPr>
            <p:ph type="sldNum" sz="quarter" idx="12"/>
          </p:nvPr>
        </p:nvSpPr>
        <p:spPr/>
        <p:txBody>
          <a:bodyPr/>
          <a:lstStyle/>
          <a:p>
            <a:fld id="{3C6A53E0-2AB9-4A90-B4B4-79FE45520895}" type="slidenum">
              <a:rPr lang="ru-RU" smtClean="0"/>
              <a:pPr/>
              <a:t>10</a:t>
            </a:fld>
            <a:endParaRPr lang="ru-RU"/>
          </a:p>
        </p:txBody>
      </p:sp>
      <p:pic>
        <p:nvPicPr>
          <p:cNvPr id="24578" name="Picture 2" descr="http://cs624422.vk.me/v624422663/19f3c/4Hhz02I1p6I.jpg"/>
          <p:cNvPicPr>
            <a:picLocks noChangeAspect="1" noChangeArrowheads="1"/>
          </p:cNvPicPr>
          <p:nvPr/>
        </p:nvPicPr>
        <p:blipFill>
          <a:blip r:embed="rId2"/>
          <a:srcRect l="1814" t="1233" r="3837" b="2616"/>
          <a:stretch>
            <a:fillRect/>
          </a:stretch>
        </p:blipFill>
        <p:spPr bwMode="auto">
          <a:xfrm>
            <a:off x="428596" y="500042"/>
            <a:ext cx="3714776" cy="5572164"/>
          </a:xfrm>
          <a:prstGeom prst="rect">
            <a:avLst/>
          </a:prstGeom>
          <a:noFill/>
        </p:spPr>
      </p:pic>
    </p:spTree>
  </p:cSld>
  <p:clrMapOvr>
    <a:masterClrMapping/>
  </p:clrMapOvr>
  <p:transition spd="med" advClick="0" advTm="13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285720" y="3500438"/>
            <a:ext cx="8501122" cy="3071834"/>
          </a:xfrm>
        </p:spPr>
        <p:txBody>
          <a:bodyPr>
            <a:noAutofit/>
          </a:bodyPr>
          <a:lstStyle/>
          <a:p>
            <a:pPr algn="just"/>
            <a:r>
              <a:rPr lang="ru-RU" sz="1600" dirty="0" smtClean="0">
                <a:latin typeface="Constantia" pitchFamily="18" charset="0"/>
              </a:rPr>
              <a:t>Смысл начавшегося при таких сложнейших обстоятельствах похода его участник и один из командующих армией — генерал Деникин — выразил впоследствии следующим образом: «Пока есть жизнь, пока есть силы, не все потеряно. Увидят «светоч», слабо мерцающий, услышат голос, зовущий к борьбе — те, кто пока ещё не проснулись…»</a:t>
            </a:r>
            <a:br>
              <a:rPr lang="ru-RU" sz="1600" dirty="0" smtClean="0">
                <a:latin typeface="Constantia" pitchFamily="18" charset="0"/>
              </a:rPr>
            </a:br>
            <a:r>
              <a:rPr lang="ru-RU" sz="1600" dirty="0" smtClean="0">
                <a:latin typeface="Constantia" pitchFamily="18" charset="0"/>
              </a:rPr>
              <a:t/>
            </a:r>
            <a:br>
              <a:rPr lang="ru-RU" sz="1600" dirty="0" smtClean="0">
                <a:latin typeface="Constantia" pitchFamily="18" charset="0"/>
              </a:rPr>
            </a:br>
            <a:r>
              <a:rPr lang="ru-RU" sz="1600" dirty="0" smtClean="0">
                <a:latin typeface="Constantia" pitchFamily="18" charset="0"/>
              </a:rPr>
              <a:t>В этом был весь глубокий смысл Первого Кубанского похода. Не стоит подходить с холодной аргументацией политики и стратегии к тому явлению, в котором </a:t>
            </a:r>
            <a:r>
              <a:rPr lang="ru-RU" sz="1600" b="1" dirty="0" smtClean="0">
                <a:latin typeface="Constantia" pitchFamily="18" charset="0"/>
              </a:rPr>
              <a:t>все — в области духа и творимого подвига</a:t>
            </a:r>
            <a:r>
              <a:rPr lang="ru-RU" sz="1600" dirty="0" smtClean="0">
                <a:latin typeface="Constantia" pitchFamily="18" charset="0"/>
              </a:rPr>
              <a:t>. По привольным степям Дона и Кубани ходила Добровольческая армия — малая числом, оборванная, затравленная, окружённая — как символ гонимой России и русской государственности.</a:t>
            </a:r>
            <a:br>
              <a:rPr lang="ru-RU" sz="1600" dirty="0" smtClean="0">
                <a:latin typeface="Constantia" pitchFamily="18" charset="0"/>
              </a:rPr>
            </a:br>
            <a:r>
              <a:rPr lang="ru-RU" sz="1600" dirty="0" smtClean="0">
                <a:latin typeface="Constantia" pitchFamily="18" charset="0"/>
              </a:rPr>
              <a:t>На всем необъятном просторе страны оставалось только одно место, где открыто развевался трёхцветный национальный флаг это ставка Корнилова</a:t>
            </a:r>
            <a:endParaRPr lang="ru-RU" sz="1600" dirty="0">
              <a:latin typeface="Constantia" pitchFamily="18" charset="0"/>
            </a:endParaRPr>
          </a:p>
        </p:txBody>
      </p:sp>
      <p:sp>
        <p:nvSpPr>
          <p:cNvPr id="4" name="Номер слайда 3"/>
          <p:cNvSpPr>
            <a:spLocks noGrp="1"/>
          </p:cNvSpPr>
          <p:nvPr>
            <p:ph type="sldNum" sz="quarter" idx="12"/>
          </p:nvPr>
        </p:nvSpPr>
        <p:spPr/>
        <p:txBody>
          <a:bodyPr/>
          <a:lstStyle/>
          <a:p>
            <a:fld id="{3C6A53E0-2AB9-4A90-B4B4-79FE45520895}" type="slidenum">
              <a:rPr lang="ru-RU" smtClean="0"/>
              <a:pPr/>
              <a:t>11</a:t>
            </a:fld>
            <a:endParaRPr lang="ru-RU"/>
          </a:p>
        </p:txBody>
      </p:sp>
      <p:pic>
        <p:nvPicPr>
          <p:cNvPr id="25602" name="Picture 2" descr="http://cs617921.vk.me/v617921232/7058/tZ1jmlqsAsY.jpg"/>
          <p:cNvPicPr>
            <a:picLocks noChangeAspect="1" noChangeArrowheads="1"/>
          </p:cNvPicPr>
          <p:nvPr/>
        </p:nvPicPr>
        <p:blipFill>
          <a:blip r:embed="rId2"/>
          <a:srcRect/>
          <a:stretch>
            <a:fillRect/>
          </a:stretch>
        </p:blipFill>
        <p:spPr bwMode="auto">
          <a:xfrm>
            <a:off x="428596" y="214290"/>
            <a:ext cx="4818076" cy="3214710"/>
          </a:xfrm>
          <a:prstGeom prst="rect">
            <a:avLst/>
          </a:prstGeom>
          <a:noFill/>
        </p:spPr>
      </p:pic>
      <p:pic>
        <p:nvPicPr>
          <p:cNvPr id="25604" name="Picture 4" descr="https://upload.wikimedia.org/wikipedia/commons/d/d9/Ledpokhod.jpg"/>
          <p:cNvPicPr>
            <a:picLocks noChangeAspect="1" noChangeArrowheads="1"/>
          </p:cNvPicPr>
          <p:nvPr/>
        </p:nvPicPr>
        <p:blipFill>
          <a:blip r:embed="rId3" cstate="print"/>
          <a:srcRect l="4721" t="1524" r="3215" b="3962"/>
          <a:stretch>
            <a:fillRect/>
          </a:stretch>
        </p:blipFill>
        <p:spPr bwMode="auto">
          <a:xfrm>
            <a:off x="6143636" y="285728"/>
            <a:ext cx="1977220" cy="3143272"/>
          </a:xfrm>
          <a:prstGeom prst="rect">
            <a:avLst/>
          </a:prstGeom>
          <a:noFill/>
        </p:spPr>
      </p:pic>
    </p:spTree>
  </p:cSld>
  <p:clrMapOvr>
    <a:masterClrMapping/>
  </p:clrMapOvr>
  <p:transition spd="med" advClick="0" advTm="13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2285984" y="5929330"/>
            <a:ext cx="4494217" cy="625463"/>
          </a:xfrm>
        </p:spPr>
        <p:txBody>
          <a:bodyPr>
            <a:normAutofit fontScale="90000"/>
          </a:bodyPr>
          <a:lstStyle/>
          <a:p>
            <a:endParaRPr lang="ru-RU" dirty="0"/>
          </a:p>
        </p:txBody>
      </p:sp>
      <p:sp>
        <p:nvSpPr>
          <p:cNvPr id="8" name="Текст 7"/>
          <p:cNvSpPr>
            <a:spLocks noGrp="1"/>
          </p:cNvSpPr>
          <p:nvPr>
            <p:ph type="body" idx="1"/>
          </p:nvPr>
        </p:nvSpPr>
        <p:spPr>
          <a:xfrm>
            <a:off x="357158" y="285729"/>
            <a:ext cx="8501122" cy="3857651"/>
          </a:xfrm>
        </p:spPr>
        <p:txBody>
          <a:bodyPr>
            <a:normAutofit fontScale="77500" lnSpcReduction="20000"/>
          </a:bodyPr>
          <a:lstStyle/>
          <a:p>
            <a:pPr algn="just"/>
            <a:r>
              <a:rPr lang="ru-RU" dirty="0" smtClean="0">
                <a:solidFill>
                  <a:schemeClr val="tx1"/>
                </a:solidFill>
                <a:latin typeface="Constantia" pitchFamily="18" charset="0"/>
              </a:rPr>
              <a:t>Войска постоянно находились в боевом контакте с превосходящими по численности красными частями, численность которых постоянно росла, в то время как </a:t>
            </a:r>
            <a:r>
              <a:rPr lang="ru-RU" dirty="0" err="1" smtClean="0">
                <a:solidFill>
                  <a:schemeClr val="tx1"/>
                </a:solidFill>
                <a:latin typeface="Constantia" pitchFamily="18" charset="0"/>
              </a:rPr>
              <a:t>первопоходников</a:t>
            </a:r>
            <a:r>
              <a:rPr lang="ru-RU" dirty="0" smtClean="0">
                <a:solidFill>
                  <a:schemeClr val="tx1"/>
                </a:solidFill>
                <a:latin typeface="Constantia" pitchFamily="18" charset="0"/>
              </a:rPr>
              <a:t> становилось с каждым днём меньше. Однако победы неизменно оставались за ними: «Малочисленность и невозможность отступления, которое было бы равносильно смерти, выработали у добровольцев свою собственную тактику. В её основу входило убеждение, что при численном превосходстве противника и скудости собственных боеприпасов необходимо наступать и только наступать. Эта, неоспоримая при маневренной войне, истина вошла в плоть и кровь добровольцев Белой армии. Они всегда наступали. Кроме того, в их тактику всегда входил удар по флангам противника. Бой начинался лобовой атакой одной или двух пехотных единиц. Пехота наступала редкой цепью, время от времени залегая, чтобы дать возможность поработать пулемётам. Охватить весь фронт противника было невозможно, ибо тогда интервалы между бойцами доходили бы до пятидесяти, а то и ста шагов. В одном или двух местах собирался «кулак», чтобы протаранить фронт. Добровольческая артиллерия била только по важным целям, тратя на поддержку пехоты несколько снарядов в исключительных случаях. Когда же пехота поднималась, чтобы выбить противника, то остановки уже быть не могло. В каком бы численном превосходстве враг ни находился, он никогда не выдерживал натиска </a:t>
            </a:r>
            <a:r>
              <a:rPr lang="ru-RU" dirty="0" err="1" smtClean="0">
                <a:solidFill>
                  <a:schemeClr val="tx1"/>
                </a:solidFill>
                <a:latin typeface="Constantia" pitchFamily="18" charset="0"/>
              </a:rPr>
              <a:t>первопоходников</a:t>
            </a:r>
            <a:r>
              <a:rPr lang="ru-RU" dirty="0" smtClean="0">
                <a:solidFill>
                  <a:schemeClr val="tx1"/>
                </a:solidFill>
                <a:latin typeface="Constantia" pitchFamily="18" charset="0"/>
              </a:rPr>
              <a:t>.» </a:t>
            </a:r>
          </a:p>
          <a:p>
            <a:endParaRPr lang="ru-RU" dirty="0"/>
          </a:p>
        </p:txBody>
      </p:sp>
      <p:sp>
        <p:nvSpPr>
          <p:cNvPr id="4" name="Номер слайда 3"/>
          <p:cNvSpPr>
            <a:spLocks noGrp="1"/>
          </p:cNvSpPr>
          <p:nvPr>
            <p:ph type="sldNum" sz="quarter" idx="12"/>
          </p:nvPr>
        </p:nvSpPr>
        <p:spPr/>
        <p:txBody>
          <a:bodyPr/>
          <a:lstStyle/>
          <a:p>
            <a:fld id="{3C6A53E0-2AB9-4A90-B4B4-79FE45520895}" type="slidenum">
              <a:rPr lang="ru-RU" smtClean="0"/>
              <a:pPr/>
              <a:t>12</a:t>
            </a:fld>
            <a:endParaRPr lang="ru-RU"/>
          </a:p>
        </p:txBody>
      </p:sp>
      <p:pic>
        <p:nvPicPr>
          <p:cNvPr id="22530" name="Picture 2" descr="https://upload.wikimedia.org/wikipedia/ru/7/7f/%D0%95%D0%BB%D0%B8%D0%B7%D0%B0%D0%B2%D0%B5%D1%82%D0%B8%D0%BD%D1%81%D0%BA%D0%B0%D1%8F-%D0%95%D0%BA%D0%B0%D1%82%D0%B5%D1%80%D0%B8%D0%BD%D0%BE%D0%B4%D0%B0%D1%80%D1%8A.jpg"/>
          <p:cNvPicPr>
            <a:picLocks noChangeAspect="1" noChangeArrowheads="1"/>
          </p:cNvPicPr>
          <p:nvPr/>
        </p:nvPicPr>
        <p:blipFill>
          <a:blip r:embed="rId2"/>
          <a:srcRect l="2673" t="1840" r="2435" b="2484"/>
          <a:stretch>
            <a:fillRect/>
          </a:stretch>
        </p:blipFill>
        <p:spPr bwMode="auto">
          <a:xfrm>
            <a:off x="642910" y="4000504"/>
            <a:ext cx="3608983" cy="2643182"/>
          </a:xfrm>
          <a:prstGeom prst="rect">
            <a:avLst/>
          </a:prstGeom>
          <a:noFill/>
        </p:spPr>
      </p:pic>
      <p:pic>
        <p:nvPicPr>
          <p:cNvPr id="22532" name="Picture 4" descr="https://upload.wikimedia.org/wikipedia/ru/7/72/%D0%9E%D1%82%D0%95%D0%BA%D0%B0%D1%82%D0%B5%D1%80%D0%B8%D0%BD%D0%BE%D0%B4%D0%B0%D1%80%D0%B0.jpg"/>
          <p:cNvPicPr>
            <a:picLocks noChangeAspect="1" noChangeArrowheads="1"/>
          </p:cNvPicPr>
          <p:nvPr/>
        </p:nvPicPr>
        <p:blipFill>
          <a:blip r:embed="rId3"/>
          <a:srcRect l="2135" t="2886" r="1802" b="4771"/>
          <a:stretch>
            <a:fillRect/>
          </a:stretch>
        </p:blipFill>
        <p:spPr bwMode="auto">
          <a:xfrm>
            <a:off x="4714876" y="4000504"/>
            <a:ext cx="3717008" cy="2643206"/>
          </a:xfrm>
          <a:prstGeom prst="rect">
            <a:avLst/>
          </a:prstGeom>
          <a:noFill/>
        </p:spPr>
      </p:pic>
    </p:spTree>
  </p:cSld>
  <p:clrMapOvr>
    <a:masterClrMapping/>
  </p:clrMapOvr>
  <p:transition spd="med" advClick="0" advTm="13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500034" y="764704"/>
            <a:ext cx="8229600" cy="3307238"/>
          </a:xfrm>
        </p:spPr>
        <p:txBody>
          <a:bodyPr>
            <a:normAutofit/>
          </a:bodyPr>
          <a:lstStyle/>
          <a:p>
            <a:pPr algn="just"/>
            <a:r>
              <a:rPr lang="ru-RU" sz="1800" dirty="0" smtClean="0">
                <a:latin typeface="Constantia" pitchFamily="18" charset="0"/>
              </a:rPr>
              <a:t>Казак всегда предпочитал деятельную охрану военным кровавым столкновениям. Ценил худой мир выше доброй войны. История, несомненно, даст свой справедливый приговор на счёт образцовых качеств воина и не менее высоких качеств казака как человека.</a:t>
            </a:r>
            <a:br>
              <a:rPr lang="ru-RU" sz="1800" dirty="0" smtClean="0">
                <a:latin typeface="Constantia" pitchFamily="18" charset="0"/>
              </a:rPr>
            </a:br>
            <a:r>
              <a:rPr lang="ru-RU" sz="1800" dirty="0" smtClean="0">
                <a:latin typeface="Constantia" pitchFamily="18" charset="0"/>
              </a:rPr>
              <a:t>А историческая родина сохранит память о героях в музейных залах…</a:t>
            </a:r>
            <a:br>
              <a:rPr lang="ru-RU" sz="1800" dirty="0" smtClean="0">
                <a:latin typeface="Constantia" pitchFamily="18" charset="0"/>
              </a:rPr>
            </a:br>
            <a:endParaRPr lang="ru-RU" sz="1800" dirty="0">
              <a:latin typeface="Constantia" pitchFamily="18" charset="0"/>
            </a:endParaRPr>
          </a:p>
        </p:txBody>
      </p:sp>
      <p:sp>
        <p:nvSpPr>
          <p:cNvPr id="4" name="Номер слайда 3"/>
          <p:cNvSpPr>
            <a:spLocks noGrp="1"/>
          </p:cNvSpPr>
          <p:nvPr>
            <p:ph type="sldNum" sz="quarter" idx="12"/>
          </p:nvPr>
        </p:nvSpPr>
        <p:spPr/>
        <p:txBody>
          <a:bodyPr/>
          <a:lstStyle/>
          <a:p>
            <a:fld id="{3C6A53E0-2AB9-4A90-B4B4-79FE45520895}" type="slidenum">
              <a:rPr lang="ru-RU" smtClean="0"/>
              <a:pPr/>
              <a:t>13</a:t>
            </a:fld>
            <a:endParaRPr lang="ru-RU"/>
          </a:p>
        </p:txBody>
      </p:sp>
      <p:pic>
        <p:nvPicPr>
          <p:cNvPr id="3076" name="Picture 4" descr="http://s43.radikal.ru/i101/1401/83/be9229c677be.jpg"/>
          <p:cNvPicPr>
            <a:picLocks noChangeAspect="1" noChangeArrowheads="1"/>
          </p:cNvPicPr>
          <p:nvPr/>
        </p:nvPicPr>
        <p:blipFill>
          <a:blip r:embed="rId2"/>
          <a:srcRect/>
          <a:stretch>
            <a:fillRect/>
          </a:stretch>
        </p:blipFill>
        <p:spPr bwMode="auto">
          <a:xfrm>
            <a:off x="2500298" y="3714752"/>
            <a:ext cx="4071966" cy="2947086"/>
          </a:xfrm>
          <a:prstGeom prst="rect">
            <a:avLst/>
          </a:prstGeom>
          <a:noFill/>
        </p:spPr>
      </p:pic>
    </p:spTree>
  </p:cSld>
  <p:clrMapOvr>
    <a:masterClrMapping/>
  </p:clrMapOvr>
  <p:transition spd="med" advClick="0" advTm="13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57884" y="5214950"/>
            <a:ext cx="2928958" cy="928694"/>
          </a:xfrm>
        </p:spPr>
        <p:txBody>
          <a:bodyPr>
            <a:normAutofit/>
          </a:bodyPr>
          <a:lstStyle/>
          <a:p>
            <a:pPr algn="r"/>
            <a:r>
              <a:rPr lang="ru-RU" sz="1800" b="0" i="1" dirty="0" smtClean="0">
                <a:latin typeface="Constantia" pitchFamily="18" charset="0"/>
              </a:rPr>
              <a:t>Валентин </a:t>
            </a:r>
            <a:r>
              <a:rPr lang="ru-RU" sz="1800" b="0" i="1" dirty="0" err="1" smtClean="0">
                <a:latin typeface="Constantia" pitchFamily="18" charset="0"/>
              </a:rPr>
              <a:t>Суховский</a:t>
            </a:r>
            <a:r>
              <a:rPr lang="ru-RU" sz="1800" b="0" i="1" dirty="0" smtClean="0">
                <a:latin typeface="Constantia" pitchFamily="18" charset="0"/>
              </a:rPr>
              <a:t/>
            </a:r>
            <a:br>
              <a:rPr lang="ru-RU" sz="1800" b="0" i="1" dirty="0" smtClean="0">
                <a:latin typeface="Constantia" pitchFamily="18" charset="0"/>
              </a:rPr>
            </a:br>
            <a:r>
              <a:rPr lang="ru-RU" sz="1800" b="0" i="1" dirty="0" smtClean="0">
                <a:latin typeface="Constantia" pitchFamily="18" charset="0"/>
              </a:rPr>
              <a:t>«Казачья песня»</a:t>
            </a:r>
            <a:endParaRPr lang="ru-RU" sz="1800" b="0" i="1" dirty="0">
              <a:latin typeface="Constantia" pitchFamily="18" charset="0"/>
            </a:endParaRPr>
          </a:p>
        </p:txBody>
      </p:sp>
      <p:sp>
        <p:nvSpPr>
          <p:cNvPr id="3" name="Текст 2"/>
          <p:cNvSpPr>
            <a:spLocks noGrp="1"/>
          </p:cNvSpPr>
          <p:nvPr>
            <p:ph type="body" idx="1"/>
          </p:nvPr>
        </p:nvSpPr>
        <p:spPr>
          <a:xfrm>
            <a:off x="6000760" y="357166"/>
            <a:ext cx="2714644" cy="4572033"/>
          </a:xfrm>
        </p:spPr>
        <p:txBody>
          <a:bodyPr>
            <a:normAutofit fontScale="77500" lnSpcReduction="20000"/>
          </a:bodyPr>
          <a:lstStyle/>
          <a:p>
            <a:r>
              <a:rPr lang="ru-RU" dirty="0" smtClean="0">
                <a:solidFill>
                  <a:schemeClr val="tx1"/>
                </a:solidFill>
                <a:latin typeface="Constantia" pitchFamily="18" charset="0"/>
              </a:rPr>
              <a:t>По Кубани и Дону,</a:t>
            </a:r>
            <a:br>
              <a:rPr lang="ru-RU" dirty="0" smtClean="0">
                <a:solidFill>
                  <a:schemeClr val="tx1"/>
                </a:solidFill>
                <a:latin typeface="Constantia" pitchFamily="18" charset="0"/>
              </a:rPr>
            </a:br>
            <a:r>
              <a:rPr lang="ru-RU" dirty="0" smtClean="0">
                <a:solidFill>
                  <a:schemeClr val="tx1"/>
                </a:solidFill>
                <a:latin typeface="Constantia" pitchFamily="18" charset="0"/>
              </a:rPr>
              <a:t>В Оренбургских степях</a:t>
            </a:r>
            <a:br>
              <a:rPr lang="ru-RU" dirty="0" smtClean="0">
                <a:solidFill>
                  <a:schemeClr val="tx1"/>
                </a:solidFill>
                <a:latin typeface="Constantia" pitchFamily="18" charset="0"/>
              </a:rPr>
            </a:br>
            <a:r>
              <a:rPr lang="ru-RU" b="1" dirty="0" smtClean="0">
                <a:solidFill>
                  <a:schemeClr val="tx1"/>
                </a:solidFill>
                <a:latin typeface="Constantia" pitchFamily="18" charset="0"/>
              </a:rPr>
              <a:t>Казаку молодому</a:t>
            </a:r>
            <a:r>
              <a:rPr lang="ru-RU" dirty="0" smtClean="0">
                <a:solidFill>
                  <a:schemeClr val="tx1"/>
                </a:solidFill>
                <a:latin typeface="Constantia" pitchFamily="18" charset="0"/>
              </a:rPr>
              <a:t/>
            </a:r>
            <a:br>
              <a:rPr lang="ru-RU" dirty="0" smtClean="0">
                <a:solidFill>
                  <a:schemeClr val="tx1"/>
                </a:solidFill>
                <a:latin typeface="Constantia" pitchFamily="18" charset="0"/>
              </a:rPr>
            </a:br>
            <a:r>
              <a:rPr lang="ru-RU" dirty="0" smtClean="0">
                <a:solidFill>
                  <a:schemeClr val="tx1"/>
                </a:solidFill>
                <a:latin typeface="Constantia" pitchFamily="18" charset="0"/>
              </a:rPr>
              <a:t>Тешить кровь на ветрах,</a:t>
            </a:r>
            <a:br>
              <a:rPr lang="ru-RU" dirty="0" smtClean="0">
                <a:solidFill>
                  <a:schemeClr val="tx1"/>
                </a:solidFill>
                <a:latin typeface="Constantia" pitchFamily="18" charset="0"/>
              </a:rPr>
            </a:br>
            <a:r>
              <a:rPr lang="ru-RU" dirty="0" smtClean="0">
                <a:solidFill>
                  <a:schemeClr val="tx1"/>
                </a:solidFill>
                <a:latin typeface="Constantia" pitchFamily="18" charset="0"/>
              </a:rPr>
              <a:t>Целоваться с казачкой,</a:t>
            </a:r>
            <a:br>
              <a:rPr lang="ru-RU" dirty="0" smtClean="0">
                <a:solidFill>
                  <a:schemeClr val="tx1"/>
                </a:solidFill>
                <a:latin typeface="Constantia" pitchFamily="18" charset="0"/>
              </a:rPr>
            </a:br>
            <a:r>
              <a:rPr lang="ru-RU" dirty="0" smtClean="0">
                <a:solidFill>
                  <a:schemeClr val="tx1"/>
                </a:solidFill>
                <a:latin typeface="Constantia" pitchFamily="18" charset="0"/>
              </a:rPr>
              <a:t>Изогнувшись с седла.</a:t>
            </a:r>
            <a:br>
              <a:rPr lang="ru-RU" dirty="0" smtClean="0">
                <a:solidFill>
                  <a:schemeClr val="tx1"/>
                </a:solidFill>
                <a:latin typeface="Constantia" pitchFamily="18" charset="0"/>
              </a:rPr>
            </a:br>
            <a:r>
              <a:rPr lang="ru-RU" dirty="0" smtClean="0">
                <a:solidFill>
                  <a:schemeClr val="tx1"/>
                </a:solidFill>
                <a:latin typeface="Constantia" pitchFamily="18" charset="0"/>
              </a:rPr>
              <a:t>Нам горячая скачка,</a:t>
            </a:r>
            <a:br>
              <a:rPr lang="ru-RU" dirty="0" smtClean="0">
                <a:solidFill>
                  <a:schemeClr val="tx1"/>
                </a:solidFill>
                <a:latin typeface="Constantia" pitchFamily="18" charset="0"/>
              </a:rPr>
            </a:br>
            <a:r>
              <a:rPr lang="ru-RU" dirty="0" smtClean="0">
                <a:solidFill>
                  <a:schemeClr val="tx1"/>
                </a:solidFill>
                <a:latin typeface="Constantia" pitchFamily="18" charset="0"/>
              </a:rPr>
              <a:t>Словно воля мила.</a:t>
            </a:r>
            <a:br>
              <a:rPr lang="ru-RU" dirty="0" smtClean="0">
                <a:solidFill>
                  <a:schemeClr val="tx1"/>
                </a:solidFill>
                <a:latin typeface="Constantia" pitchFamily="18" charset="0"/>
              </a:rPr>
            </a:br>
            <a:r>
              <a:rPr lang="ru-RU" dirty="0" smtClean="0">
                <a:solidFill>
                  <a:schemeClr val="tx1"/>
                </a:solidFill>
                <a:latin typeface="Constantia" pitchFamily="18" charset="0"/>
              </a:rPr>
              <a:t/>
            </a:r>
            <a:br>
              <a:rPr lang="ru-RU" dirty="0" smtClean="0">
                <a:solidFill>
                  <a:schemeClr val="tx1"/>
                </a:solidFill>
                <a:latin typeface="Constantia" pitchFamily="18" charset="0"/>
              </a:rPr>
            </a:br>
            <a:r>
              <a:rPr lang="ru-RU" dirty="0" smtClean="0">
                <a:solidFill>
                  <a:schemeClr val="tx1"/>
                </a:solidFill>
                <a:latin typeface="Constantia" pitchFamily="18" charset="0"/>
              </a:rPr>
              <a:t>Нам отвага примером</a:t>
            </a:r>
            <a:br>
              <a:rPr lang="ru-RU" dirty="0" smtClean="0">
                <a:solidFill>
                  <a:schemeClr val="tx1"/>
                </a:solidFill>
                <a:latin typeface="Constantia" pitchFamily="18" charset="0"/>
              </a:rPr>
            </a:br>
            <a:r>
              <a:rPr lang="ru-RU" dirty="0" smtClean="0">
                <a:solidFill>
                  <a:schemeClr val="tx1"/>
                </a:solidFill>
                <a:latin typeface="Constantia" pitchFamily="18" charset="0"/>
              </a:rPr>
              <a:t>И геройская стать.</a:t>
            </a:r>
            <a:br>
              <a:rPr lang="ru-RU" dirty="0" smtClean="0">
                <a:solidFill>
                  <a:schemeClr val="tx1"/>
                </a:solidFill>
                <a:latin typeface="Constantia" pitchFamily="18" charset="0"/>
              </a:rPr>
            </a:br>
            <a:r>
              <a:rPr lang="ru-RU" b="1" dirty="0" smtClean="0">
                <a:solidFill>
                  <a:schemeClr val="tx1"/>
                </a:solidFill>
                <a:latin typeface="Constantia" pitchFamily="18" charset="0"/>
              </a:rPr>
              <a:t>За Отчизну и веру</a:t>
            </a:r>
            <a:br>
              <a:rPr lang="ru-RU" b="1" dirty="0" smtClean="0">
                <a:solidFill>
                  <a:schemeClr val="tx1"/>
                </a:solidFill>
                <a:latin typeface="Constantia" pitchFamily="18" charset="0"/>
              </a:rPr>
            </a:br>
            <a:r>
              <a:rPr lang="ru-RU" b="1" dirty="0" smtClean="0">
                <a:solidFill>
                  <a:schemeClr val="tx1"/>
                </a:solidFill>
                <a:latin typeface="Constantia" pitchFamily="18" charset="0"/>
              </a:rPr>
              <a:t>Надо крепко стоять!</a:t>
            </a:r>
            <a:r>
              <a:rPr lang="ru-RU" dirty="0" smtClean="0">
                <a:solidFill>
                  <a:schemeClr val="tx1"/>
                </a:solidFill>
                <a:latin typeface="Constantia" pitchFamily="18" charset="0"/>
              </a:rPr>
              <a:t/>
            </a:r>
            <a:br>
              <a:rPr lang="ru-RU" dirty="0" smtClean="0">
                <a:solidFill>
                  <a:schemeClr val="tx1"/>
                </a:solidFill>
                <a:latin typeface="Constantia" pitchFamily="18" charset="0"/>
              </a:rPr>
            </a:br>
            <a:r>
              <a:rPr lang="ru-RU" dirty="0" smtClean="0">
                <a:solidFill>
                  <a:schemeClr val="tx1"/>
                </a:solidFill>
                <a:latin typeface="Constantia" pitchFamily="18" charset="0"/>
              </a:rPr>
              <a:t>Казаки на границе,</a:t>
            </a:r>
            <a:br>
              <a:rPr lang="ru-RU" dirty="0" smtClean="0">
                <a:solidFill>
                  <a:schemeClr val="tx1"/>
                </a:solidFill>
                <a:latin typeface="Constantia" pitchFamily="18" charset="0"/>
              </a:rPr>
            </a:br>
            <a:r>
              <a:rPr lang="ru-RU" dirty="0" smtClean="0">
                <a:solidFill>
                  <a:schemeClr val="tx1"/>
                </a:solidFill>
                <a:latin typeface="Constantia" pitchFamily="18" charset="0"/>
              </a:rPr>
              <a:t>Как в былые года:</a:t>
            </a:r>
            <a:br>
              <a:rPr lang="ru-RU" dirty="0" smtClean="0">
                <a:solidFill>
                  <a:schemeClr val="tx1"/>
                </a:solidFill>
                <a:latin typeface="Constantia" pitchFamily="18" charset="0"/>
              </a:rPr>
            </a:br>
            <a:r>
              <a:rPr lang="ru-RU" dirty="0" smtClean="0">
                <a:solidFill>
                  <a:schemeClr val="tx1"/>
                </a:solidFill>
                <a:latin typeface="Constantia" pitchFamily="18" charset="0"/>
              </a:rPr>
              <a:t>Смелость взора искрится</a:t>
            </a:r>
            <a:br>
              <a:rPr lang="ru-RU" dirty="0" smtClean="0">
                <a:solidFill>
                  <a:schemeClr val="tx1"/>
                </a:solidFill>
                <a:latin typeface="Constantia" pitchFamily="18" charset="0"/>
              </a:rPr>
            </a:br>
            <a:r>
              <a:rPr lang="ru-RU" dirty="0" smtClean="0">
                <a:solidFill>
                  <a:schemeClr val="tx1"/>
                </a:solidFill>
                <a:latin typeface="Constantia" pitchFamily="18" charset="0"/>
              </a:rPr>
              <a:t>И походка тверда.</a:t>
            </a:r>
            <a:br>
              <a:rPr lang="ru-RU" dirty="0" smtClean="0">
                <a:solidFill>
                  <a:schemeClr val="tx1"/>
                </a:solidFill>
                <a:latin typeface="Constantia" pitchFamily="18" charset="0"/>
              </a:rPr>
            </a:br>
            <a:r>
              <a:rPr lang="ru-RU" dirty="0" smtClean="0">
                <a:solidFill>
                  <a:schemeClr val="tx1"/>
                </a:solidFill>
                <a:latin typeface="Constantia" pitchFamily="18" charset="0"/>
              </a:rPr>
              <a:t/>
            </a:r>
            <a:br>
              <a:rPr lang="ru-RU" dirty="0" smtClean="0">
                <a:solidFill>
                  <a:schemeClr val="tx1"/>
                </a:solidFill>
                <a:latin typeface="Constantia" pitchFamily="18" charset="0"/>
              </a:rPr>
            </a:br>
            <a:r>
              <a:rPr lang="ru-RU" dirty="0" smtClean="0">
                <a:solidFill>
                  <a:schemeClr val="tx1"/>
                </a:solidFill>
                <a:latin typeface="Constantia" pitchFamily="18" charset="0"/>
              </a:rPr>
              <a:t>Такая наша доля</a:t>
            </a:r>
            <a:br>
              <a:rPr lang="ru-RU" dirty="0" smtClean="0">
                <a:solidFill>
                  <a:schemeClr val="tx1"/>
                </a:solidFill>
                <a:latin typeface="Constantia" pitchFamily="18" charset="0"/>
              </a:rPr>
            </a:br>
            <a:r>
              <a:rPr lang="ru-RU" dirty="0" smtClean="0">
                <a:solidFill>
                  <a:schemeClr val="tx1"/>
                </a:solidFill>
                <a:latin typeface="Constantia" pitchFamily="18" charset="0"/>
              </a:rPr>
              <a:t>И слава на века;</a:t>
            </a:r>
            <a:br>
              <a:rPr lang="ru-RU" dirty="0" smtClean="0">
                <a:solidFill>
                  <a:schemeClr val="tx1"/>
                </a:solidFill>
                <a:latin typeface="Constantia" pitchFamily="18" charset="0"/>
              </a:rPr>
            </a:br>
            <a:r>
              <a:rPr lang="ru-RU" dirty="0" smtClean="0">
                <a:solidFill>
                  <a:schemeClr val="tx1"/>
                </a:solidFill>
                <a:latin typeface="Constantia" pitchFamily="18" charset="0"/>
              </a:rPr>
              <a:t>Геройство в ней и воля,</a:t>
            </a:r>
            <a:br>
              <a:rPr lang="ru-RU" dirty="0" smtClean="0">
                <a:solidFill>
                  <a:schemeClr val="tx1"/>
                </a:solidFill>
                <a:latin typeface="Constantia" pitchFamily="18" charset="0"/>
              </a:rPr>
            </a:br>
            <a:r>
              <a:rPr lang="ru-RU" dirty="0" smtClean="0">
                <a:solidFill>
                  <a:schemeClr val="tx1"/>
                </a:solidFill>
                <a:latin typeface="Constantia" pitchFamily="18" charset="0"/>
              </a:rPr>
              <a:t>И стойкость казака.</a:t>
            </a:r>
            <a:endParaRPr lang="ru-RU" dirty="0">
              <a:solidFill>
                <a:schemeClr val="tx1"/>
              </a:solidFill>
              <a:latin typeface="Constantia" pitchFamily="18" charset="0"/>
            </a:endParaRPr>
          </a:p>
        </p:txBody>
      </p:sp>
      <p:sp>
        <p:nvSpPr>
          <p:cNvPr id="4" name="Номер слайда 3"/>
          <p:cNvSpPr>
            <a:spLocks noGrp="1"/>
          </p:cNvSpPr>
          <p:nvPr>
            <p:ph type="sldNum" sz="quarter" idx="12"/>
          </p:nvPr>
        </p:nvSpPr>
        <p:spPr/>
        <p:txBody>
          <a:bodyPr/>
          <a:lstStyle/>
          <a:p>
            <a:fld id="{3C6A53E0-2AB9-4A90-B4B4-79FE45520895}" type="slidenum">
              <a:rPr lang="ru-RU" smtClean="0"/>
              <a:pPr/>
              <a:t>14</a:t>
            </a:fld>
            <a:endParaRPr lang="ru-RU"/>
          </a:p>
        </p:txBody>
      </p:sp>
      <p:pic>
        <p:nvPicPr>
          <p:cNvPr id="26626" name="Picture 2" descr="http://www.stihi.ru/pics/2014/02/20/11159.jpg"/>
          <p:cNvPicPr>
            <a:picLocks noChangeAspect="1" noChangeArrowheads="1"/>
          </p:cNvPicPr>
          <p:nvPr/>
        </p:nvPicPr>
        <p:blipFill>
          <a:blip r:embed="rId2"/>
          <a:srcRect l="1073" t="1572" r="16308" b="2515"/>
          <a:stretch>
            <a:fillRect/>
          </a:stretch>
        </p:blipFill>
        <p:spPr bwMode="auto">
          <a:xfrm>
            <a:off x="285720" y="500042"/>
            <a:ext cx="5500726" cy="4357718"/>
          </a:xfrm>
          <a:prstGeom prst="rect">
            <a:avLst/>
          </a:prstGeom>
          <a:noFill/>
        </p:spPr>
      </p:pic>
    </p:spTree>
  </p:cSld>
  <p:clrMapOvr>
    <a:masterClrMapping/>
  </p:clrMapOvr>
  <p:transition spd="med" advClick="0" advTm="13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714348" y="1000108"/>
            <a:ext cx="7772400" cy="5429288"/>
          </a:xfrm>
        </p:spPr>
        <p:txBody>
          <a:bodyPr>
            <a:normAutofit fontScale="90000"/>
          </a:bodyPr>
          <a:lstStyle/>
          <a:p>
            <a:r>
              <a:rPr lang="ru-RU" sz="1400" b="0" dirty="0" smtClean="0">
                <a:latin typeface="Constantia" pitchFamily="18" charset="0"/>
              </a:rPr>
              <a:t>1.</a:t>
            </a:r>
            <a:r>
              <a:rPr lang="en-US" sz="1400" b="0" dirty="0" smtClean="0">
                <a:latin typeface="Constantia" pitchFamily="18" charset="0"/>
                <a:hlinkClick r:id="rId2"/>
              </a:rPr>
              <a:t>https://www.google.ru/search?q=</a:t>
            </a:r>
            <a:r>
              <a:rPr lang="ru-RU" sz="1400" b="0" dirty="0" err="1" smtClean="0">
                <a:latin typeface="Constantia" pitchFamily="18" charset="0"/>
                <a:hlinkClick r:id="rId2"/>
              </a:rPr>
              <a:t>Ф.А.Щербина&amp;</a:t>
            </a:r>
            <a:r>
              <a:rPr lang="en-US" sz="1400" b="0" dirty="0" err="1" smtClean="0">
                <a:latin typeface="Constantia" pitchFamily="18" charset="0"/>
                <a:hlinkClick r:id="rId2"/>
              </a:rPr>
              <a:t>newwindow</a:t>
            </a:r>
            <a:r>
              <a:rPr lang="en-US" sz="1400" b="0" dirty="0" smtClean="0">
                <a:latin typeface="Constantia" pitchFamily="18" charset="0"/>
                <a:hlinkClick r:id="rId2"/>
              </a:rPr>
              <a:t>=1&amp;espv=2&amp;biw=1152&amp;bih=739&amp;tbm=</a:t>
            </a:r>
            <a:r>
              <a:rPr lang="en-US" sz="1400" b="0" dirty="0" err="1" smtClean="0">
                <a:latin typeface="Constantia" pitchFamily="18" charset="0"/>
                <a:hlinkClick r:id="rId2"/>
              </a:rPr>
              <a:t>isch&amp;tbo</a:t>
            </a:r>
            <a:r>
              <a:rPr lang="en-US" sz="1400" b="0" dirty="0" smtClean="0">
                <a:latin typeface="Constantia" pitchFamily="18" charset="0"/>
                <a:hlinkClick r:id="rId2"/>
              </a:rPr>
              <a:t>=</a:t>
            </a:r>
            <a:r>
              <a:rPr lang="en-US" sz="1400" b="0" dirty="0" err="1" smtClean="0">
                <a:latin typeface="Constantia" pitchFamily="18" charset="0"/>
                <a:hlinkClick r:id="rId2"/>
              </a:rPr>
              <a:t>u&amp;source</a:t>
            </a:r>
            <a:r>
              <a:rPr lang="en-US" sz="1400" b="0" dirty="0" smtClean="0">
                <a:latin typeface="Constantia" pitchFamily="18" charset="0"/>
                <a:hlinkClick r:id="rId2"/>
              </a:rPr>
              <a:t>=</a:t>
            </a:r>
            <a:r>
              <a:rPr lang="en-US" sz="1400" b="0" dirty="0" err="1" smtClean="0">
                <a:latin typeface="Constantia" pitchFamily="18" charset="0"/>
                <a:hlinkClick r:id="rId2"/>
              </a:rPr>
              <a:t>univ&amp;sa</a:t>
            </a:r>
            <a:r>
              <a:rPr lang="en-US" sz="1400" b="0" dirty="0" smtClean="0">
                <a:latin typeface="Constantia" pitchFamily="18" charset="0"/>
                <a:hlinkClick r:id="rId2"/>
              </a:rPr>
              <a:t>=</a:t>
            </a:r>
            <a:r>
              <a:rPr lang="en-US" sz="1400" b="0" dirty="0" err="1" smtClean="0">
                <a:latin typeface="Constantia" pitchFamily="18" charset="0"/>
                <a:hlinkClick r:id="rId2"/>
              </a:rPr>
              <a:t>X&amp;ei</a:t>
            </a:r>
            <a:r>
              <a:rPr lang="en-US" sz="1400" b="0" dirty="0" smtClean="0">
                <a:latin typeface="Constantia" pitchFamily="18" charset="0"/>
                <a:hlinkClick r:id="rId2"/>
              </a:rPr>
              <a:t>=lUHiVIK1POH8</a:t>
            </a:r>
            <a:r>
              <a:rPr lang="ru-RU" sz="1400" b="0" dirty="0" smtClean="0">
                <a:latin typeface="Constantia" pitchFamily="18" charset="0"/>
              </a:rPr>
              <a:t/>
            </a:r>
            <a:br>
              <a:rPr lang="ru-RU" sz="1400" b="0" dirty="0" smtClean="0">
                <a:latin typeface="Constantia" pitchFamily="18" charset="0"/>
              </a:rPr>
            </a:br>
            <a:r>
              <a:rPr lang="ru-RU" sz="1400" b="0" dirty="0" smtClean="0">
                <a:latin typeface="Constantia" pitchFamily="18" charset="0"/>
              </a:rPr>
              <a:t/>
            </a:r>
            <a:br>
              <a:rPr lang="ru-RU" sz="1400" b="0" dirty="0" smtClean="0">
                <a:latin typeface="Constantia" pitchFamily="18" charset="0"/>
              </a:rPr>
            </a:br>
            <a:r>
              <a:rPr lang="ru-RU" sz="1400" b="0" dirty="0" smtClean="0">
                <a:latin typeface="Constantia" pitchFamily="18" charset="0"/>
              </a:rPr>
              <a:t>2.</a:t>
            </a:r>
            <a:r>
              <a:rPr lang="en-US" sz="1400" b="0" dirty="0" smtClean="0">
                <a:latin typeface="Constantia" pitchFamily="18" charset="0"/>
                <a:hlinkClick r:id="rId3"/>
              </a:rPr>
              <a:t>https://ru.wikipedia.org/wiki/%D0%A9%D0%B5%D1%80%D0%B1%D0%B8%D0%BD%D0%B0,_%D0%A4%D1%91%D0%B4%D0%BE%D1%80_%D0%90%D0%BD%D0%B4%D1%80%D0%B5%D0%B5%D0%B2%D0%B8%D1%87</a:t>
            </a:r>
            <a:r>
              <a:rPr lang="ru-RU" sz="1400" b="0" dirty="0" smtClean="0">
                <a:latin typeface="Constantia" pitchFamily="18" charset="0"/>
              </a:rPr>
              <a:t/>
            </a:r>
            <a:br>
              <a:rPr lang="ru-RU" sz="1400" b="0" dirty="0" smtClean="0">
                <a:latin typeface="Constantia" pitchFamily="18" charset="0"/>
              </a:rPr>
            </a:br>
            <a:r>
              <a:rPr lang="ru-RU" sz="1400" b="0" dirty="0" smtClean="0">
                <a:latin typeface="Constantia" pitchFamily="18" charset="0"/>
              </a:rPr>
              <a:t/>
            </a:r>
            <a:br>
              <a:rPr lang="ru-RU" sz="1400" b="0" dirty="0" smtClean="0">
                <a:latin typeface="Constantia" pitchFamily="18" charset="0"/>
              </a:rPr>
            </a:br>
            <a:r>
              <a:rPr lang="ru-RU" sz="1400" b="0" dirty="0" smtClean="0">
                <a:latin typeface="Constantia" pitchFamily="18" charset="0"/>
              </a:rPr>
              <a:t>3.</a:t>
            </a:r>
            <a:r>
              <a:rPr lang="en-US" sz="1400" b="0" dirty="0" smtClean="0">
                <a:latin typeface="Constantia" pitchFamily="18" charset="0"/>
                <a:hlinkClick r:id="rId4"/>
              </a:rPr>
              <a:t>http://www.slavakubani.ru/military-service/history-wars-battles/detail-20498-dni_slavy_i_pobed</a:t>
            </a:r>
            <a:r>
              <a:rPr lang="ru-RU" sz="1400" b="0" dirty="0" smtClean="0">
                <a:latin typeface="Constantia" pitchFamily="18" charset="0"/>
              </a:rPr>
              <a:t/>
            </a:r>
            <a:br>
              <a:rPr lang="ru-RU" sz="1400" b="0" dirty="0" smtClean="0">
                <a:latin typeface="Constantia" pitchFamily="18" charset="0"/>
              </a:rPr>
            </a:br>
            <a:r>
              <a:rPr lang="ru-RU" sz="1400" b="0" dirty="0" smtClean="0">
                <a:latin typeface="Constantia" pitchFamily="18" charset="0"/>
              </a:rPr>
              <a:t/>
            </a:r>
            <a:br>
              <a:rPr lang="ru-RU" sz="1400" b="0" dirty="0" smtClean="0">
                <a:latin typeface="Constantia" pitchFamily="18" charset="0"/>
              </a:rPr>
            </a:br>
            <a:r>
              <a:rPr lang="ru-RU" sz="1400" b="0" dirty="0" smtClean="0">
                <a:latin typeface="Constantia" pitchFamily="18" charset="0"/>
              </a:rPr>
              <a:t>4.</a:t>
            </a:r>
            <a:r>
              <a:rPr lang="en-US" sz="1400" b="0" dirty="0" smtClean="0">
                <a:latin typeface="Constantia" pitchFamily="18" charset="0"/>
                <a:hlinkClick r:id="rId5"/>
              </a:rPr>
              <a:t>http://www.gipanis.ru/?level=794</a:t>
            </a:r>
            <a:r>
              <a:rPr lang="ru-RU" sz="1400" b="0" dirty="0" smtClean="0">
                <a:latin typeface="Constantia" pitchFamily="18" charset="0"/>
              </a:rPr>
              <a:t/>
            </a:r>
            <a:br>
              <a:rPr lang="ru-RU" sz="1400" b="0" dirty="0" smtClean="0">
                <a:latin typeface="Constantia" pitchFamily="18" charset="0"/>
              </a:rPr>
            </a:br>
            <a:r>
              <a:rPr lang="ru-RU" sz="1400" b="0" dirty="0" smtClean="0">
                <a:latin typeface="Constantia" pitchFamily="18" charset="0"/>
              </a:rPr>
              <a:t/>
            </a:r>
            <a:br>
              <a:rPr lang="ru-RU" sz="1400" b="0" dirty="0" smtClean="0">
                <a:latin typeface="Constantia" pitchFamily="18" charset="0"/>
              </a:rPr>
            </a:br>
            <a:r>
              <a:rPr lang="ru-RU" sz="1400" b="0" dirty="0" smtClean="0">
                <a:latin typeface="Constantia" pitchFamily="18" charset="0"/>
              </a:rPr>
              <a:t>5.</a:t>
            </a:r>
            <a:r>
              <a:rPr lang="en-US" sz="1400" b="0" dirty="0" smtClean="0">
                <a:latin typeface="Constantia" pitchFamily="18" charset="0"/>
                <a:hlinkClick r:id="rId6"/>
              </a:rPr>
              <a:t>http://www.litmir.me/br/?b=196933&amp;p=26#section_4</a:t>
            </a:r>
            <a:r>
              <a:rPr lang="en-US" sz="1400" b="0" dirty="0" smtClean="0">
                <a:latin typeface="Constantia" pitchFamily="18" charset="0"/>
              </a:rPr>
              <a:t> </a:t>
            </a:r>
            <a:r>
              <a:rPr lang="ru-RU" sz="1400" b="0" dirty="0" smtClean="0">
                <a:latin typeface="Constantia" pitchFamily="18" charset="0"/>
              </a:rPr>
              <a:t/>
            </a:r>
            <a:br>
              <a:rPr lang="ru-RU" sz="1400" b="0" dirty="0" smtClean="0">
                <a:latin typeface="Constantia" pitchFamily="18" charset="0"/>
              </a:rPr>
            </a:br>
            <a:r>
              <a:rPr lang="ru-RU" sz="1400" b="0" dirty="0" smtClean="0">
                <a:latin typeface="Constantia" pitchFamily="18" charset="0"/>
              </a:rPr>
              <a:t/>
            </a:r>
            <a:br>
              <a:rPr lang="ru-RU" sz="1400" b="0" dirty="0" smtClean="0">
                <a:latin typeface="Constantia" pitchFamily="18" charset="0"/>
              </a:rPr>
            </a:br>
            <a:r>
              <a:rPr lang="ru-RU" sz="1400" b="0" dirty="0" smtClean="0">
                <a:latin typeface="Constantia" pitchFamily="18" charset="0"/>
              </a:rPr>
              <a:t>6.</a:t>
            </a:r>
            <a:r>
              <a:rPr lang="en-US" sz="1400" b="0" dirty="0" smtClean="0">
                <a:latin typeface="Constantia" pitchFamily="18" charset="0"/>
                <a:hlinkClick r:id="rId7"/>
              </a:rPr>
              <a:t>http://www.slavakubani.ru/content/detail.php?ID=5525&amp;print=y</a:t>
            </a:r>
            <a:r>
              <a:rPr lang="ru-RU" sz="1400" b="0" dirty="0" smtClean="0">
                <a:latin typeface="Constantia" pitchFamily="18" charset="0"/>
              </a:rPr>
              <a:t/>
            </a:r>
            <a:br>
              <a:rPr lang="ru-RU" sz="1400" b="0" dirty="0" smtClean="0">
                <a:latin typeface="Constantia" pitchFamily="18" charset="0"/>
              </a:rPr>
            </a:br>
            <a:r>
              <a:rPr lang="ru-RU" sz="1400" b="0" dirty="0" smtClean="0">
                <a:latin typeface="Constantia" pitchFamily="18" charset="0"/>
              </a:rPr>
              <a:t/>
            </a:r>
            <a:br>
              <a:rPr lang="ru-RU" sz="1400" b="0" dirty="0" smtClean="0">
                <a:latin typeface="Constantia" pitchFamily="18" charset="0"/>
              </a:rPr>
            </a:br>
            <a:r>
              <a:rPr lang="ru-RU" sz="1400" b="0" dirty="0" smtClean="0">
                <a:latin typeface="Constantia" pitchFamily="18" charset="0"/>
              </a:rPr>
              <a:t>7.</a:t>
            </a:r>
            <a:r>
              <a:rPr lang="en-US" sz="1400" b="0" dirty="0" smtClean="0">
                <a:latin typeface="Constantia" pitchFamily="18" charset="0"/>
                <a:hlinkClick r:id="rId8"/>
              </a:rPr>
              <a:t>http://www.novaderev.ru/stanica.html</a:t>
            </a:r>
            <a:r>
              <a:rPr lang="ru-RU" sz="1400" b="0" dirty="0" smtClean="0">
                <a:latin typeface="Constantia" pitchFamily="18" charset="0"/>
              </a:rPr>
              <a:t/>
            </a:r>
            <a:br>
              <a:rPr lang="ru-RU" sz="1400" b="0" dirty="0" smtClean="0">
                <a:latin typeface="Constantia" pitchFamily="18" charset="0"/>
              </a:rPr>
            </a:br>
            <a:r>
              <a:rPr lang="ru-RU" sz="1400" b="0" dirty="0" smtClean="0">
                <a:latin typeface="Constantia" pitchFamily="18" charset="0"/>
              </a:rPr>
              <a:t/>
            </a:r>
            <a:br>
              <a:rPr lang="ru-RU" sz="1400" b="0" dirty="0" smtClean="0">
                <a:latin typeface="Constantia" pitchFamily="18" charset="0"/>
              </a:rPr>
            </a:br>
            <a:r>
              <a:rPr lang="ru-RU" sz="1400" b="0" dirty="0" smtClean="0">
                <a:latin typeface="Constantia" pitchFamily="18" charset="0"/>
              </a:rPr>
              <a:t>8. </a:t>
            </a:r>
            <a:r>
              <a:rPr lang="ru-RU" sz="1600" b="0" dirty="0" smtClean="0">
                <a:latin typeface="Constantia" pitchFamily="18" charset="0"/>
              </a:rPr>
              <a:t>Библиография работ Ф.А.Щербины, изданных в дореволюционный период</a:t>
            </a:r>
            <a:r>
              <a:rPr lang="en-US" sz="1600" b="0" dirty="0" smtClean="0">
                <a:latin typeface="Constantia" pitchFamily="18" charset="0"/>
              </a:rPr>
              <a:t> </a:t>
            </a:r>
            <a:r>
              <a:rPr lang="ru-RU" sz="1400" b="0" dirty="0" smtClean="0">
                <a:latin typeface="Constantia" pitchFamily="18" charset="0"/>
              </a:rPr>
              <a:t/>
            </a:r>
            <a:br>
              <a:rPr lang="ru-RU" sz="1400" b="0" dirty="0" smtClean="0">
                <a:latin typeface="Constantia" pitchFamily="18" charset="0"/>
              </a:rPr>
            </a:br>
            <a:r>
              <a:rPr lang="ru-RU" sz="1400" b="0" dirty="0" smtClean="0">
                <a:latin typeface="Constantia" pitchFamily="18" charset="0"/>
              </a:rPr>
              <a:t/>
            </a:r>
            <a:br>
              <a:rPr lang="ru-RU" sz="1400" b="0" dirty="0" smtClean="0">
                <a:latin typeface="Constantia" pitchFamily="18" charset="0"/>
              </a:rPr>
            </a:br>
            <a:r>
              <a:rPr lang="ru-RU" sz="1400" b="0" dirty="0" smtClean="0">
                <a:latin typeface="Constantia" pitchFamily="18" charset="0"/>
              </a:rPr>
              <a:t>9. Ф.А.Щербина «Казачьи герои и сподвижники», 2008 г., ст. Каневская «Виза» (ИП Сальников П.В.) </a:t>
            </a:r>
            <a:br>
              <a:rPr lang="ru-RU" sz="1400" b="0" dirty="0" smtClean="0">
                <a:latin typeface="Constantia" pitchFamily="18" charset="0"/>
              </a:rPr>
            </a:br>
            <a:r>
              <a:rPr lang="ru-RU" sz="1400" b="0" dirty="0" smtClean="0">
                <a:latin typeface="Constantia" pitchFamily="18" charset="0"/>
              </a:rPr>
              <a:t/>
            </a:r>
            <a:br>
              <a:rPr lang="ru-RU" sz="1400" b="0" dirty="0" smtClean="0">
                <a:latin typeface="Constantia" pitchFamily="18" charset="0"/>
              </a:rPr>
            </a:br>
            <a:r>
              <a:rPr lang="ru-RU" sz="1600" b="0" dirty="0" smtClean="0">
                <a:latin typeface="Constantia" pitchFamily="18" charset="0"/>
              </a:rPr>
              <a:t>10. Кавказские войны. Энциклопедический словарь. Изд. Ф.А.Брокгауза и </a:t>
            </a:r>
            <a:r>
              <a:rPr lang="ru-RU" sz="1600" b="0" dirty="0" err="1" smtClean="0">
                <a:latin typeface="Constantia" pitchFamily="18" charset="0"/>
              </a:rPr>
              <a:t>И.А.Ефрона</a:t>
            </a:r>
            <a:r>
              <a:rPr lang="ru-RU" sz="1600" b="0" dirty="0" smtClean="0">
                <a:latin typeface="Constantia" pitchFamily="18" charset="0"/>
              </a:rPr>
              <a:t>. СПб., 1894.</a:t>
            </a:r>
            <a:r>
              <a:rPr lang="ru-RU" sz="1400" b="0" dirty="0" smtClean="0">
                <a:latin typeface="Constantia" pitchFamily="18" charset="0"/>
              </a:rPr>
              <a:t/>
            </a:r>
            <a:br>
              <a:rPr lang="ru-RU" sz="1400" b="0" dirty="0" smtClean="0">
                <a:latin typeface="Constantia" pitchFamily="18" charset="0"/>
              </a:rPr>
            </a:br>
            <a:r>
              <a:rPr lang="en-US" sz="1400" b="0" dirty="0" smtClean="0">
                <a:latin typeface="Constantia" pitchFamily="18" charset="0"/>
              </a:rPr>
              <a:t> </a:t>
            </a:r>
            <a:r>
              <a:rPr lang="ru-RU" sz="1400" b="0" dirty="0" smtClean="0">
                <a:latin typeface="Constantia" pitchFamily="18" charset="0"/>
              </a:rPr>
              <a:t/>
            </a:r>
            <a:br>
              <a:rPr lang="ru-RU" sz="1400" b="0" dirty="0" smtClean="0">
                <a:latin typeface="Constantia" pitchFamily="18" charset="0"/>
              </a:rPr>
            </a:br>
            <a:r>
              <a:rPr lang="ru-RU" sz="1400" b="0" dirty="0" smtClean="0">
                <a:latin typeface="Constantia" pitchFamily="18" charset="0"/>
              </a:rPr>
              <a:t/>
            </a:r>
            <a:br>
              <a:rPr lang="ru-RU" sz="1400" b="0" dirty="0" smtClean="0">
                <a:latin typeface="Constantia" pitchFamily="18" charset="0"/>
              </a:rPr>
            </a:br>
            <a:r>
              <a:rPr lang="ru-RU" sz="1400" b="0" dirty="0" smtClean="0">
                <a:latin typeface="Constantia" pitchFamily="18" charset="0"/>
              </a:rPr>
              <a:t/>
            </a:r>
            <a:br>
              <a:rPr lang="ru-RU" sz="1400" b="0" dirty="0" smtClean="0">
                <a:latin typeface="Constantia" pitchFamily="18" charset="0"/>
              </a:rPr>
            </a:br>
            <a:r>
              <a:rPr lang="ru-RU" sz="1400" b="0" dirty="0" smtClean="0">
                <a:latin typeface="Constantia" pitchFamily="18" charset="0"/>
              </a:rPr>
              <a:t/>
            </a:r>
            <a:br>
              <a:rPr lang="ru-RU" sz="1400" b="0" dirty="0" smtClean="0">
                <a:latin typeface="Constantia" pitchFamily="18" charset="0"/>
              </a:rPr>
            </a:br>
            <a:endParaRPr lang="ru-RU" sz="1400" b="0" dirty="0"/>
          </a:p>
        </p:txBody>
      </p:sp>
      <p:sp>
        <p:nvSpPr>
          <p:cNvPr id="5" name="Текст 4"/>
          <p:cNvSpPr>
            <a:spLocks noGrp="1"/>
          </p:cNvSpPr>
          <p:nvPr>
            <p:ph type="body" idx="1"/>
          </p:nvPr>
        </p:nvSpPr>
        <p:spPr>
          <a:xfrm>
            <a:off x="714348" y="285728"/>
            <a:ext cx="7772400" cy="522287"/>
          </a:xfrm>
        </p:spPr>
        <p:txBody>
          <a:bodyPr>
            <a:normAutofit/>
          </a:bodyPr>
          <a:lstStyle/>
          <a:p>
            <a:pPr algn="ctr"/>
            <a:r>
              <a:rPr lang="ru-RU" sz="2400" dirty="0" smtClean="0">
                <a:solidFill>
                  <a:schemeClr val="tx1"/>
                </a:solidFill>
                <a:latin typeface="Constantia" pitchFamily="18" charset="0"/>
              </a:rPr>
              <a:t>Источники информации:</a:t>
            </a:r>
            <a:endParaRPr lang="ru-RU" sz="2400" dirty="0">
              <a:solidFill>
                <a:schemeClr val="tx1"/>
              </a:solidFill>
            </a:endParaRPr>
          </a:p>
        </p:txBody>
      </p:sp>
      <p:sp>
        <p:nvSpPr>
          <p:cNvPr id="3" name="Номер слайда 2"/>
          <p:cNvSpPr>
            <a:spLocks noGrp="1"/>
          </p:cNvSpPr>
          <p:nvPr>
            <p:ph type="sldNum" sz="quarter" idx="12"/>
          </p:nvPr>
        </p:nvSpPr>
        <p:spPr/>
        <p:txBody>
          <a:bodyPr/>
          <a:lstStyle/>
          <a:p>
            <a:fld id="{3C6A53E0-2AB9-4A90-B4B4-79FE45520895}" type="slidenum">
              <a:rPr lang="ru-RU" smtClean="0"/>
              <a:pPr/>
              <a:t>15</a:t>
            </a:fld>
            <a:endParaRPr lang="ru-RU"/>
          </a:p>
        </p:txBody>
      </p:sp>
    </p:spTree>
  </p:cSld>
  <p:clrMapOvr>
    <a:masterClrMapping/>
  </p:clrMapOvr>
  <p:transition spd="med" advClick="0" advTm="13000"/>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1128</TotalTime>
  <Words>628</Words>
  <Application>Microsoft Office PowerPoint</Application>
  <PresentationFormat>Экран (4:3)</PresentationFormat>
  <Paragraphs>51</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Тема Office</vt:lpstr>
      <vt:lpstr>Мультимедийная презентация  «Сторона родная»,  посвящённая Ф.А.Щербине   «Боевая слава кубанского казачества»</vt:lpstr>
      <vt:lpstr>«Время не ждёт,  и история Родины говорит своим детям: пощадите  мои памятники,  сберегите  мои сокровища»                          Ф.А.Щербина</vt:lpstr>
      <vt:lpstr>Презентация PowerPoint</vt:lpstr>
      <vt:lpstr>Немало оказалось на счету казаков-кубанцев боевых подвигов. Все они заслужили право на память народа и страны. Те, кто честно выполнил свой воинский долг,— пример потомкам, им не страшно ни забвение, ни изменения политической коньюктуры. Были примеры высочайшего духовного подъёма. Широкой оказалась география участия кубанских казаков в войнах. В Первой мировой войне они сражались с немецкими и австрийскими войсками в Восточной Пруссии, Польше, Карпатских горах. Особенно заметным оказалось участие кубанских казачьих частей в боях против турок на Кавказском фронте. Яркие примеры стойкости и героизма духа казаков, волею судьбы поставленных на службу Российскому государству, открыла высокодраматическая эпопея— Кавказская война с горцами.</vt:lpstr>
      <vt:lpstr>Особенно дороги казаку и всякому культурному человеку факты казачьего героизма и высоких моральных подвигов.  Смерть Тиховского и 146 сподвижников его, сложивших головы в защиту родины, представляет классический пример геройских подвигов казачества на Кавказе. Люди пали в бою не из воинственного задора, а жертвою нравственного долга перед родиной и населением. Дело происходило 18 января 1810 года…  </vt:lpstr>
      <vt:lpstr>Стояла суровая зима.  В 9 часов утра сторожевой разъезд обнаружил переправу черкесов по льду Кубани, близ Ольгинского кордона. Черкесы шли на казачью линию огромной толпой: всадники, пехота. Общее число неприятелей было не менее 4000 человек. Начальник  сторожевого разъезда зауряд-хорунжий Жировой немедленно дал знать об этом полковнику Тиховскому. Часть переправившейся черкесской конницы сразу же бросилась к Стеблиевскому и к Ивановскому куреням, а часть заняла дорогу на Славянский кордон и, отрезав все пути сообщения с Ольгинским кордоном, принялась громить его.</vt:lpstr>
      <vt:lpstr>Но в это время сам кордон пошёл навстречу горцам. Двести казаков с одною трёхфунтовой пушкой храбро двинулись против трёхтысячного войска неприятелей. Произошло нечто невероятное по отваге и мужеству. Казаки спешились с лошадей и, оставивши их в кордоне, сами пошли к реке Кубани, чтобы сразиться с черкесами, густыми массами покрывавшими всю ближайшую местность. Горсть черноморских смельчаков четыре часа сражалась с бурным потоком черкесских наездников. И когда перестали действовать казачьи ружья и пушка, а звуки стрельбы привели новое тысячное подкрепление горцев в тыл казачьему отряду, началась жестокая расправа озлобленных черкесов…  С тех пор прошло много лет… Но на страницах казачьей истории никогда не угаснет святая жертва за родину и родное население и навсегда останется память о самоотверженном подвиге «наших казачьих спартанцев». </vt:lpstr>
      <vt:lpstr>Кубанское казачье войско являлось частью казачества в дореволюционной России и размещалось в Кубанской области (ныне Краснодарский край и часть Ставропольского края) с центром в Екатеринодаре (ныне Краснодар). Оно было образовано в 1860 году из Черноморского казачьего войска и части Кавказского линейного казачьего войска. Исторически кубанцы всегда считались надежным оплотом России, и потому Кубанское казачье войско активно участвовало во всех войнах, которые вела Россия во второй половине XIX — начале XX века. </vt:lpstr>
      <vt:lpstr>Первый Кубанский поход 9 (22) февраля— 30 апреля (13 мая) 1918 года</vt:lpstr>
      <vt:lpstr>Презентация PowerPoint</vt:lpstr>
      <vt:lpstr>Смысл начавшегося при таких сложнейших обстоятельствах похода его участник и один из командующих армией — генерал Деникин — выразил впоследствии следующим образом: «Пока есть жизнь, пока есть силы, не все потеряно. Увидят «светоч», слабо мерцающий, услышат голос, зовущий к борьбе — те, кто пока ещё не проснулись…»  В этом был весь глубокий смысл Первого Кубанского похода. Не стоит подходить с холодной аргументацией политики и стратегии к тому явлению, в котором все — в области духа и творимого подвига. По привольным степям Дона и Кубани ходила Добровольческая армия — малая числом, оборванная, затравленная, окружённая — как символ гонимой России и русской государственности. На всем необъятном просторе страны оставалось только одно место, где открыто развевался трёхцветный национальный флаг это ставка Корнилова</vt:lpstr>
      <vt:lpstr>Презентация PowerPoint</vt:lpstr>
      <vt:lpstr>Казак всегда предпочитал деятельную охрану военным кровавым столкновениям. Ценил худой мир выше доброй войны. История, несомненно, даст свой справедливый приговор на счёт образцовых качеств воина и не менее высоких качеств казака как человека. А историческая родина сохранит память о героях в музейных залах… </vt:lpstr>
      <vt:lpstr>Валентин Суховский «Казачья песня»</vt:lpstr>
      <vt:lpstr>1.https://www.google.ru/search?q=Ф.А.Щербина&amp;newwindow=1&amp;espv=2&amp;biw=1152&amp;bih=739&amp;tbm=isch&amp;tbo=u&amp;source=univ&amp;sa=X&amp;ei=lUHiVIK1POH8  2.https://ru.wikipedia.org/wiki/%D0%A9%D0%B5%D1%80%D0%B1%D0%B8%D0%BD%D0%B0,_%D0%A4%D1%91%D0%B4%D0%BE%D1%80_%D0%90%D0%BD%D0%B4%D1%80%D0%B5%D0%B5%D0%B2%D0%B8%D1%87  3.http://www.slavakubani.ru/military-service/history-wars-battles/detail-20498-dni_slavy_i_pobed  4.http://www.gipanis.ru/?level=794  5.http://www.litmir.me/br/?b=196933&amp;p=26#section_4   6.http://www.slavakubani.ru/content/detail.php?ID=5525&amp;print=y  7.http://www.novaderev.ru/stanica.html  8. Библиография работ Ф.А.Щербины, изданных в дореволюционный период   9. Ф.А.Щербина «Казачьи герои и сподвижники», 2008 г., ст. Каневская «Виза» (ИП Сальников П.В.)   10. Кавказские войны. Энциклопедический словарь. Изд. Ф.А.Брокгауза и И.А.Ефрона. СПб., 1894.      </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Татьяна</dc:creator>
  <cp:lastModifiedBy>Завуч</cp:lastModifiedBy>
  <cp:revision>112</cp:revision>
  <dcterms:created xsi:type="dcterms:W3CDTF">2015-02-16T19:21:50Z</dcterms:created>
  <dcterms:modified xsi:type="dcterms:W3CDTF">2021-12-27T12:08:54Z</dcterms:modified>
</cp:coreProperties>
</file>