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2" r:id="rId4"/>
    <p:sldId id="263" r:id="rId5"/>
    <p:sldId id="267" r:id="rId6"/>
    <p:sldId id="258" r:id="rId7"/>
    <p:sldId id="264" r:id="rId8"/>
    <p:sldId id="273" r:id="rId9"/>
    <p:sldId id="274" r:id="rId10"/>
    <p:sldId id="275" r:id="rId11"/>
    <p:sldId id="268" r:id="rId12"/>
    <p:sldId id="276" r:id="rId13"/>
    <p:sldId id="281" r:id="rId14"/>
    <p:sldId id="278" r:id="rId15"/>
    <p:sldId id="279" r:id="rId16"/>
    <p:sldId id="26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303C18"/>
    <a:srgbClr val="006600"/>
    <a:srgbClr val="99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6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7C675-6132-4D59-B7DB-D8F0B75DCB5B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B3C6E-F3BE-41BE-BE18-F8A51323EA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6B3C6E-F3BE-41BE-BE18-F8A51323EA1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>
            <a:off x="4572000" y="2012051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-45000"/>
                    </a14:imgEffect>
                    <a14:imgEffect>
                      <a14:brightnessContrast bright="28000" contrast="-31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3543">
            <a:off x="3642434" y="1713882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.kam-solnyshko.ru/u/fd/fbdb4e904b11e5a2f1bbf5530a7ed6/-/img%20%281%29.png"/>
          <p:cNvPicPr>
            <a:picLocks noChangeAspect="1" noChangeArrowheads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128" r="5049"/>
          <a:stretch/>
        </p:blipFill>
        <p:spPr bwMode="auto">
          <a:xfrm>
            <a:off x="0" y="4365104"/>
            <a:ext cx="9144000" cy="27432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 userDrawn="1"/>
        </p:nvSpPr>
        <p:spPr>
          <a:xfrm>
            <a:off x="4918697" y="5478664"/>
            <a:ext cx="4216591" cy="1296144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5090" y="404665"/>
            <a:ext cx="8221366" cy="1080120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8697" y="5478664"/>
            <a:ext cx="4216591" cy="1368152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gradFill flip="none" rotWithShape="1">
          <a:gsLst>
            <a:gs pos="0">
              <a:srgbClr val="99FF66"/>
            </a:gs>
            <a:gs pos="57000">
              <a:schemeClr val="accent1">
                <a:tint val="44500"/>
                <a:satMod val="160000"/>
              </a:schemeClr>
            </a:gs>
            <a:gs pos="100000">
              <a:srgbClr val="92D05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 userDrawn="1"/>
        </p:nvSpPr>
        <p:spPr>
          <a:xfrm>
            <a:off x="455090" y="404665"/>
            <a:ext cx="8221366" cy="1080119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 rot="2062218">
            <a:off x="7232974" y="4026964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-24000"/>
                    </a14:imgEffect>
                    <a14:imgEffect>
                      <a14:brightnessContrast bright="-7000" contrast="-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5761">
            <a:off x="6303408" y="3728795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gradFill flip="none" rotWithShape="1">
          <a:gsLst>
            <a:gs pos="0">
              <a:srgbClr val="99FF66"/>
            </a:gs>
            <a:gs pos="28000">
              <a:schemeClr val="accent1">
                <a:tint val="44500"/>
                <a:satMod val="160000"/>
              </a:schemeClr>
            </a:gs>
            <a:gs pos="100000">
              <a:srgbClr val="92D05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455090" y="404665"/>
            <a:ext cx="8221366" cy="1080119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600200"/>
            <a:ext cx="404279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http://i.kam-solnyshko.ru/u/fd/fbdb4e904b11e5a2f1bbf5530a7ed6/-/img%20%281%2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-19000"/>
                    </a14:imgEffect>
                    <a14:imgEffect>
                      <a14:brightnessContrast contrast="-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128" r="5049"/>
          <a:stretch/>
        </p:blipFill>
        <p:spPr bwMode="auto">
          <a:xfrm>
            <a:off x="0" y="5229200"/>
            <a:ext cx="9144000" cy="18791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 userDrawn="1"/>
        </p:nvSpPr>
        <p:spPr>
          <a:xfrm>
            <a:off x="455091" y="1700808"/>
            <a:ext cx="3972894" cy="4320480"/>
          </a:xfrm>
          <a:prstGeom prst="roundRect">
            <a:avLst/>
          </a:prstGeom>
          <a:noFill/>
          <a:ln w="50800">
            <a:solidFill>
              <a:srgbClr val="99FF66"/>
            </a:solidFill>
            <a:prstDash val="solid"/>
            <a:round/>
          </a:ln>
          <a:effectLst>
            <a:outerShdw blurRad="63500" sx="102000" sy="102000" algn="ctr" rotWithShape="0">
              <a:schemeClr val="accent3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 userDrawn="1"/>
        </p:nvSpPr>
        <p:spPr>
          <a:xfrm>
            <a:off x="4716016" y="1675112"/>
            <a:ext cx="3960440" cy="4320480"/>
          </a:xfrm>
          <a:prstGeom prst="roundRect">
            <a:avLst/>
          </a:prstGeom>
          <a:noFill/>
          <a:ln w="50800">
            <a:solidFill>
              <a:srgbClr val="99FF66"/>
            </a:solidFill>
            <a:prstDash val="solid"/>
            <a:round/>
          </a:ln>
          <a:effectLst>
            <a:outerShdw blurRad="63500" sx="102000" sy="102000" algn="ctr" rotWithShape="0">
              <a:schemeClr val="accent3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gradFill flip="none" rotWithShape="1">
          <a:gsLst>
            <a:gs pos="0">
              <a:srgbClr val="99FF66"/>
            </a:gs>
            <a:gs pos="63000">
              <a:schemeClr val="accent1">
                <a:tint val="44500"/>
                <a:satMod val="160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-24000"/>
                    </a14:imgEffect>
                    <a14:imgEffect>
                      <a14:brightnessContrast bright="-7000" contrast="-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5604">
            <a:off x="6477953" y="3728794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-24000"/>
                    </a14:imgEffect>
                    <a14:imgEffect>
                      <a14:brightnessContrast bright="-7000" contrast="-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0742" flipH="1">
            <a:off x="-38655" y="3739698"/>
            <a:ext cx="2442392" cy="3332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>
            <a:off x="3779912" y="5544607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bg>
      <p:bgPr shadeToTitle="1"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95536" y="1772816"/>
            <a:ext cx="8280920" cy="1440160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08912" cy="1080120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72816"/>
            <a:ext cx="8265246" cy="1386383"/>
          </a:xfrm>
        </p:spPr>
        <p:txBody>
          <a:bodyPr anchor="b"/>
          <a:lstStyle>
            <a:lvl1pPr marL="0" indent="0" algn="just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 rot="2062218">
            <a:off x="2927320" y="4441526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5"/>
          <p:cNvSpPr txBox="1">
            <a:spLocks/>
          </p:cNvSpPr>
          <p:nvPr userDrawn="1"/>
        </p:nvSpPr>
        <p:spPr>
          <a:xfrm>
            <a:off x="6553199" y="60683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26000" contrast="-2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5761">
            <a:off x="1503468" y="3682510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455090" y="404665"/>
            <a:ext cx="8221366" cy="1080119"/>
          </a:xfrm>
          <a:prstGeom prst="roundRect">
            <a:avLst/>
          </a:prstGeom>
          <a:solidFill>
            <a:srgbClr val="99FF66">
              <a:alpha val="66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1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404665"/>
            <a:ext cx="8424936" cy="10801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>
                <a:solidFill>
                  <a:srgbClr val="006600"/>
                </a:solidFill>
              </a:rPr>
              <a:t/>
            </a:r>
            <a:br>
              <a:rPr lang="ru-RU" sz="2700" dirty="0" smtClean="0">
                <a:solidFill>
                  <a:srgbClr val="006600"/>
                </a:solidFill>
              </a:rPr>
            </a:br>
            <a:r>
              <a:rPr lang="ru-RU" sz="2700" dirty="0" smtClean="0">
                <a:solidFill>
                  <a:srgbClr val="006600"/>
                </a:solidFill>
              </a:rPr>
              <a:t/>
            </a:r>
            <a:br>
              <a:rPr lang="ru-RU" sz="2700" dirty="0" smtClean="0">
                <a:solidFill>
                  <a:srgbClr val="006600"/>
                </a:solidFill>
              </a:rPr>
            </a:br>
            <a:r>
              <a:rPr lang="ru-RU" sz="3600" dirty="0" smtClean="0">
                <a:solidFill>
                  <a:srgbClr val="006600"/>
                </a:solidFill>
              </a:rPr>
              <a:t>Формирование читательской грамотности</a:t>
            </a:r>
            <a:r>
              <a:rPr lang="ru-RU" sz="2700" dirty="0" smtClean="0">
                <a:solidFill>
                  <a:srgbClr val="006600"/>
                </a:solidFill>
              </a:rPr>
              <a:t/>
            </a:r>
            <a:br>
              <a:rPr lang="ru-RU" sz="2700" dirty="0" smtClean="0">
                <a:solidFill>
                  <a:srgbClr val="006600"/>
                </a:solidFill>
              </a:rPr>
            </a:br>
            <a:r>
              <a:rPr lang="ru-RU" sz="2700" dirty="0" smtClean="0">
                <a:solidFill>
                  <a:srgbClr val="006600"/>
                </a:solidFill>
              </a:rPr>
              <a:t/>
            </a:r>
            <a:br>
              <a:rPr lang="ru-RU" sz="2700" dirty="0" smtClean="0">
                <a:solidFill>
                  <a:srgbClr val="006600"/>
                </a:solidFill>
              </a:rPr>
            </a:br>
            <a:r>
              <a:rPr lang="ru-RU" sz="2700" dirty="0" smtClean="0">
                <a:solidFill>
                  <a:srgbClr val="006600"/>
                </a:solidFill>
              </a:rPr>
              <a:t/>
            </a:r>
            <a:br>
              <a:rPr lang="ru-RU" sz="2700" dirty="0" smtClean="0">
                <a:solidFill>
                  <a:srgbClr val="006600"/>
                </a:solidFill>
              </a:rPr>
            </a:br>
            <a:r>
              <a:rPr lang="ru-RU" sz="3600" b="1" dirty="0" smtClean="0">
                <a:solidFill>
                  <a:srgbClr val="800000"/>
                </a:solidFill>
              </a:rPr>
              <a:t>Проект </a:t>
            </a:r>
            <a:r>
              <a:rPr lang="ru-RU" sz="3600" b="1" dirty="0" smtClean="0">
                <a:solidFill>
                  <a:srgbClr val="800000"/>
                </a:solidFill>
              </a:rPr>
              <a:t>«Читающая мама»</a:t>
            </a:r>
            <a:r>
              <a:rPr lang="ru-RU" dirty="0" smtClean="0">
                <a:solidFill>
                  <a:srgbClr val="006600"/>
                </a:solidFill>
              </a:rPr>
              <a:t/>
            </a:r>
            <a:br>
              <a:rPr lang="ru-RU" dirty="0" smtClean="0">
                <a:solidFill>
                  <a:srgbClr val="006600"/>
                </a:solidFill>
              </a:rPr>
            </a:br>
            <a:r>
              <a:rPr lang="ru-RU" i="1" dirty="0" smtClean="0">
                <a:solidFill>
                  <a:srgbClr val="006600"/>
                </a:solidFill>
              </a:rPr>
              <a:t>«Путешествие по страницам книг Виталия Бианки»</a:t>
            </a:r>
            <a:endParaRPr lang="ru-RU" i="1" dirty="0">
              <a:solidFill>
                <a:srgbClr val="0066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900" dirty="0" err="1" smtClean="0"/>
              <a:t>Живаева</a:t>
            </a:r>
            <a:r>
              <a:rPr lang="ru-RU" sz="1900" dirty="0" smtClean="0"/>
              <a:t> Наталья Васильевна</a:t>
            </a:r>
          </a:p>
          <a:p>
            <a:r>
              <a:rPr lang="ru-RU" sz="1900" dirty="0" smtClean="0"/>
              <a:t>учитель начальных классов</a:t>
            </a:r>
          </a:p>
          <a:p>
            <a:r>
              <a:rPr lang="ru-RU" sz="1900" dirty="0" smtClean="0"/>
              <a:t>МАОУ «СОШ №33» г.Стерлитамака РБ</a:t>
            </a:r>
            <a:endParaRPr lang="ru-RU" sz="1900" dirty="0"/>
          </a:p>
        </p:txBody>
      </p:sp>
    </p:spTree>
    <p:extLst>
      <p:ext uri="{BB962C8B-B14F-4D97-AF65-F5344CB8AC3E}">
        <p14:creationId xmlns="" xmlns:p14="http://schemas.microsoft.com/office/powerpoint/2010/main" val="3126076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Актуальность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303C18"/>
                </a:solidFill>
              </a:rPr>
              <a:t>Раскрытие образовательного процесса через вовлечение родителей в подготовку и реализацию данного проекта</a:t>
            </a:r>
          </a:p>
          <a:p>
            <a:r>
              <a:rPr lang="ru-RU" dirty="0" smtClean="0">
                <a:solidFill>
                  <a:srgbClr val="303C18"/>
                </a:solidFill>
              </a:rPr>
              <a:t>Формирование культуры совместного семейного чтения и ежедневной потребности в нем</a:t>
            </a:r>
          </a:p>
          <a:p>
            <a:r>
              <a:rPr lang="ru-RU" dirty="0" smtClean="0">
                <a:solidFill>
                  <a:srgbClr val="303C18"/>
                </a:solidFill>
              </a:rPr>
              <a:t>Нетрадиционная форма работы с родителями через показ деятельности детей</a:t>
            </a:r>
            <a:endParaRPr lang="ru-RU" dirty="0">
              <a:solidFill>
                <a:srgbClr val="303C18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9737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Задачи 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 smtClean="0">
                <a:solidFill>
                  <a:srgbClr val="303C18"/>
                </a:solidFill>
              </a:rPr>
              <a:t>Создать условия для качественной оценки родителем особенностей речевого развития его ребенка</a:t>
            </a:r>
          </a:p>
          <a:p>
            <a:r>
              <a:rPr lang="ru-RU" sz="2800" dirty="0" smtClean="0">
                <a:solidFill>
                  <a:srgbClr val="303C18"/>
                </a:solidFill>
              </a:rPr>
              <a:t>Приобщить всех членов семьи к чтению, формировать потребность читать совместно любимые произведения</a:t>
            </a:r>
          </a:p>
          <a:p>
            <a:r>
              <a:rPr lang="ru-RU" sz="2800" dirty="0" smtClean="0">
                <a:solidFill>
                  <a:srgbClr val="303C18"/>
                </a:solidFill>
              </a:rPr>
              <a:t>Познакомить учащихся с многообразием и особенностями творчества В.Бианки</a:t>
            </a:r>
          </a:p>
          <a:p>
            <a:r>
              <a:rPr lang="ru-RU" sz="2800" dirty="0" smtClean="0">
                <a:solidFill>
                  <a:srgbClr val="303C18"/>
                </a:solidFill>
              </a:rPr>
              <a:t>Формировать у детей ответственное отношение к природе, нравственные и правовые принципы природопользования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Этапы проекта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200" dirty="0" smtClean="0">
                <a:solidFill>
                  <a:srgbClr val="303C18"/>
                </a:solidFill>
              </a:rPr>
              <a:t>Знакомство детей с творчеством В.Бианки на уроках и внеурочное время (чтение произведений, инсценировки, обсуждение)</a:t>
            </a:r>
          </a:p>
          <a:p>
            <a:r>
              <a:rPr lang="ru-RU" sz="2200" dirty="0" smtClean="0">
                <a:solidFill>
                  <a:srgbClr val="303C18"/>
                </a:solidFill>
              </a:rPr>
              <a:t>Организация выставки книг В.Бианки</a:t>
            </a:r>
          </a:p>
          <a:p>
            <a:r>
              <a:rPr lang="ru-RU" sz="2200" dirty="0" smtClean="0">
                <a:solidFill>
                  <a:srgbClr val="303C18"/>
                </a:solidFill>
              </a:rPr>
              <a:t>Фотовыставка «Читаем с мамой»</a:t>
            </a:r>
          </a:p>
          <a:p>
            <a:r>
              <a:rPr lang="ru-RU" sz="2200" dirty="0" smtClean="0">
                <a:solidFill>
                  <a:srgbClr val="303C18"/>
                </a:solidFill>
              </a:rPr>
              <a:t>Оформление выставки совместных работ детей и родителей « Любимые герои произведений В.Бианки»</a:t>
            </a:r>
          </a:p>
          <a:p>
            <a:r>
              <a:rPr lang="ru-RU" sz="2200" dirty="0" smtClean="0">
                <a:solidFill>
                  <a:srgbClr val="303C18"/>
                </a:solidFill>
              </a:rPr>
              <a:t>Просмотр мультфильмов, снятых по мотивам произведений В.Бианки</a:t>
            </a:r>
          </a:p>
          <a:p>
            <a:r>
              <a:rPr lang="ru-RU" sz="2200" dirty="0" smtClean="0">
                <a:solidFill>
                  <a:srgbClr val="303C18"/>
                </a:solidFill>
              </a:rPr>
              <a:t>Акция «Читающая мама»(чтение мамами рассказов и сказок В.Бианки на уроках и внеурочной деятельности</a:t>
            </a:r>
          </a:p>
          <a:p>
            <a:r>
              <a:rPr lang="ru-RU" sz="2200" dirty="0" smtClean="0">
                <a:solidFill>
                  <a:srgbClr val="303C18"/>
                </a:solidFill>
              </a:rPr>
              <a:t>Литературная игра-викторина «По страницам книг Виталия Бианки» </a:t>
            </a:r>
            <a:endParaRPr lang="ru-RU" sz="2200" dirty="0">
              <a:solidFill>
                <a:srgbClr val="303C18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Мы знакомимся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фвьшт\Desktop\Новая папка (2)\IMG-20170405-WA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484784"/>
            <a:ext cx="1717928" cy="2710056"/>
          </a:xfrm>
          <a:prstGeom prst="rect">
            <a:avLst/>
          </a:prstGeom>
          <a:noFill/>
        </p:spPr>
      </p:pic>
      <p:pic>
        <p:nvPicPr>
          <p:cNvPr id="3075" name="Picture 3" descr="C:\Users\фвьшт\Desktop\Новая папка (2)\P31602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484784"/>
            <a:ext cx="3251200" cy="2438400"/>
          </a:xfrm>
          <a:prstGeom prst="rect">
            <a:avLst/>
          </a:prstGeom>
          <a:noFill/>
        </p:spPr>
      </p:pic>
      <p:pic>
        <p:nvPicPr>
          <p:cNvPr id="3076" name="Picture 4" descr="C:\Users\фвьшт\Desktop\Новая папка (2)\P31602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484784"/>
            <a:ext cx="3251200" cy="2438400"/>
          </a:xfrm>
          <a:prstGeom prst="rect">
            <a:avLst/>
          </a:prstGeom>
          <a:noFill/>
        </p:spPr>
      </p:pic>
      <p:pic>
        <p:nvPicPr>
          <p:cNvPr id="3077" name="Picture 5" descr="C:\Users\фвьшт\Desktop\рабочий\IMG_20170405_0930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077072"/>
            <a:ext cx="3393058" cy="2592288"/>
          </a:xfrm>
          <a:prstGeom prst="rect">
            <a:avLst/>
          </a:prstGeom>
          <a:noFill/>
        </p:spPr>
      </p:pic>
      <p:pic>
        <p:nvPicPr>
          <p:cNvPr id="3079" name="Picture 7" descr="C:\Users\фвьшт\Desktop\Новая папка (2)\IMG_20170405_0930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4077072"/>
            <a:ext cx="3240360" cy="2636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7001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Захватывающий мир В.Бианки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Мы читаем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Мы обсуждаем</a:t>
            </a:r>
            <a:endParaRPr lang="ru-RU" dirty="0">
              <a:solidFill>
                <a:srgbClr val="303C18"/>
              </a:solidFill>
            </a:endParaRPr>
          </a:p>
        </p:txBody>
      </p:sp>
      <p:pic>
        <p:nvPicPr>
          <p:cNvPr id="1027" name="Picture 3" descr="C:\Users\фвьшт\Desktop\рабочий\обсуждае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204864"/>
            <a:ext cx="3995936" cy="3454152"/>
          </a:xfrm>
          <a:prstGeom prst="rect">
            <a:avLst/>
          </a:prstGeom>
          <a:noFill/>
        </p:spPr>
      </p:pic>
      <p:pic>
        <p:nvPicPr>
          <p:cNvPr id="1033" name="Picture 9" descr="C:\Users\фвьшт\Desktop\Новая папка (2)\IMG_20170405_111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04864"/>
            <a:ext cx="3816424" cy="35283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26366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Захватывающий мир В.Бианки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Мы изучаем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Мы исследуем</a:t>
            </a:r>
            <a:endParaRPr lang="ru-RU" dirty="0">
              <a:solidFill>
                <a:srgbClr val="303C18"/>
              </a:solidFill>
            </a:endParaRPr>
          </a:p>
        </p:txBody>
      </p:sp>
      <p:pic>
        <p:nvPicPr>
          <p:cNvPr id="4099" name="Picture 3" descr="C:\Users\фвьшт\Desktop\Новая папка (2)\IMG_20170405_1114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76872"/>
            <a:ext cx="3733800" cy="2806700"/>
          </a:xfrm>
          <a:prstGeom prst="rect">
            <a:avLst/>
          </a:prstGeom>
          <a:noFill/>
        </p:spPr>
      </p:pic>
      <p:pic>
        <p:nvPicPr>
          <p:cNvPr id="4102" name="Picture 6" descr="C:\Users\фвьшт\Desktop\Новая папка (2)\IMG_20170405_1912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276872"/>
            <a:ext cx="3924300" cy="295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Захватывающий мир В.Бианки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303C18"/>
                </a:solidFill>
              </a:rPr>
              <a:t>Смотрим мультфильмы</a:t>
            </a:r>
            <a:endParaRPr lang="ru-RU" sz="2400" dirty="0">
              <a:solidFill>
                <a:srgbClr val="303C18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303C18"/>
                </a:solidFill>
              </a:rPr>
              <a:t>Играем в театр</a:t>
            </a:r>
            <a:endParaRPr lang="ru-RU" sz="2400" dirty="0">
              <a:solidFill>
                <a:srgbClr val="303C18"/>
              </a:solidFill>
            </a:endParaRPr>
          </a:p>
        </p:txBody>
      </p:sp>
      <p:pic>
        <p:nvPicPr>
          <p:cNvPr id="6146" name="Picture 2" descr="C:\Users\фвьшт\Desktop\Новая папка (2)\PA2100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132856"/>
            <a:ext cx="4064000" cy="3048000"/>
          </a:xfrm>
          <a:prstGeom prst="rect">
            <a:avLst/>
          </a:prstGeom>
          <a:noFill/>
        </p:spPr>
      </p:pic>
      <p:pic>
        <p:nvPicPr>
          <p:cNvPr id="6147" name="Picture 3" descr="C:\Users\фвьшт\Desktop\Новая папка (2)\IMG_20170405_105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132856"/>
            <a:ext cx="3672408" cy="3111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Любимые герои </a:t>
            </a:r>
            <a:endParaRPr lang="ru-RU" dirty="0"/>
          </a:p>
        </p:txBody>
      </p:sp>
      <p:pic>
        <p:nvPicPr>
          <p:cNvPr id="7171" name="Picture 3" descr="C:\Users\фвьшт\Desktop\Новая папка (2)\IMG_20170405_113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3746500" cy="2806700"/>
          </a:xfrm>
          <a:prstGeom prst="rect">
            <a:avLst/>
          </a:prstGeom>
          <a:noFill/>
        </p:spPr>
      </p:pic>
      <p:pic>
        <p:nvPicPr>
          <p:cNvPr id="7172" name="Picture 4" descr="C:\Users\фвьшт\Desktop\Новая папка (2)\IMG_20170405_114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861048"/>
            <a:ext cx="3746500" cy="2806700"/>
          </a:xfrm>
          <a:prstGeom prst="rect">
            <a:avLst/>
          </a:prstGeom>
          <a:noFill/>
        </p:spPr>
      </p:pic>
      <p:pic>
        <p:nvPicPr>
          <p:cNvPr id="7173" name="Picture 5" descr="C:\Users\фвьшт\Desktop\Новая папка (2)\IMG_20170405_1130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340768"/>
            <a:ext cx="4152900" cy="3111500"/>
          </a:xfrm>
          <a:prstGeom prst="rect">
            <a:avLst/>
          </a:prstGeom>
          <a:noFill/>
        </p:spPr>
      </p:pic>
      <p:pic>
        <p:nvPicPr>
          <p:cNvPr id="7174" name="Picture 6" descr="C:\Users\фвьшт\Desktop\Новая папка (2)\IMG_20170405_1945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861048"/>
            <a:ext cx="4104456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Фотовыставка «Читаем с мамой»</a:t>
            </a:r>
            <a:endParaRPr lang="ru-RU" dirty="0"/>
          </a:p>
        </p:txBody>
      </p:sp>
      <p:pic>
        <p:nvPicPr>
          <p:cNvPr id="2051" name="Picture 3" descr="C:\Users\фвьшт\Desktop\Новая папка (2)\алл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556792"/>
            <a:ext cx="2540000" cy="2304256"/>
          </a:xfrm>
          <a:prstGeom prst="rect">
            <a:avLst/>
          </a:prstGeom>
          <a:noFill/>
        </p:spPr>
      </p:pic>
      <p:pic>
        <p:nvPicPr>
          <p:cNvPr id="2053" name="Picture 5" descr="C:\Users\фвьшт\Desktop\Новая папка (2)\кат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00808"/>
            <a:ext cx="2743200" cy="2057400"/>
          </a:xfrm>
          <a:prstGeom prst="rect">
            <a:avLst/>
          </a:prstGeom>
          <a:noFill/>
        </p:spPr>
      </p:pic>
      <p:pic>
        <p:nvPicPr>
          <p:cNvPr id="2055" name="Picture 7" descr="C:\Users\фвьшт\Desktop\Новая папка (2)\сарма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556792"/>
            <a:ext cx="2346960" cy="2346960"/>
          </a:xfrm>
          <a:prstGeom prst="rect">
            <a:avLst/>
          </a:prstGeom>
          <a:noFill/>
        </p:spPr>
      </p:pic>
      <p:pic>
        <p:nvPicPr>
          <p:cNvPr id="2058" name="Picture 10" descr="C:\Users\фвьшт\Desktop\Новая папка (2)\эльми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365104"/>
            <a:ext cx="2804160" cy="2088232"/>
          </a:xfrm>
          <a:prstGeom prst="rect">
            <a:avLst/>
          </a:prstGeom>
          <a:noFill/>
        </p:spPr>
      </p:pic>
      <p:pic>
        <p:nvPicPr>
          <p:cNvPr id="11265" name="Picture 1" descr="C:\Users\фвьшт\Downloads\IMG_20170405_0752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005064"/>
            <a:ext cx="3327400" cy="2489200"/>
          </a:xfrm>
          <a:prstGeom prst="rect">
            <a:avLst/>
          </a:prstGeom>
          <a:noFill/>
        </p:spPr>
      </p:pic>
      <p:pic>
        <p:nvPicPr>
          <p:cNvPr id="11266" name="Picture 2" descr="C:\Users\фвьшт\Desktop\Новая папка (2)\костя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933056"/>
            <a:ext cx="2952328" cy="2095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67960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Акция «Читающая мама»</a:t>
            </a:r>
            <a:endParaRPr lang="ru-RU" dirty="0"/>
          </a:p>
        </p:txBody>
      </p:sp>
      <p:pic>
        <p:nvPicPr>
          <p:cNvPr id="5123" name="Picture 3" descr="C:\Users\фвьшт\Desktop\Новая папка (2)\IMG_20170405_192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556792"/>
            <a:ext cx="3632200" cy="2730500"/>
          </a:xfrm>
          <a:prstGeom prst="rect">
            <a:avLst/>
          </a:prstGeom>
          <a:noFill/>
        </p:spPr>
      </p:pic>
      <p:pic>
        <p:nvPicPr>
          <p:cNvPr id="5125" name="Picture 5" descr="C:\Users\фвьшт\Desktop\Новая папка (2)\P3160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56792"/>
            <a:ext cx="3657600" cy="2743200"/>
          </a:xfrm>
          <a:prstGeom prst="rect">
            <a:avLst/>
          </a:prstGeom>
          <a:noFill/>
        </p:spPr>
      </p:pic>
      <p:pic>
        <p:nvPicPr>
          <p:cNvPr id="5127" name="Picture 7" descr="C:\Users\фвьшт\Desktop\Новая папка (2)\IMG-20170405-WA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365104"/>
            <a:ext cx="3802380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303C18"/>
                </a:solidFill>
              </a:rPr>
              <a:t/>
            </a:r>
            <a:br>
              <a:rPr lang="ru-RU" sz="3200" dirty="0" smtClean="0">
                <a:solidFill>
                  <a:srgbClr val="303C18"/>
                </a:solidFill>
              </a:rPr>
            </a:br>
            <a:r>
              <a:rPr lang="ru-RU" sz="3200" dirty="0" smtClean="0">
                <a:solidFill>
                  <a:srgbClr val="303C18"/>
                </a:solidFill>
              </a:rPr>
              <a:t>Литературная игра-викторина</a:t>
            </a:r>
            <a:br>
              <a:rPr lang="ru-RU" sz="3200" dirty="0" smtClean="0">
                <a:solidFill>
                  <a:srgbClr val="303C18"/>
                </a:solidFill>
              </a:rPr>
            </a:br>
            <a:r>
              <a:rPr lang="ru-RU" sz="3200" dirty="0" smtClean="0">
                <a:solidFill>
                  <a:srgbClr val="303C18"/>
                </a:solidFill>
              </a:rPr>
              <a:t> «По страницам книг Виталия Бианки» </a:t>
            </a:r>
            <a:br>
              <a:rPr lang="ru-RU" sz="3200" dirty="0" smtClean="0">
                <a:solidFill>
                  <a:srgbClr val="303C18"/>
                </a:solidFill>
              </a:rPr>
            </a:br>
            <a:endParaRPr lang="ru-RU" sz="3200" dirty="0"/>
          </a:p>
        </p:txBody>
      </p:sp>
      <p:pic>
        <p:nvPicPr>
          <p:cNvPr id="8196" name="Picture 4" descr="C:\Users\фвьшт\Desktop\Новая папка (2)\IMG_20170405_190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628800"/>
            <a:ext cx="3327400" cy="2489200"/>
          </a:xfrm>
          <a:prstGeom prst="rect">
            <a:avLst/>
          </a:prstGeom>
          <a:noFill/>
        </p:spPr>
      </p:pic>
      <p:pic>
        <p:nvPicPr>
          <p:cNvPr id="8197" name="Picture 5" descr="C:\Users\фвьшт\Desktop\Новая папка (2)\IMG_20170405_180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28800"/>
            <a:ext cx="3505200" cy="2520280"/>
          </a:xfrm>
          <a:prstGeom prst="rect">
            <a:avLst/>
          </a:prstGeom>
          <a:noFill/>
        </p:spPr>
      </p:pic>
      <p:pic>
        <p:nvPicPr>
          <p:cNvPr id="8198" name="Picture 6" descr="C:\Users\фвьшт\Desktop\Новая папка (2)\IMG_20170405_1900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221088"/>
            <a:ext cx="3327400" cy="2489200"/>
          </a:xfrm>
          <a:prstGeom prst="rect">
            <a:avLst/>
          </a:prstGeom>
          <a:noFill/>
        </p:spPr>
      </p:pic>
      <p:pic>
        <p:nvPicPr>
          <p:cNvPr id="8199" name="Picture 7" descr="C:\Users\фвьшт\Desktop\Новая папка (2)\IMG_20170405_1904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221088"/>
            <a:ext cx="3327400" cy="248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303C18"/>
                </a:solidFill>
              </a:rPr>
              <a:t/>
            </a:r>
            <a:br>
              <a:rPr lang="ru-RU" sz="4000" dirty="0" smtClean="0">
                <a:solidFill>
                  <a:srgbClr val="303C18"/>
                </a:solidFill>
              </a:rPr>
            </a:br>
            <a:r>
              <a:rPr lang="ru-RU" sz="4000" dirty="0" smtClean="0">
                <a:solidFill>
                  <a:srgbClr val="303C18"/>
                </a:solidFill>
              </a:rPr>
              <a:t>Литературная игра-викторина</a:t>
            </a:r>
            <a:br>
              <a:rPr lang="ru-RU" sz="4000" dirty="0" smtClean="0">
                <a:solidFill>
                  <a:srgbClr val="303C18"/>
                </a:solidFill>
              </a:rPr>
            </a:br>
            <a:r>
              <a:rPr lang="ru-RU" sz="4000" dirty="0" smtClean="0">
                <a:solidFill>
                  <a:srgbClr val="303C18"/>
                </a:solidFill>
              </a:rPr>
              <a:t> «По страницам книг Виталия Бианки» </a:t>
            </a:r>
            <a:r>
              <a:rPr lang="ru-RU" dirty="0" smtClean="0">
                <a:solidFill>
                  <a:srgbClr val="303C18"/>
                </a:solidFill>
              </a:rPr>
              <a:t/>
            </a:r>
            <a:br>
              <a:rPr lang="ru-RU" dirty="0" smtClean="0">
                <a:solidFill>
                  <a:srgbClr val="303C18"/>
                </a:solidFill>
              </a:rPr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Picture 2" descr="C:\Users\фвьшт\Desktop\Новая папка (2)\IMG_20170405_1907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3327400" cy="2489200"/>
          </a:xfrm>
          <a:prstGeom prst="rect">
            <a:avLst/>
          </a:prstGeom>
          <a:noFill/>
        </p:spPr>
      </p:pic>
      <p:pic>
        <p:nvPicPr>
          <p:cNvPr id="6" name="Picture 3" descr="C:\Users\фвьшт\Desktop\Новая папка (2)\IMG_20170405_1914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556792"/>
            <a:ext cx="3327400" cy="2489200"/>
          </a:xfrm>
          <a:prstGeom prst="rect">
            <a:avLst/>
          </a:prstGeom>
          <a:noFill/>
        </p:spPr>
      </p:pic>
      <p:pic>
        <p:nvPicPr>
          <p:cNvPr id="7" name="Picture 4" descr="C:\Users\фвьшт\Desktop\Новая папка (2)\P31702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05064"/>
            <a:ext cx="3657600" cy="2743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6995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Мы планируем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755576" y="1772816"/>
            <a:ext cx="784887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03C1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Экскурсию в городскую библиотеку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303C18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3200" dirty="0" smtClean="0">
                <a:solidFill>
                  <a:srgbClr val="303C1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Выставку книжек-малышек изготовленных совместно с родителями</a:t>
            </a:r>
            <a:endParaRPr lang="ru-RU" sz="3200" dirty="0" smtClean="0">
              <a:solidFill>
                <a:srgbClr val="303C18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03C1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Постановку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303C1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03C1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театрализованного представления по произведениям В.Бианки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3200" dirty="0" smtClean="0">
                <a:solidFill>
                  <a:srgbClr val="303C1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Коллективный поход на природу  с родителями</a:t>
            </a:r>
            <a:endParaRPr lang="ru-RU" sz="3200" dirty="0" smtClean="0">
              <a:solidFill>
                <a:srgbClr val="303C18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303C18"/>
                </a:solidFill>
              </a:rPr>
              <a:t>Главный совет маме!</a:t>
            </a:r>
            <a:endParaRPr lang="ru-RU" dirty="0">
              <a:solidFill>
                <a:srgbClr val="303C18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628800"/>
            <a:ext cx="74168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Если у ребенка слезы и капризы</a:t>
            </a:r>
            <a:br>
              <a:rPr lang="ru-RU" sz="3200" dirty="0" smtClean="0"/>
            </a:br>
            <a:r>
              <a:rPr lang="ru-RU" sz="3200" dirty="0" smtClean="0"/>
              <a:t>Не берите, мамы, в помощь телевизор.</a:t>
            </a:r>
            <a:br>
              <a:rPr lang="ru-RU" sz="3200" dirty="0" smtClean="0"/>
            </a:br>
            <a:r>
              <a:rPr lang="ru-RU" sz="3200" dirty="0" smtClean="0"/>
              <a:t>Малыш не разберется, что там на экране,</a:t>
            </a:r>
            <a:br>
              <a:rPr lang="ru-RU" sz="3200" dirty="0" smtClean="0"/>
            </a:br>
            <a:r>
              <a:rPr lang="ru-RU" sz="3200" dirty="0" smtClean="0"/>
              <a:t>И добрей, и лучше от него не станет.</a:t>
            </a:r>
            <a:br>
              <a:rPr lang="ru-RU" sz="3200" dirty="0" smtClean="0"/>
            </a:br>
            <a:r>
              <a:rPr lang="ru-RU" sz="3200" dirty="0" smtClean="0"/>
              <a:t>И не упустите в этой жизни мига:</a:t>
            </a:r>
            <a:br>
              <a:rPr lang="ru-RU" sz="3200" dirty="0" smtClean="0"/>
            </a:br>
            <a:r>
              <a:rPr lang="ru-RU" sz="3200" dirty="0" smtClean="0"/>
              <a:t>Покажите детям, что такое </a:t>
            </a:r>
            <a:r>
              <a:rPr lang="ru-RU" sz="3200" smtClean="0"/>
              <a:t>книга!</a:t>
            </a:r>
            <a:endParaRPr lang="ru-RU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http://pedsovet.su/publ/164-1-0-1216</a:t>
            </a:r>
            <a:endParaRPr lang="ru-RU" dirty="0"/>
          </a:p>
          <a:p>
            <a:r>
              <a:rPr lang="ru-RU" dirty="0" smtClean="0"/>
              <a:t>Социальная сеть работников образования </a:t>
            </a:r>
            <a:r>
              <a:rPr lang="en-US" dirty="0" smtClean="0"/>
              <a:t>http://nsportal.ru/nachalnaya-shkola/chtenie/2014/06/28/viktorina-po-proizvedeniyam-v-bianki</a:t>
            </a:r>
            <a:endParaRPr lang="ru-RU" dirty="0"/>
          </a:p>
          <a:p>
            <a:r>
              <a:rPr lang="ru-RU" dirty="0" smtClean="0"/>
              <a:t>Открытый класс</a:t>
            </a:r>
            <a:r>
              <a:rPr lang="en-US" dirty="0" smtClean="0"/>
              <a:t> http://www.openclass.ru/node/19715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069958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256</Words>
  <Application>Microsoft Office PowerPoint</Application>
  <PresentationFormat>Экран (4:3)</PresentationFormat>
  <Paragraphs>49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   Формирование читательской грамотности   Проект «Читающая мама» «Путешествие по страницам книг Виталия Бианки»</vt:lpstr>
      <vt:lpstr>Актуальность</vt:lpstr>
      <vt:lpstr>Задачи </vt:lpstr>
      <vt:lpstr>Этапы проекта</vt:lpstr>
      <vt:lpstr>Мы знакомимся</vt:lpstr>
      <vt:lpstr>Захватывающий мир В.Бианки</vt:lpstr>
      <vt:lpstr>Захватывающий мир В.Бианки</vt:lpstr>
      <vt:lpstr>Захватывающий мир В.Бианки</vt:lpstr>
      <vt:lpstr>Любимые герои </vt:lpstr>
      <vt:lpstr>Фотовыставка «Читаем с мамой»</vt:lpstr>
      <vt:lpstr>Акция «Читающая мама»</vt:lpstr>
      <vt:lpstr> Литературная игра-викторина  «По страницам книг Виталия Бианки»  </vt:lpstr>
      <vt:lpstr> Литературная игра-викторина  «По страницам книг Виталия Бианки»   </vt:lpstr>
      <vt:lpstr>Мы планируем</vt:lpstr>
      <vt:lpstr>Главный совет маме!</vt:lpstr>
      <vt:lpstr>Источники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презентации</dc:title>
  <dc:creator>Павел Погодаев</dc:creator>
  <cp:lastModifiedBy>фвьшт</cp:lastModifiedBy>
  <cp:revision>64</cp:revision>
  <dcterms:created xsi:type="dcterms:W3CDTF">2017-01-04T14:26:05Z</dcterms:created>
  <dcterms:modified xsi:type="dcterms:W3CDTF">2021-09-25T09:03:02Z</dcterms:modified>
</cp:coreProperties>
</file>