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12192000"/>
  <p:embeddedFontLst>
    <p:embeddedFont>
      <p:font typeface="Syne ExtraBold" panose="020B0604020202020204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yne" panose="020B0604020202020204" charset="0"/>
      <p:regular r:id="rId1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58" d="100"/>
          <a:sy n="58" d="100"/>
        </p:scale>
        <p:origin x="7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4178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3813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-5-6.svg"/><Relationship Id="rId3" Type="http://schemas.openxmlformats.org/officeDocument/2006/relationships/image" Target="../media/image7.png"/><Relationship Id="rId7" Type="http://schemas.openxmlformats.org/officeDocument/2006/relationships/image" Target="../media/image-5-6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-5-2.svg"/><Relationship Id="rId4" Type="http://schemas.openxmlformats.org/officeDocument/2006/relationships/image" Target="../media/image-5-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-6-6.sv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12" Type="http://schemas.openxmlformats.org/officeDocument/2006/relationships/image" Target="../media/image-6-10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-6-4.svg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image" Target="../media/image-6-8.svg"/><Relationship Id="rId4" Type="http://schemas.openxmlformats.org/officeDocument/2006/relationships/image" Target="../media/image-6-2.sv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277" y="515390"/>
            <a:ext cx="10445082" cy="5878482"/>
          </a:xfrm>
          <a:prstGeom prst="rect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395574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F0F4F1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Профориентация становится общим делом школы и семьи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3443089"/>
            <a:ext cx="6296860" cy="20271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650"/>
              </a:spcAft>
              <a:buNone/>
            </a:pPr>
            <a:r>
              <a:rPr lang="en-US" sz="14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Модернизация образования меняет содержание обучения, требования к компетенциям и представления о мире профессий. Чтобы выбор обучающегося был осознанным, ему нужны не только знания о профессиях, но и поддержка взрослых.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Задача школы — выстроить сотрудничество с родителями, сохраняя за ребёнком право на собственный профессиональный выбор.</a:t>
            </a:r>
            <a:endParaRPr lang="en-US" sz="1450" dirty="0"/>
          </a:p>
        </p:txBody>
      </p:sp>
    </p:spTree>
    <p:extLst>
      <p:ext uri="{BB962C8B-B14F-4D97-AF65-F5344CB8AC3E}">
        <p14:creationId xmlns:p14="http://schemas.microsoft.com/office/powerpoint/2010/main" val="2047901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45720"/>
            <a:ext cx="10868745" cy="561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F0F4F1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Цель — помочь ребёнку выбрать осознанно</a:t>
            </a:r>
            <a:endParaRPr lang="en-US" sz="35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210" y="1648916"/>
            <a:ext cx="6565736" cy="437723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17270" y="1927423"/>
            <a:ext cx="3519201" cy="14004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Профориентационная работа с родителями направлена на то, чтобы семья могла поддержать интересы, способности и самостоятельность обучающегося.</a:t>
            </a: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8017270" y="3481388"/>
            <a:ext cx="3519201" cy="23600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расширять представления о современных профессиях и путях получения образования;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учить обсуждать склонности и возможности ребёнка без давления;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связывать выбор с личными целями, а не только с престижем или ожиданиями взрослых.</a:t>
            </a:r>
            <a:endParaRPr lang="en-US" sz="14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45720"/>
            <a:ext cx="10868745" cy="561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F0F4F1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Родители влияют на выбор каждый день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661475" y="2360315"/>
            <a:ext cx="3519201" cy="295443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spcAft>
                <a:spcPts val="1200"/>
              </a:spcAft>
              <a:buNone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Семья передаёт отношение к труду, образованию и успеху. Советы родителей могут стать опорой, но могут и ограничить выбор, если основаны на стереотипах или собственном нереализованном опыте.</a:t>
            </a:r>
            <a:endParaRPr lang="en-US" sz="1400" dirty="0"/>
          </a:p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Партнёрство строится не на оценке семьи, а на уважительном диалоге и общей ответственности за условия, в которых ребёнок принимает решение.</a:t>
            </a:r>
            <a:endParaRPr lang="en-US" sz="14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7900" y="1648916"/>
            <a:ext cx="6565736" cy="43772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539739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F0F4F1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Новые условия требуют гибкости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996605"/>
            <a:ext cx="6296860" cy="23295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650"/>
              </a:spcAft>
              <a:buNone/>
            </a:pPr>
            <a:r>
              <a:rPr lang="en-US" sz="14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Сегодня профессиональная траектория может включать смену направления, дополнительное обучение и освоение новых навыков. Поэтому важно готовить не к одной «профессии на всю жизнь», а к осмысленному выбору и готовности учиться.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Профориентационная работа помогает семье обсуждать изменения рынка труда без тревожных прогнозов и обещаний гарантированного успеха.</a:t>
            </a:r>
            <a:endParaRPr lang="en-US" sz="145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39825"/>
            <a:ext cx="10868745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F0F4F1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Сначала понять ребёнка, затем обсуждать профессию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266752"/>
            <a:ext cx="5203794" cy="16821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Полезный разговор начинается с интересов и опыта обучающегося, а не со списка «подходящих» специальностей.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Ответы — повод для исследования, а не окончательный диагноз способностей.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332776" y="2309316"/>
            <a:ext cx="2507394" cy="160992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48780" y="2523728"/>
            <a:ext cx="1976983" cy="11811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D7E5D8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Что тебе нравится делать и почему?</a:t>
            </a:r>
            <a:endParaRPr lang="en-US" sz="18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029176" y="2309316"/>
            <a:ext cx="2507394" cy="160992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345180" y="2523728"/>
            <a:ext cx="1976983" cy="11811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D7E5D8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Какие задачи даются легче, а какие хочется освоить?</a:t>
            </a:r>
            <a:endParaRPr lang="en-US" sz="18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6332776" y="4108252"/>
            <a:ext cx="2507394" cy="1905198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6648780" y="4322663"/>
            <a:ext cx="1976983" cy="1476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D7E5D8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В какой деятельности ты хотел бы попробовать себя?</a:t>
            </a:r>
            <a:endParaRPr lang="en-US" sz="18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9029176" y="4108252"/>
            <a:ext cx="2507394" cy="190519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345180" y="4322663"/>
            <a:ext cx="1976983" cy="1476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D7E5D8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Какие шаги помогут проверить интерес на практике?</a:t>
            </a:r>
            <a:endParaRPr lang="en-US" sz="185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73498"/>
            <a:ext cx="10868745" cy="1004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F0F4F1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Школа предлагает семье разные форматы участия</a:t>
            </a:r>
            <a:endParaRPr lang="en-US" sz="3150" dirty="0"/>
          </a:p>
        </p:txBody>
      </p:sp>
      <p:sp>
        <p:nvSpPr>
          <p:cNvPr id="3" name="Text 1"/>
          <p:cNvSpPr/>
          <p:nvPr/>
        </p:nvSpPr>
        <p:spPr>
          <a:xfrm>
            <a:off x="661475" y="2042815"/>
            <a:ext cx="11478330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Формы работы важно подбирать с учётом возраста детей, запросов родителей и возможностей образовательной организации.</a:t>
            </a:r>
            <a:endParaRPr lang="en-US" sz="1250" dirty="0"/>
          </a:p>
        </p:txBody>
      </p:sp>
      <p:sp>
        <p:nvSpPr>
          <p:cNvPr id="4" name="Shape 2"/>
          <p:cNvSpPr/>
          <p:nvPr/>
        </p:nvSpPr>
        <p:spPr>
          <a:xfrm>
            <a:off x="661475" y="2434134"/>
            <a:ext cx="3531901" cy="1760835"/>
          </a:xfrm>
          <a:prstGeom prst="roundRect">
            <a:avLst>
              <a:gd name="adj" fmla="val 3832"/>
            </a:avLst>
          </a:prstGeom>
          <a:solidFill>
            <a:srgbClr val="547808"/>
          </a:solidFill>
          <a:ln w="6350">
            <a:solidFill>
              <a:srgbClr val="6D912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28456" y="2601119"/>
            <a:ext cx="481993" cy="482005"/>
          </a:xfrm>
          <a:prstGeom prst="ellipse">
            <a:avLst/>
          </a:prstGeom>
          <a:solidFill>
            <a:srgbClr val="A9F00F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61009" y="2733675"/>
            <a:ext cx="216887" cy="21689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28456" y="3219648"/>
            <a:ext cx="3197939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Собрания и консультации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828456" y="3552527"/>
            <a:ext cx="3197939" cy="47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Тематические родительские собрания и консультации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329897" y="2434134"/>
            <a:ext cx="3531901" cy="1760835"/>
          </a:xfrm>
          <a:prstGeom prst="roundRect">
            <a:avLst>
              <a:gd name="adj" fmla="val 3832"/>
            </a:avLst>
          </a:prstGeom>
          <a:solidFill>
            <a:srgbClr val="547808"/>
          </a:solidFill>
          <a:ln w="6350">
            <a:solidFill>
              <a:srgbClr val="6D9121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4496878" y="2601119"/>
            <a:ext cx="481993" cy="482005"/>
          </a:xfrm>
          <a:prstGeom prst="ellipse">
            <a:avLst/>
          </a:prstGeom>
          <a:solidFill>
            <a:srgbClr val="A9F00F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4629431" y="2733675"/>
            <a:ext cx="216887" cy="21689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4496878" y="3219648"/>
            <a:ext cx="3197939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Встречи с профессионалами</a:t>
            </a:r>
            <a:endParaRPr lang="en-US" sz="1550" dirty="0"/>
          </a:p>
        </p:txBody>
      </p:sp>
      <p:sp>
        <p:nvSpPr>
          <p:cNvPr id="13" name="Text 9"/>
          <p:cNvSpPr/>
          <p:nvPr/>
        </p:nvSpPr>
        <p:spPr>
          <a:xfrm>
            <a:off x="4496878" y="3552527"/>
            <a:ext cx="3197939" cy="47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Встречи с представителями профессий и выпускниками</a:t>
            </a:r>
            <a:endParaRPr lang="en-US" sz="1250" dirty="0"/>
          </a:p>
        </p:txBody>
      </p:sp>
      <p:sp>
        <p:nvSpPr>
          <p:cNvPr id="14" name="Shape 10"/>
          <p:cNvSpPr/>
          <p:nvPr/>
        </p:nvSpPr>
        <p:spPr>
          <a:xfrm>
            <a:off x="7998319" y="2434134"/>
            <a:ext cx="3531901" cy="1760835"/>
          </a:xfrm>
          <a:prstGeom prst="roundRect">
            <a:avLst>
              <a:gd name="adj" fmla="val 3832"/>
            </a:avLst>
          </a:prstGeom>
          <a:solidFill>
            <a:srgbClr val="547808"/>
          </a:solidFill>
          <a:ln w="6350">
            <a:solidFill>
              <a:srgbClr val="6D9121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8165300" y="2601119"/>
            <a:ext cx="481993" cy="482005"/>
          </a:xfrm>
          <a:prstGeom prst="ellipse">
            <a:avLst/>
          </a:prstGeom>
          <a:solidFill>
            <a:srgbClr val="A9F00F"/>
          </a:solidFill>
          <a:ln/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8297853" y="2733675"/>
            <a:ext cx="216887" cy="216892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165300" y="3219648"/>
            <a:ext cx="3197939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Пробы и экскурсии</a:t>
            </a:r>
            <a:endParaRPr lang="en-US" sz="1550" dirty="0"/>
          </a:p>
        </p:txBody>
      </p:sp>
      <p:sp>
        <p:nvSpPr>
          <p:cNvPr id="18" name="Text 13"/>
          <p:cNvSpPr/>
          <p:nvPr/>
        </p:nvSpPr>
        <p:spPr>
          <a:xfrm>
            <a:off x="8165300" y="3552527"/>
            <a:ext cx="3197939" cy="47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Экскурсии, профессиональные пробы, мастер-классы</a:t>
            </a:r>
            <a:endParaRPr lang="en-US" sz="1250" dirty="0"/>
          </a:p>
        </p:txBody>
      </p:sp>
      <p:sp>
        <p:nvSpPr>
          <p:cNvPr id="19" name="Shape 14"/>
          <p:cNvSpPr/>
          <p:nvPr/>
        </p:nvSpPr>
        <p:spPr>
          <a:xfrm>
            <a:off x="661475" y="4331494"/>
            <a:ext cx="5366112" cy="1760835"/>
          </a:xfrm>
          <a:prstGeom prst="roundRect">
            <a:avLst>
              <a:gd name="adj" fmla="val 3832"/>
            </a:avLst>
          </a:prstGeom>
          <a:solidFill>
            <a:srgbClr val="547808"/>
          </a:solidFill>
          <a:ln w="6350">
            <a:solidFill>
              <a:srgbClr val="6D9121"/>
            </a:solidFill>
            <a:prstDash val="solid"/>
          </a:ln>
        </p:spPr>
      </p:sp>
      <p:sp>
        <p:nvSpPr>
          <p:cNvPr id="20" name="Shape 15"/>
          <p:cNvSpPr/>
          <p:nvPr/>
        </p:nvSpPr>
        <p:spPr>
          <a:xfrm>
            <a:off x="828456" y="4498479"/>
            <a:ext cx="481993" cy="482005"/>
          </a:xfrm>
          <a:prstGeom prst="ellipse">
            <a:avLst/>
          </a:prstGeom>
          <a:solidFill>
            <a:srgbClr val="A9F00F"/>
          </a:solidFill>
          <a:ln/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61009" y="4631035"/>
            <a:ext cx="216887" cy="216892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828456" y="5117009"/>
            <a:ext cx="5032150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Совместные проекты</a:t>
            </a:r>
            <a:endParaRPr lang="en-US" sz="1550" dirty="0"/>
          </a:p>
        </p:txBody>
      </p:sp>
      <p:sp>
        <p:nvSpPr>
          <p:cNvPr id="23" name="Text 17"/>
          <p:cNvSpPr/>
          <p:nvPr/>
        </p:nvSpPr>
        <p:spPr>
          <a:xfrm>
            <a:off x="828456" y="5449888"/>
            <a:ext cx="5032150" cy="47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Совместные проекты и обсуждение образовательных маршрутов</a:t>
            </a:r>
            <a:endParaRPr lang="en-US" sz="1250" dirty="0"/>
          </a:p>
        </p:txBody>
      </p:sp>
      <p:sp>
        <p:nvSpPr>
          <p:cNvPr id="24" name="Shape 18"/>
          <p:cNvSpPr/>
          <p:nvPr/>
        </p:nvSpPr>
        <p:spPr>
          <a:xfrm>
            <a:off x="6164108" y="4331494"/>
            <a:ext cx="5366112" cy="1760835"/>
          </a:xfrm>
          <a:prstGeom prst="roundRect">
            <a:avLst>
              <a:gd name="adj" fmla="val 3832"/>
            </a:avLst>
          </a:prstGeom>
          <a:solidFill>
            <a:srgbClr val="547808"/>
          </a:solidFill>
          <a:ln w="6350">
            <a:solidFill>
              <a:srgbClr val="6D9121"/>
            </a:solidFill>
            <a:prstDash val="solid"/>
          </a:ln>
        </p:spPr>
      </p:sp>
      <p:sp>
        <p:nvSpPr>
          <p:cNvPr id="25" name="Shape 19"/>
          <p:cNvSpPr/>
          <p:nvPr/>
        </p:nvSpPr>
        <p:spPr>
          <a:xfrm>
            <a:off x="6331089" y="4498479"/>
            <a:ext cx="481993" cy="482005"/>
          </a:xfrm>
          <a:prstGeom prst="ellipse">
            <a:avLst/>
          </a:prstGeom>
          <a:solidFill>
            <a:srgbClr val="A9F00F"/>
          </a:solidFill>
          <a:ln/>
        </p:spPr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6463642" y="4631035"/>
            <a:ext cx="216887" cy="216892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6331089" y="5117009"/>
            <a:ext cx="5032150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Памятки и ресурсы</a:t>
            </a:r>
            <a:endParaRPr lang="en-US" sz="1550" dirty="0"/>
          </a:p>
        </p:txBody>
      </p:sp>
      <p:sp>
        <p:nvSpPr>
          <p:cNvPr id="28" name="Text 21"/>
          <p:cNvSpPr/>
          <p:nvPr/>
        </p:nvSpPr>
        <p:spPr>
          <a:xfrm>
            <a:off x="6331089" y="5449888"/>
            <a:ext cx="5032150" cy="47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Памятки и подборки проверенных ресурсов для самостоятельного изучения</a:t>
            </a:r>
            <a:endParaRPr lang="en-US" sz="125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55101"/>
            <a:ext cx="10868745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F0F4F1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Практический опыт важнее готовых советов</a:t>
            </a:r>
            <a:endParaRPr lang="en-US" sz="33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442" y="1733748"/>
            <a:ext cx="6227408" cy="415170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02189" y="1647230"/>
            <a:ext cx="3534282" cy="27233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spcAft>
                <a:spcPts val="1050"/>
              </a:spcAft>
              <a:buNone/>
            </a:pPr>
            <a:r>
              <a:rPr lang="en-US" sz="13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Знакомство с профессией становится содержательным, когда ребёнок видит реальные задачи и пробует выполнить часть работы.</a:t>
            </a:r>
            <a:endParaRPr lang="en-US" sz="1300" dirty="0"/>
          </a:p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Например, после встречи со специалистом семья и педагог помогают обучающемуся составить мини-маршрут: выбрать интересующую сферу, найти способы познакомиться с ней, пройти пробу и обсудить впечатления.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8002189" y="4542830"/>
            <a:ext cx="3534282" cy="1394619"/>
          </a:xfrm>
          <a:prstGeom prst="roundRect">
            <a:avLst>
              <a:gd name="adj" fmla="val 5123"/>
            </a:avLst>
          </a:prstGeom>
          <a:solidFill>
            <a:srgbClr val="547808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246" y="4773712"/>
            <a:ext cx="212620" cy="17006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554923" y="4723011"/>
            <a:ext cx="2811491" cy="1034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Вопрос после опыта: «Что тебе подошло, что оказалось неожиданным и что хочется узнать дальше?»</a:t>
            </a:r>
            <a:endParaRPr lang="en-US" sz="13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923789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F0F4F1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Диалог помогает избежать давления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884561"/>
            <a:ext cx="1086874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Родителям важно не подменять выбор ребёнка собственными решениями. Педагог может помочь семье обсуждать разногласия спокойно и предметно.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2702024"/>
            <a:ext cx="10868745" cy="1108174"/>
          </a:xfrm>
          <a:prstGeom prst="roundRect">
            <a:avLst>
              <a:gd name="adj" fmla="val 7164"/>
            </a:avLst>
          </a:prstGeom>
          <a:solidFill>
            <a:srgbClr val="547808"/>
          </a:solidFill>
          <a:ln w="6350">
            <a:solidFill>
              <a:srgbClr val="6D9121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67825" y="2708374"/>
            <a:ext cx="5428023" cy="1095474"/>
          </a:xfrm>
          <a:custGeom>
            <a:avLst/>
            <a:gdLst/>
            <a:ahLst/>
            <a:cxnLst/>
            <a:rect l="l" t="t" r="r" b="b"/>
            <a:pathLst>
              <a:path w="5428023" h="1095474">
                <a:moveTo>
                  <a:pt x="66156" y="0"/>
                </a:moveTo>
                <a:lnTo>
                  <a:pt x="5428023" y="0"/>
                </a:lnTo>
                <a:lnTo>
                  <a:pt x="5428023" y="1095474"/>
                </a:lnTo>
                <a:lnTo>
                  <a:pt x="66156" y="1095474"/>
                </a:lnTo>
                <a:arcTo wR="66156" hR="66158" stAng="5400000" swAng="5400000"/>
                <a:lnTo>
                  <a:pt x="0" y="66158"/>
                </a:lnTo>
                <a:arcTo wR="66156" hR="66158" stAng="10800000" swAng="5400000"/>
                <a:close/>
              </a:path>
            </a:pathLst>
          </a:custGeom>
          <a:solidFill>
            <a:srgbClr val="547808"/>
          </a:solidFill>
          <a:ln/>
        </p:spPr>
      </p:sp>
      <p:sp>
        <p:nvSpPr>
          <p:cNvPr id="6" name="Text 4"/>
          <p:cNvSpPr/>
          <p:nvPr/>
        </p:nvSpPr>
        <p:spPr>
          <a:xfrm>
            <a:off x="856832" y="2897386"/>
            <a:ext cx="5050009" cy="301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Noto Color Emoji" pitchFamily="34" charset="0"/>
                <a:ea typeface="Noto Color Emoji" pitchFamily="34" charset="-122"/>
                <a:cs typeface="Noto Color Emoji" pitchFamily="34" charset="-120"/>
              </a:rPr>
              <a:t>❌</a:t>
            </a:r>
            <a:r>
              <a:rPr lang="en-US" sz="18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 Вместо запрета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856832" y="3312418"/>
            <a:ext cx="5050009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«Эта профессия тебе не подходит»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6095848" y="2708374"/>
            <a:ext cx="5428023" cy="1095474"/>
          </a:xfrm>
          <a:custGeom>
            <a:avLst/>
            <a:gdLst/>
            <a:ahLst/>
            <a:cxnLst/>
            <a:rect l="l" t="t" r="r" b="b"/>
            <a:pathLst>
              <a:path w="5428023" h="1095474">
                <a:moveTo>
                  <a:pt x="0" y="0"/>
                </a:moveTo>
                <a:lnTo>
                  <a:pt x="5361866" y="0"/>
                </a:lnTo>
                <a:arcTo wR="66156" hR="66158" stAng="16200000" swAng="5400000"/>
                <a:lnTo>
                  <a:pt x="5428023" y="1029316"/>
                </a:lnTo>
                <a:arcTo wR="66156" hR="66158" stAng="0" swAng="5400000"/>
                <a:lnTo>
                  <a:pt x="0" y="1095474"/>
                </a:lnTo>
                <a:lnTo>
                  <a:pt x="0" y="0"/>
                </a:lnTo>
                <a:close/>
              </a:path>
            </a:pathLst>
          </a:custGeom>
          <a:solidFill>
            <a:srgbClr val="547808"/>
          </a:solidFill>
          <a:ln/>
        </p:spPr>
      </p:sp>
      <p:sp>
        <p:nvSpPr>
          <p:cNvPr id="9" name="Shape 7"/>
          <p:cNvSpPr/>
          <p:nvPr/>
        </p:nvSpPr>
        <p:spPr>
          <a:xfrm>
            <a:off x="6095848" y="2708374"/>
            <a:ext cx="25399" cy="1095474"/>
          </a:xfrm>
          <a:prstGeom prst="roundRect">
            <a:avLst>
              <a:gd name="adj" fmla="val 50001"/>
            </a:avLst>
          </a:prstGeom>
          <a:solidFill>
            <a:srgbClr val="6D9121"/>
          </a:solidFill>
          <a:ln/>
        </p:spPr>
      </p:sp>
      <p:sp>
        <p:nvSpPr>
          <p:cNvPr id="10" name="Text 8"/>
          <p:cNvSpPr/>
          <p:nvPr/>
        </p:nvSpPr>
        <p:spPr>
          <a:xfrm>
            <a:off x="6284854" y="2897386"/>
            <a:ext cx="505000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A9F00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✓</a:t>
            </a:r>
            <a:r>
              <a:rPr lang="en-US" sz="18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 Открытый вопрос</a:t>
            </a:r>
            <a:endParaRPr lang="en-US" sz="1850" dirty="0"/>
          </a:p>
        </p:txBody>
      </p:sp>
      <p:sp>
        <p:nvSpPr>
          <p:cNvPr id="11" name="Text 9"/>
          <p:cNvSpPr/>
          <p:nvPr/>
        </p:nvSpPr>
        <p:spPr>
          <a:xfrm>
            <a:off x="6284854" y="3306068"/>
            <a:ext cx="5050009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«Что именно тебя привлекает в этом направлении?»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661475" y="4022824"/>
            <a:ext cx="10868745" cy="1404243"/>
          </a:xfrm>
          <a:prstGeom prst="roundRect">
            <a:avLst>
              <a:gd name="adj" fmla="val 5653"/>
            </a:avLst>
          </a:prstGeom>
          <a:solidFill>
            <a:srgbClr val="547808"/>
          </a:solidFill>
          <a:ln w="6350">
            <a:solidFill>
              <a:srgbClr val="6D9121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67825" y="4029174"/>
            <a:ext cx="5428023" cy="1391543"/>
          </a:xfrm>
          <a:custGeom>
            <a:avLst/>
            <a:gdLst/>
            <a:ahLst/>
            <a:cxnLst/>
            <a:rect l="l" t="t" r="r" b="b"/>
            <a:pathLst>
              <a:path w="5428023" h="1391543">
                <a:moveTo>
                  <a:pt x="66156" y="0"/>
                </a:moveTo>
                <a:lnTo>
                  <a:pt x="5428023" y="0"/>
                </a:lnTo>
                <a:lnTo>
                  <a:pt x="5428023" y="1391543"/>
                </a:lnTo>
                <a:lnTo>
                  <a:pt x="66156" y="1391543"/>
                </a:lnTo>
                <a:arcTo wR="66156" hR="66158" stAng="5400000" swAng="5400000"/>
                <a:lnTo>
                  <a:pt x="0" y="66158"/>
                </a:lnTo>
                <a:arcTo wR="66156" hR="66158" stAng="10800000" swAng="5400000"/>
                <a:close/>
              </a:path>
            </a:pathLst>
          </a:custGeom>
          <a:solidFill>
            <a:srgbClr val="547808"/>
          </a:solidFill>
          <a:ln/>
        </p:spPr>
      </p:sp>
      <p:sp>
        <p:nvSpPr>
          <p:cNvPr id="14" name="Text 12"/>
          <p:cNvSpPr/>
          <p:nvPr/>
        </p:nvSpPr>
        <p:spPr>
          <a:xfrm>
            <a:off x="856832" y="4218186"/>
            <a:ext cx="5050009" cy="301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Noto Color Emoji" pitchFamily="34" charset="0"/>
                <a:ea typeface="Noto Color Emoji" pitchFamily="34" charset="-122"/>
                <a:cs typeface="Noto Color Emoji" pitchFamily="34" charset="-120"/>
              </a:rPr>
              <a:t>❌</a:t>
            </a:r>
            <a:r>
              <a:rPr lang="en-US" sz="18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 Вместо директивы</a:t>
            </a:r>
            <a:endParaRPr lang="en-US" sz="1850" dirty="0"/>
          </a:p>
        </p:txBody>
      </p:sp>
      <p:sp>
        <p:nvSpPr>
          <p:cNvPr id="15" name="Text 13"/>
          <p:cNvSpPr/>
          <p:nvPr/>
        </p:nvSpPr>
        <p:spPr>
          <a:xfrm>
            <a:off x="856832" y="4633218"/>
            <a:ext cx="5050009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«Выбирай надёжную специальность»</a:t>
            </a:r>
            <a:endParaRPr lang="en-US" sz="1450" dirty="0"/>
          </a:p>
        </p:txBody>
      </p:sp>
      <p:sp>
        <p:nvSpPr>
          <p:cNvPr id="16" name="Shape 14"/>
          <p:cNvSpPr/>
          <p:nvPr/>
        </p:nvSpPr>
        <p:spPr>
          <a:xfrm>
            <a:off x="6095848" y="4029174"/>
            <a:ext cx="5428023" cy="1391543"/>
          </a:xfrm>
          <a:custGeom>
            <a:avLst/>
            <a:gdLst/>
            <a:ahLst/>
            <a:cxnLst/>
            <a:rect l="l" t="t" r="r" b="b"/>
            <a:pathLst>
              <a:path w="5428023" h="1391543">
                <a:moveTo>
                  <a:pt x="0" y="0"/>
                </a:moveTo>
                <a:lnTo>
                  <a:pt x="5361866" y="0"/>
                </a:lnTo>
                <a:arcTo wR="66156" hR="66158" stAng="16200000" swAng="5400000"/>
                <a:lnTo>
                  <a:pt x="5428023" y="1325385"/>
                </a:lnTo>
                <a:arcTo wR="66156" hR="66158" stAng="0" swAng="5400000"/>
                <a:lnTo>
                  <a:pt x="0" y="1391543"/>
                </a:lnTo>
                <a:lnTo>
                  <a:pt x="0" y="0"/>
                </a:lnTo>
                <a:close/>
              </a:path>
            </a:pathLst>
          </a:custGeom>
          <a:solidFill>
            <a:srgbClr val="547808"/>
          </a:solidFill>
          <a:ln/>
        </p:spPr>
      </p:sp>
      <p:sp>
        <p:nvSpPr>
          <p:cNvPr id="17" name="Shape 15"/>
          <p:cNvSpPr/>
          <p:nvPr/>
        </p:nvSpPr>
        <p:spPr>
          <a:xfrm>
            <a:off x="6095848" y="4029174"/>
            <a:ext cx="25399" cy="1391543"/>
          </a:xfrm>
          <a:prstGeom prst="roundRect">
            <a:avLst>
              <a:gd name="adj" fmla="val 50001"/>
            </a:avLst>
          </a:prstGeom>
          <a:solidFill>
            <a:srgbClr val="6D9121"/>
          </a:solidFill>
          <a:ln/>
        </p:spPr>
      </p:sp>
      <p:sp>
        <p:nvSpPr>
          <p:cNvPr id="18" name="Text 16"/>
          <p:cNvSpPr/>
          <p:nvPr/>
        </p:nvSpPr>
        <p:spPr>
          <a:xfrm>
            <a:off x="6284854" y="4218186"/>
            <a:ext cx="505000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A9F00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✓</a:t>
            </a:r>
            <a:r>
              <a:rPr lang="en-US" sz="18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 Совместный поиск</a:t>
            </a:r>
            <a:endParaRPr lang="en-US" sz="1850" dirty="0"/>
          </a:p>
        </p:txBody>
      </p:sp>
      <p:sp>
        <p:nvSpPr>
          <p:cNvPr id="19" name="Text 17"/>
          <p:cNvSpPr/>
          <p:nvPr/>
        </p:nvSpPr>
        <p:spPr>
          <a:xfrm>
            <a:off x="6284854" y="4626868"/>
            <a:ext cx="505000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«Какие варианты обучения и развития ты уже изучил?»</a:t>
            </a:r>
            <a:endParaRPr lang="en-US" sz="1450" dirty="0"/>
          </a:p>
        </p:txBody>
      </p:sp>
      <p:sp>
        <p:nvSpPr>
          <p:cNvPr id="20" name="Text 18"/>
          <p:cNvSpPr/>
          <p:nvPr/>
        </p:nvSpPr>
        <p:spPr>
          <a:xfrm>
            <a:off x="661475" y="5639693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Так разговор переводится от запретов к фактам, вопросам и совместному поиску.</a:t>
            </a:r>
            <a:endParaRPr lang="en-US" sz="145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45720"/>
            <a:ext cx="10868745" cy="561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F0F4F1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Эффект виден в осознанности и участии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661475" y="1633934"/>
            <a:ext cx="3519201" cy="8402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Результат работы оценивается не только по числу мероприятий или окончательному выбору профессии.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661475" y="2627709"/>
            <a:ext cx="3519201" cy="24196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родители знают, куда обратиться за консультацией;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обучающиеся активнее исследуют интересующие направления;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семья и школа обсуждают выбор на основе опыта и информации;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ребёнок может объяснить свои мотивы и ближайшие шаги.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661475" y="5200848"/>
            <a:ext cx="3519201" cy="8402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Обратная связь помогает корректировать содержание встреч и выбирать востребованные форматы.</a:t>
            </a:r>
            <a:endParaRPr lang="en-US" sz="14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7900" y="1648916"/>
            <a:ext cx="6565736" cy="43772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41380"/>
            <a:ext cx="10868745" cy="472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F0F4F1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План педсовета: от информирования к партнёрству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661475" y="1350070"/>
            <a:ext cx="11478330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Для развития работы педагогическому коллективу важно договориться о последовательных действиях.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661475" y="1703784"/>
            <a:ext cx="340213" cy="340221"/>
          </a:xfrm>
          <a:prstGeom prst="roundRect">
            <a:avLst>
              <a:gd name="adj" fmla="val 18668"/>
            </a:avLst>
          </a:prstGeom>
          <a:solidFill>
            <a:srgbClr val="547808"/>
          </a:solidFill>
          <a:ln w="6350">
            <a:solidFill>
              <a:srgbClr val="6D9121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18127" y="1732111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1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1122632" y="1755676"/>
            <a:ext cx="10407588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D7E5D8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Выявить запросы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1122632" y="2064445"/>
            <a:ext cx="10407588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Выявить запросы семей и обучающихся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661475" y="2524026"/>
            <a:ext cx="340213" cy="340221"/>
          </a:xfrm>
          <a:prstGeom prst="roundRect">
            <a:avLst>
              <a:gd name="adj" fmla="val 18668"/>
            </a:avLst>
          </a:prstGeom>
          <a:solidFill>
            <a:srgbClr val="547808"/>
          </a:solidFill>
          <a:ln w="6350">
            <a:solidFill>
              <a:srgbClr val="6D9121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18127" y="2552353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2</a:t>
            </a:r>
            <a:endParaRPr lang="en-US" sz="1750" dirty="0"/>
          </a:p>
        </p:txBody>
      </p:sp>
      <p:sp>
        <p:nvSpPr>
          <p:cNvPr id="10" name="Text 8"/>
          <p:cNvSpPr/>
          <p:nvPr/>
        </p:nvSpPr>
        <p:spPr>
          <a:xfrm>
            <a:off x="1122632" y="2575917"/>
            <a:ext cx="10407588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D7E5D8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Определить ресурсы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1122632" y="2884686"/>
            <a:ext cx="10407588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Определить ответственных и доступные ресурсы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61475" y="3344267"/>
            <a:ext cx="340213" cy="340221"/>
          </a:xfrm>
          <a:prstGeom prst="roundRect">
            <a:avLst>
              <a:gd name="adj" fmla="val 18668"/>
            </a:avLst>
          </a:prstGeom>
          <a:solidFill>
            <a:srgbClr val="547808"/>
          </a:solidFill>
          <a:ln w="6350">
            <a:solidFill>
              <a:srgbClr val="6D912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18127" y="3372594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3</a:t>
            </a:r>
            <a:endParaRPr lang="en-US" sz="1750" dirty="0"/>
          </a:p>
        </p:txBody>
      </p:sp>
      <p:sp>
        <p:nvSpPr>
          <p:cNvPr id="14" name="Text 12"/>
          <p:cNvSpPr/>
          <p:nvPr/>
        </p:nvSpPr>
        <p:spPr>
          <a:xfrm>
            <a:off x="1122632" y="3396159"/>
            <a:ext cx="10407588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D7E5D8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Включить родителей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1122632" y="3704927"/>
            <a:ext cx="10407588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Включить родителей в встречи, пробы и проекты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61475" y="4164509"/>
            <a:ext cx="340213" cy="340221"/>
          </a:xfrm>
          <a:prstGeom prst="roundRect">
            <a:avLst>
              <a:gd name="adj" fmla="val 18668"/>
            </a:avLst>
          </a:prstGeom>
          <a:solidFill>
            <a:srgbClr val="547808"/>
          </a:solidFill>
          <a:ln w="6350">
            <a:solidFill>
              <a:srgbClr val="6D9121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18127" y="4192836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4</a:t>
            </a:r>
            <a:endParaRPr lang="en-US" sz="1750" dirty="0"/>
          </a:p>
        </p:txBody>
      </p:sp>
      <p:sp>
        <p:nvSpPr>
          <p:cNvPr id="18" name="Text 16"/>
          <p:cNvSpPr/>
          <p:nvPr/>
        </p:nvSpPr>
        <p:spPr>
          <a:xfrm>
            <a:off x="1122632" y="4216400"/>
            <a:ext cx="10407588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D7E5D8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Обеспечить поддержку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1122632" y="4525169"/>
            <a:ext cx="10407588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Обеспечить консультационную поддержку без навязывания решений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61475" y="4984750"/>
            <a:ext cx="340213" cy="340221"/>
          </a:xfrm>
          <a:prstGeom prst="roundRect">
            <a:avLst>
              <a:gd name="adj" fmla="val 18668"/>
            </a:avLst>
          </a:prstGeom>
          <a:solidFill>
            <a:srgbClr val="547808"/>
          </a:solidFill>
          <a:ln w="6350">
            <a:solidFill>
              <a:srgbClr val="6D9121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18127" y="5013077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5</a:t>
            </a:r>
            <a:endParaRPr lang="en-US" sz="1750" dirty="0"/>
          </a:p>
        </p:txBody>
      </p:sp>
      <p:sp>
        <p:nvSpPr>
          <p:cNvPr id="22" name="Text 20"/>
          <p:cNvSpPr/>
          <p:nvPr/>
        </p:nvSpPr>
        <p:spPr>
          <a:xfrm>
            <a:off x="1122632" y="5036641"/>
            <a:ext cx="10407588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D7E5D8"/>
                </a:solidFill>
                <a:latin typeface="Syne ExtraBold" pitchFamily="34" charset="0"/>
                <a:ea typeface="Syne ExtraBold" pitchFamily="34" charset="-122"/>
                <a:cs typeface="Syne ExtraBold" pitchFamily="34" charset="-120"/>
              </a:rPr>
              <a:t>Собирать обратную связь</a:t>
            </a:r>
            <a:endParaRPr lang="en-US" sz="1450" dirty="0"/>
          </a:p>
        </p:txBody>
      </p:sp>
      <p:sp>
        <p:nvSpPr>
          <p:cNvPr id="23" name="Text 21"/>
          <p:cNvSpPr/>
          <p:nvPr/>
        </p:nvSpPr>
        <p:spPr>
          <a:xfrm>
            <a:off x="1122632" y="5345410"/>
            <a:ext cx="10407588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Регулярно собирать обратную связь и обновлять форматы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661475" y="5699125"/>
            <a:ext cx="10868745" cy="523081"/>
          </a:xfrm>
          <a:prstGeom prst="roundRect">
            <a:avLst>
              <a:gd name="adj" fmla="val 12142"/>
            </a:avLst>
          </a:prstGeom>
          <a:solidFill>
            <a:srgbClr val="547808"/>
          </a:solidFill>
          <a:ln/>
        </p:spPr>
      </p:sp>
      <p:pic>
        <p:nvPicPr>
          <p:cNvPr id="2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680" y="5871567"/>
            <a:ext cx="189007" cy="151209"/>
          </a:xfrm>
          <a:prstGeom prst="rect">
            <a:avLst/>
          </a:prstGeom>
        </p:spPr>
      </p:pic>
      <p:sp>
        <p:nvSpPr>
          <p:cNvPr id="26" name="Text 23"/>
          <p:cNvSpPr/>
          <p:nvPr/>
        </p:nvSpPr>
        <p:spPr>
          <a:xfrm>
            <a:off x="1152893" y="5857875"/>
            <a:ext cx="10835706" cy="2176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Главный ориентир — не выбрать за ребёнка, а помочь ему сделать следующий осмысленный шаг.</a:t>
            </a:r>
            <a:endParaRPr lang="en-US" sz="115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675</Words>
  <Application>Microsoft Office PowerPoint</Application>
  <PresentationFormat>Широкоэкранный</PresentationFormat>
  <Paragraphs>84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Syne ExtraBold</vt:lpstr>
      <vt:lpstr>Arial</vt:lpstr>
      <vt:lpstr>Calibri</vt:lpstr>
      <vt:lpstr>Syne</vt:lpstr>
      <vt:lpstr>Noto Color Emoji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lastModifiedBy>Александр</cp:lastModifiedBy>
  <cp:revision>12</cp:revision>
  <dcterms:created xsi:type="dcterms:W3CDTF">2026-10-18T12:14:07Z</dcterms:created>
  <dcterms:modified xsi:type="dcterms:W3CDTF">2026-10-18T12:51:57Z</dcterms:modified>
</cp:coreProperties>
</file>