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9" r:id="rId4"/>
  </p:sldMasterIdLst>
  <p:handoutMasterIdLst>
    <p:handoutMasterId r:id="rId36"/>
  </p:handoutMasterIdLst>
  <p:sldIdLst>
    <p:sldId id="257" r:id="rId5"/>
    <p:sldId id="258" r:id="rId6"/>
    <p:sldId id="269" r:id="rId7"/>
    <p:sldId id="259" r:id="rId8"/>
    <p:sldId id="260" r:id="rId9"/>
    <p:sldId id="261" r:id="rId10"/>
    <p:sldId id="264" r:id="rId11"/>
    <p:sldId id="266" r:id="rId12"/>
    <p:sldId id="265" r:id="rId13"/>
    <p:sldId id="263" r:id="rId14"/>
    <p:sldId id="262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67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12.05.2025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27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34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1.png"/><Relationship Id="rId7" Type="http://schemas.openxmlformats.org/officeDocument/2006/relationships/image" Target="../media/image15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6.png"/><Relationship Id="rId11" Type="http://schemas.openxmlformats.org/officeDocument/2006/relationships/image" Target="../media/image28.png"/><Relationship Id="rId5" Type="http://schemas.openxmlformats.org/officeDocument/2006/relationships/image" Target="../media/image14.png"/><Relationship Id="rId10" Type="http://schemas.openxmlformats.org/officeDocument/2006/relationships/image" Target="../media/image13.png"/><Relationship Id="rId4" Type="http://schemas.openxmlformats.org/officeDocument/2006/relationships/image" Target="../media/image32.png"/><Relationship Id="rId9" Type="http://schemas.openxmlformats.org/officeDocument/2006/relationships/image" Target="../media/image1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9165" y="160118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710" y="3719630"/>
            <a:ext cx="749676" cy="775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36" y="4946754"/>
            <a:ext cx="1313458" cy="4017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11" y="1608417"/>
            <a:ext cx="1180646" cy="601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34" y="3462687"/>
            <a:ext cx="785245" cy="7783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252" y="560779"/>
            <a:ext cx="1131863" cy="969486"/>
          </a:xfrm>
          <a:prstGeom prst="rect">
            <a:avLst/>
          </a:prstGeom>
        </p:spPr>
      </p:pic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14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5" y="1731776"/>
            <a:ext cx="973361" cy="12532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85" y="991277"/>
            <a:ext cx="523657" cy="14160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15" y="3758386"/>
            <a:ext cx="916723" cy="7314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286" y="147017"/>
            <a:ext cx="722633" cy="717650"/>
          </a:xfrm>
          <a:prstGeom prst="rect">
            <a:avLst/>
          </a:prstGeom>
        </p:spPr>
      </p:pic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65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971" y="182485"/>
            <a:ext cx="623266" cy="657619"/>
          </a:xfrm>
          <a:prstGeom prst="rect">
            <a:avLst/>
          </a:prstGeom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43" y="923337"/>
            <a:ext cx="798187" cy="524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708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98" y="696303"/>
            <a:ext cx="1077995" cy="13879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323990"/>
            <a:ext cx="526988" cy="1425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2105282"/>
            <a:ext cx="829574" cy="8238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413" y="5101326"/>
            <a:ext cx="895279" cy="4558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5" y="1529530"/>
            <a:ext cx="1153102" cy="987678"/>
          </a:xfrm>
          <a:prstGeom prst="rect">
            <a:avLst/>
          </a:prstGeom>
        </p:spPr>
      </p:pic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333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873" y="3758386"/>
            <a:ext cx="861745" cy="7814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855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978" y="1491330"/>
            <a:ext cx="1404330" cy="7150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" y="1749087"/>
            <a:ext cx="1175655" cy="10069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486" y="6032241"/>
            <a:ext cx="1008264" cy="6034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69348" y="4859421"/>
            <a:ext cx="1798138" cy="570115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28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4" y="2779905"/>
            <a:ext cx="331469" cy="777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99" y="3843003"/>
            <a:ext cx="408487" cy="34510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987" y="1753346"/>
            <a:ext cx="342592" cy="3741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794" y="3643668"/>
            <a:ext cx="386095" cy="423459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290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249293"/>
            <a:ext cx="798187" cy="524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06" y="1390262"/>
            <a:ext cx="678815" cy="7182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474" y="1031437"/>
            <a:ext cx="762565" cy="1223076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512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004" y="4423435"/>
            <a:ext cx="870858" cy="864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6070" y="3193142"/>
            <a:ext cx="680703" cy="663421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44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611" y="1153529"/>
            <a:ext cx="1390613" cy="11911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75" y="2281641"/>
            <a:ext cx="795802" cy="12763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81" y="5063752"/>
            <a:ext cx="1108023" cy="5642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762" y="63328"/>
            <a:ext cx="726094" cy="7683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884" y="428151"/>
            <a:ext cx="758559" cy="4943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967651" y="1031437"/>
            <a:ext cx="4223287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2733549" cy="698271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072896"/>
            <a:ext cx="2733549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39226" y="3066291"/>
            <a:ext cx="2760430" cy="699766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249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679045" y="2569706"/>
            <a:ext cx="5493984" cy="699587"/>
          </a:xfrm>
          <a:prstGeom prst="rect">
            <a:avLst/>
          </a:prstGeom>
        </p:spPr>
        <p:txBody>
          <a:bodyPr/>
          <a:lstStyle>
            <a:lvl1pPr>
              <a:defRPr sz="4000" b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253" y="3701964"/>
            <a:ext cx="1008264" cy="6034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07" y="144010"/>
            <a:ext cx="798187" cy="5240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421" y="4305451"/>
            <a:ext cx="365839" cy="29189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55" y="3514890"/>
            <a:ext cx="342592" cy="37414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783" y="3126050"/>
            <a:ext cx="331469" cy="77767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555" y="668011"/>
            <a:ext cx="1077995" cy="138791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801" y="1727119"/>
            <a:ext cx="623266" cy="65761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6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4.81481E-6 C -0.00833 0.00278 -0.01823 0.0051 -0.0237 0.01181 C -0.02904 0.01945 -0.03255 0.02963 -0.03633 0.03982 C -0.04023 0.04977 -0.0401 0.06088 -0.03997 0.07223 C -0.03958 0.08264 -0.03867 0.09468 -0.03359 0.10695 C -0.02969 0.11852 -0.02148 0.13056 -0.01185 0.14121 C -0.00352 0.15163 0.00716 0.16088 0.01823 0.16922 C 0.02917 0.17663 0.04062 0.18311 0.05104 0.18704 C 0.06276 0.19121 0.07344 0.1926 0.08372 0.19028 C 0.09271 0.18843 0.10117 0.18496 0.10755 0.17778 C 0.11328 0.17153 0.11745 0.16065 0.11888 0.15047 C 0.12201 0.14213 0.12227 0.12987 0.11901 0.11783 C 0.11628 0.10649 0.10911 0.09514 0.09857 0.08588 C 0.0875 0.07686 0.07591 0.07431 0.06719 0.07593 C 0.05951 0.07848 0.05326 0.08565 0.05013 0.0963 C 0.04818 0.10764 0.0474 0.11852 0.05052 0.12987 C 0.05378 0.14098 0.0526 0.14213 0.0694 0.16389 C 0.08424 0.18519 0.10156 0.19075 0.11224 0.19723 C 0.12214 0.20278 0.13112 0.20371 0.14219 0.20625 C 0.1543 0.20788 0.16536 0.2051 0.17279 0.20163 C 0.18099 0.19885 0.18477 0.19144 0.19102 0.17963 C 0.19648 0.1669 0.19792 0.16065 0.19935 0.14977 C 0.20104 0.13959 0.20286 0.12917 0.20508 0.11899 " pathEditMode="relative" rAng="1020000" ptsTypes="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121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7 L 0.13047 -0.08264 C 0.15768 -0.10069 0.19831 -0.11157 0.24115 -0.11157 C 0.28985 -0.11157 0.32891 -0.10069 0.35612 -0.08264 L 0.48698 -3.7037E-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49" y="-55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3.7037E-7 L -0.47812 -0.0141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-71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7838 0.00463 " pathEditMode="relative" rAng="0" ptsTypes="AA">
                                      <p:cBhvr>
                                        <p:cTn id="1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9" y="2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6 L 0.03242 0.20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100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48148E-6 L -0.18568 -0.187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45" y="-935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2630"/>
            <a:ext cx="2806383" cy="32453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310" y="2319185"/>
            <a:ext cx="3911690" cy="453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86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9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3.png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6284" y="1107367"/>
            <a:ext cx="9144000" cy="202579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Проект «Загадочный мир насекомых»</a:t>
            </a:r>
            <a:endParaRPr lang="ru-RU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660" y="4140883"/>
            <a:ext cx="1107942" cy="3388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9" y="1873862"/>
            <a:ext cx="958505" cy="4880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163" y="1097202"/>
            <a:ext cx="1393373" cy="11934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71" y="3792164"/>
            <a:ext cx="827313" cy="8556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3" y="2931886"/>
            <a:ext cx="932845" cy="9246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4724" y="398371"/>
            <a:ext cx="1085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бюджетное дошкольное образовательное учреждение  «Детский сад №5» город Воткинск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839650" y="5553636"/>
            <a:ext cx="4660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Автор проекта воспитатель: </a:t>
            </a:r>
            <a:r>
              <a:rPr lang="ru-RU" b="1" dirty="0" err="1" smtClean="0"/>
              <a:t>Леденцова</a:t>
            </a:r>
            <a:r>
              <a:rPr lang="ru-RU" b="1" dirty="0" smtClean="0"/>
              <a:t> О.М.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532934" y="6306671"/>
            <a:ext cx="97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2021год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0802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0">
        <p15:prstTrans prst="drape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9165" y="160118"/>
            <a:ext cx="9144000" cy="6736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Паспорт проекта</a:t>
            </a:r>
            <a:endParaRPr lang="ru-RU" sz="4000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4749" y="1438835"/>
            <a:ext cx="10268733" cy="4783469"/>
          </a:xfrm>
        </p:spPr>
        <p:txBody>
          <a:bodyPr/>
          <a:lstStyle/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    </a:t>
            </a:r>
            <a:r>
              <a:rPr lang="ru-RU" b="1" dirty="0" smtClean="0">
                <a:solidFill>
                  <a:schemeClr val="tx1"/>
                </a:solidFill>
                <a:latin typeface="+mn-lt"/>
              </a:rPr>
              <a:t>Тип проекта: 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информационно исследовательский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+mn-lt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+mn-lt"/>
              </a:rPr>
              <a:t>Возрастная группа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:  дети 6-7 лет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+mn-lt"/>
              </a:rPr>
              <a:t>         </a:t>
            </a:r>
            <a:r>
              <a:rPr lang="ru-RU" b="1" dirty="0" smtClean="0">
                <a:solidFill>
                  <a:schemeClr val="tx1"/>
                </a:solidFill>
                <a:latin typeface="+mn-lt"/>
              </a:rPr>
              <a:t>Продолжительность проекта: 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среднесрочный (июль-август)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+mn-lt"/>
              </a:rPr>
              <a:t>         Место реализации: 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МБДОУ детский сад №5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+mn-lt"/>
              </a:rPr>
              <a:t>         </a:t>
            </a:r>
            <a:r>
              <a:rPr lang="ru-RU" b="1" dirty="0" smtClean="0">
                <a:solidFill>
                  <a:schemeClr val="tx1"/>
                </a:solidFill>
                <a:latin typeface="+mn-lt"/>
              </a:rPr>
              <a:t>Вид проекта: 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групповой (коллективный)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323" y="4997226"/>
            <a:ext cx="1107942" cy="3388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9" y="1873862"/>
            <a:ext cx="958505" cy="4880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163" y="1097202"/>
            <a:ext cx="1393373" cy="11934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71" y="3792164"/>
            <a:ext cx="827313" cy="8556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3" y="2931886"/>
            <a:ext cx="932845" cy="9246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03525" y="5677715"/>
            <a:ext cx="7081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Любовь к </a:t>
            </a:r>
            <a:r>
              <a:rPr lang="ru-RU" sz="2400" b="1" dirty="0"/>
              <a:t>Р</a:t>
            </a:r>
            <a:r>
              <a:rPr lang="ru-RU" sz="2400" b="1" dirty="0" smtClean="0"/>
              <a:t>одине начинается с любви к природе!!! </a:t>
            </a:r>
            <a:endParaRPr lang="ru-RU" sz="2400" b="1" dirty="0"/>
          </a:p>
        </p:txBody>
      </p:sp>
      <p:pic>
        <p:nvPicPr>
          <p:cNvPr id="1026" name="Picture 2" descr="1-9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835" y="3702350"/>
            <a:ext cx="3195141" cy="1996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75893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3235" y="197720"/>
            <a:ext cx="7274858" cy="1173880"/>
          </a:xfrm>
          <a:noFill/>
          <a:ln>
            <a:noFill/>
          </a:ln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</a:rPr>
              <a:t>Участники проекта: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>
          <a:xfrm>
            <a:off x="2191870" y="1815353"/>
            <a:ext cx="7480905" cy="1600200"/>
          </a:xfrm>
          <a:noFill/>
          <a:ln>
            <a:noFill/>
          </a:ln>
        </p:spPr>
        <p:txBody>
          <a:bodyPr/>
          <a:lstStyle/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Воспитанники группы</a:t>
            </a:r>
          </a:p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Воспитатели</a:t>
            </a:r>
          </a:p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Родители воспитанников</a:t>
            </a:r>
          </a:p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Музыкальный руководитель</a:t>
            </a:r>
          </a:p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Инструктор по физической культуре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9063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95" y="1731776"/>
            <a:ext cx="973361" cy="12532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85" y="991277"/>
            <a:ext cx="523657" cy="14160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15" y="3758386"/>
            <a:ext cx="916723" cy="7314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286" y="147017"/>
            <a:ext cx="722633" cy="717650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1675842" y="-1524492"/>
            <a:ext cx="8991702" cy="3795396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/>
            </a:r>
            <a:b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</a:br>
            <a:r>
              <a:rPr lang="ru-RU" dirty="0">
                <a:solidFill>
                  <a:schemeClr val="tx1"/>
                </a:solidFill>
                <a:latin typeface="+mn-lt"/>
              </a:rPr>
              <a:t/>
            </a:r>
            <a:br>
              <a:rPr lang="ru-RU" dirty="0">
                <a:solidFill>
                  <a:schemeClr val="tx1"/>
                </a:solidFill>
                <a:latin typeface="+mn-lt"/>
              </a:rPr>
            </a:br>
            <a: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Актуальность темы:</a:t>
            </a:r>
            <a:b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</a:br>
            <a:endParaRPr lang="ru-RU" sz="4000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9859" y="1196788"/>
            <a:ext cx="96549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       В дошкольном возрасте дети активно познают  окружающий мир. Их очень увлекает все, что происходит</a:t>
            </a:r>
          </a:p>
          <a:p>
            <a:r>
              <a:rPr lang="ru-RU" sz="2400" dirty="0" smtClean="0"/>
              <a:t>вокруг.  Они все время задают вопросы: кто это? Какой? Для чего? Почему? про жучков, бабочек, муравьев, и пытаются сами найти ответ, рассматривая и собирая их.</a:t>
            </a:r>
          </a:p>
          <a:p>
            <a:r>
              <a:rPr lang="ru-RU" sz="2400" dirty="0" smtClean="0"/>
              <a:t>         Участие дошкольников в проекте позволяет сформировать представление о насекомых, их пользе или вреде; развивать творческие способности и поисково-исследовательскую деятельность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6330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971" y="182485"/>
            <a:ext cx="623266" cy="6576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643" y="923337"/>
            <a:ext cx="798187" cy="524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048871" y="731276"/>
            <a:ext cx="8574100" cy="10882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Цель проекта</a:t>
            </a:r>
            <a:r>
              <a:rPr lang="ru-RU" sz="4000" b="1" dirty="0" smtClean="0">
                <a:latin typeface="+mn-lt"/>
                <a:cs typeface="Segoe UI Light" panose="020B0502040204020203" pitchFamily="34" charset="0"/>
              </a:rPr>
              <a:t>:</a:t>
            </a:r>
            <a:r>
              <a:rPr lang="ru-RU" sz="4000" b="1" dirty="0" smtClean="0">
                <a:cs typeface="Segoe UI Light" panose="020B0502040204020203" pitchFamily="34" charset="0"/>
              </a:rPr>
              <a:t/>
            </a:r>
            <a:br>
              <a:rPr lang="ru-RU" sz="4000" b="1" dirty="0" smtClean="0">
                <a:cs typeface="Segoe UI Light" panose="020B0502040204020203" pitchFamily="34" charset="0"/>
              </a:rPr>
            </a:br>
            <a:endParaRPr lang="ru-RU" sz="4000" b="1" dirty="0">
              <a:cs typeface="Segoe UI Light" panose="020B0502040204020203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89456" y="1009479"/>
            <a:ext cx="11436374" cy="1088261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cs typeface="Segoe UI Light" panose="020B0502040204020203" pitchFamily="34" charset="0"/>
              </a:rPr>
              <a:t>Формирование у детей общих представлений о строении и многообразии насекомых</a:t>
            </a:r>
            <a:endParaRPr lang="ru-RU" sz="2400" dirty="0">
              <a:solidFill>
                <a:schemeClr val="tx1"/>
              </a:solidFill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4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7098" y="696303"/>
            <a:ext cx="1077995" cy="13879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323990"/>
            <a:ext cx="526988" cy="14250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018" y="2105282"/>
            <a:ext cx="829574" cy="8238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413" y="5101326"/>
            <a:ext cx="895279" cy="4558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5" y="1529530"/>
            <a:ext cx="1153102" cy="9876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5553" y="-368169"/>
            <a:ext cx="4276165" cy="2117256"/>
          </a:xfrm>
          <a:noFill/>
          <a:ln>
            <a:noFill/>
          </a:ln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</a:rPr>
              <a:t>Задачи проекта: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89212" y="887507"/>
            <a:ext cx="891788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Расширение и систематизация знаний детей о насекомых, их строении, места обитания, характерных особенностях;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Развивать умение делать выводы, устанавливая причинно-следственные связи между объектами живой природы;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Воспитание бережного отношения к природе;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Развивать эмоциональную отзывчивость;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Развивать коммуникативные навыки;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Формировать навыки исследовательской деятельности;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Закреплять представление о том, что в природе нет «ненужных» созданий, в ней все целесообразно, все находиться в великом равновесии: вредные с нашей точки зрения насекомые являются пищей для птиц и некоторых животных, которые, в свою очередь, тоже играют роль в эволюции планеты;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Развитие творческих способностей, речи, мышления.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62224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873" y="3758386"/>
            <a:ext cx="861745" cy="7814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67" y="3327816"/>
            <a:ext cx="342592" cy="3741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807" y="3327816"/>
            <a:ext cx="331469" cy="7776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56" y="3932944"/>
            <a:ext cx="408487" cy="345101"/>
          </a:xfrm>
          <a:prstGeom prst="rect">
            <a:avLst/>
          </a:prstGeom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2025338" y="238061"/>
            <a:ext cx="8050407" cy="1294904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Ожидаемый результат проекта</a:t>
            </a:r>
            <a:r>
              <a:rPr lang="ru-RU" sz="4000" dirty="0" smtClean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4000" dirty="0">
              <a:solidFill>
                <a:schemeClr val="tx1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23" y="4615103"/>
            <a:ext cx="386095" cy="42345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3072" y="1532964"/>
            <a:ext cx="97126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Сформированная база знаний у детей о мире насекомых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Формирование интереса к насекомым и бережное отношение к ним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Формирование представления о взаимосвязи деятельности человека и окружающей среды, в том числе насекомых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Развитие умения рассуждать, наблюдать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Развитие речи у детей, активного словаря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Формирование у детей интереса к экспериментальной деятельности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9385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978" y="1491330"/>
            <a:ext cx="1404330" cy="7150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" y="1749087"/>
            <a:ext cx="1175655" cy="10069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486" y="6032241"/>
            <a:ext cx="1008264" cy="6034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69348" y="4859421"/>
            <a:ext cx="1798138" cy="570115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2097741" y="1"/>
            <a:ext cx="7785847" cy="1448234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Этапы реализации проекта</a:t>
            </a:r>
            <a:endParaRPr lang="ru-RU" sz="4000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10" name="Прямоугольник 9">
            <a:hlinkClick r:id="" action="ppaction://hlinkshowjump?jump=nextslide">
              <a:snd r:embed="rId7" name="chimes.wav"/>
            </a:hlinkClick>
          </p:cNvPr>
          <p:cNvSpPr/>
          <p:nvPr/>
        </p:nvSpPr>
        <p:spPr>
          <a:xfrm>
            <a:off x="1842247" y="3092397"/>
            <a:ext cx="7780724" cy="4491743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cs typeface="Segoe UI Light" panose="020B0502040204020203" pitchFamily="34" charset="0"/>
              </a:rPr>
              <a:t>      3. Заключительный этап (результаты проектной деятельности)</a:t>
            </a:r>
            <a:endParaRPr lang="ru-RU" sz="2400" b="1" dirty="0">
              <a:solidFill>
                <a:schemeClr val="tx1"/>
              </a:solidFill>
              <a:cs typeface="Segoe UI Light" panose="020B0502040204020203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640541" y="3509683"/>
            <a:ext cx="11263512" cy="631646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cs typeface="Segoe UI Light" panose="020B0502040204020203" pitchFamily="34" charset="0"/>
              </a:rPr>
              <a:t>2. Основной этап</a:t>
            </a:r>
            <a:endParaRPr lang="ru-RU" sz="2400" b="1" dirty="0">
              <a:solidFill>
                <a:schemeClr val="tx1"/>
              </a:solidFill>
              <a:cs typeface="Segoe UI Light" panose="020B0502040204020203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80129" y="1009480"/>
            <a:ext cx="7242842" cy="208291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cs typeface="Segoe UI Light" panose="020B0502040204020203" pitchFamily="34" charset="0"/>
              </a:rPr>
              <a:t>1. Подготовительный (организационный) этап</a:t>
            </a:r>
            <a:endParaRPr lang="ru-RU" sz="2400" b="1" dirty="0">
              <a:solidFill>
                <a:schemeClr val="tx1"/>
              </a:solidFill>
              <a:cs typeface="Segoe UI Light" panose="020B0502040204020203" pitchFamily="34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5467486" y="2457714"/>
            <a:ext cx="408202" cy="4492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5429271" y="4271722"/>
            <a:ext cx="408203" cy="4134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8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9D07E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4" y="2779905"/>
            <a:ext cx="331469" cy="7776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99" y="3843003"/>
            <a:ext cx="408487" cy="3451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987" y="1753346"/>
            <a:ext cx="342592" cy="3741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794" y="3643668"/>
            <a:ext cx="386095" cy="423459"/>
          </a:xfrm>
          <a:prstGeom prst="rect">
            <a:avLst/>
          </a:prstGeom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1059299" y="0"/>
            <a:ext cx="9214253" cy="981635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1 этап проекта </a:t>
            </a:r>
            <a:endParaRPr lang="ru-RU" sz="4000" b="1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2063" y="707664"/>
            <a:ext cx="1083832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Определение темы проекта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Формулировка цели и определение задач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Обсуждение целей и задач с воспитателями, детьми, родителями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Подбор материалов по теме проекта (наглядных материалов: фото-и видео материалов, мультимедийных презентаций, тематических картин и иллюстраций о насекомых, игрушек; подбор художественной и энциклопедической литературы , предварительно чтение рассказов, стихов, загадок по теме проекта и </a:t>
            </a:r>
            <a:r>
              <a:rPr lang="ru-RU" sz="2400" dirty="0" err="1" smtClean="0"/>
              <a:t>т.п</a:t>
            </a:r>
            <a:r>
              <a:rPr lang="ru-RU" sz="2400" dirty="0" smtClean="0"/>
              <a:t>; подготовка материалов для организации продуктивной и познавательно-исследовательской деятельности: материалы для изготовления журналов, книжек-самоделок по теме проекта; материалы для изготовления творческих работ по теме проекта (картинки, трафареты, краски, пластилин и т.п.)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dirty="0" smtClean="0"/>
              <a:t>Составление плана основного этапа проекта  </a:t>
            </a:r>
            <a:endParaRPr lang="ru-RU" sz="2400" dirty="0"/>
          </a:p>
        </p:txBody>
      </p:sp>
      <p:pic>
        <p:nvPicPr>
          <p:cNvPr id="2050" name="Picture 2" descr="24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83" y="5112003"/>
            <a:ext cx="2463812" cy="16171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58390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5928607"/>
            <a:ext cx="1086121" cy="5692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41" y="249293"/>
            <a:ext cx="798187" cy="5240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906" y="1390262"/>
            <a:ext cx="678815" cy="7182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474" y="1031437"/>
            <a:ext cx="762565" cy="122307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2221272" y="189947"/>
            <a:ext cx="8767484" cy="583347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+mn-lt"/>
              </a:rPr>
              <a:t>И</a:t>
            </a:r>
            <a:r>
              <a:rPr lang="ru-RU" b="1" dirty="0" smtClean="0">
                <a:solidFill>
                  <a:schemeClr val="tx1"/>
                </a:solidFill>
                <a:latin typeface="+mn-lt"/>
              </a:rPr>
              <a:t>нформационные ресурсы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Picture 2" descr="https://ds04.infourok.ru/uploads/ex/056a/000bd8c1-b55c0418/640/img14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0" t="21123" r="13926" b="12406"/>
          <a:stretch/>
        </p:blipFill>
        <p:spPr bwMode="auto">
          <a:xfrm>
            <a:off x="2960862" y="1031437"/>
            <a:ext cx="6862568" cy="4643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358205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488" y="3856564"/>
            <a:ext cx="606578" cy="6679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004" y="4423435"/>
            <a:ext cx="870858" cy="8648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518" y="1031437"/>
            <a:ext cx="789025" cy="6467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6070" y="3193142"/>
            <a:ext cx="680703" cy="663421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3603812" y="144882"/>
            <a:ext cx="3555314" cy="864598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2 этап проекта</a:t>
            </a:r>
            <a:endParaRPr lang="ru-RU" sz="4000" b="1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36773" y="681554"/>
            <a:ext cx="8386198" cy="699766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cs typeface="Segoe UI Light" panose="020B0502040204020203" pitchFamily="34" charset="0"/>
              </a:rPr>
              <a:t>Познавательное развитие</a:t>
            </a:r>
            <a:endParaRPr lang="ru-RU" sz="2400" b="1" dirty="0">
              <a:solidFill>
                <a:schemeClr val="tx1"/>
              </a:solidFill>
              <a:cs typeface="Segoe UI Light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8189" y="1250576"/>
            <a:ext cx="10865224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Дидактические игры: «Посчитай точки у божьей коровки», «Бабочка и цветок», «Нелепицы»,</a:t>
            </a:r>
          </a:p>
          <a:p>
            <a:r>
              <a:rPr lang="ru-RU" sz="2000" dirty="0" smtClean="0"/>
              <a:t>     «Найди лишнего», «Бабочка», «Сложи картинку», «Часть-целое», «Найди 10 отличий»,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лото  «Насекомое»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Просмотр видео-фото-сюжетов, мультимедийных презентаций, иллюстраций на тему: «Насекомые», «Строение и развитие насекомых»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Экскурсия в методический кабинет ДОО на мини выставку «Загадочный мир насекомых»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Знакомство с видовым разнообразием насекомых (строение, место обитания, жизнедеятельности и т.д.)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Наблюдение за насекомыми на участке детского сада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Просмотр и обсуждение мультфильма «Муха-Цокотуха» К. Чуковского, «Как </a:t>
            </a:r>
            <a:r>
              <a:rPr lang="ru-RU" sz="2000" dirty="0" err="1" smtClean="0"/>
              <a:t>муравьишка</a:t>
            </a:r>
            <a:r>
              <a:rPr lang="ru-RU" sz="2000" dirty="0" smtClean="0"/>
              <a:t> домой спешил» В. Бианки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Рассматривание иллюстраций на тему: «Насекомые», чтение познавательной информации о каждом насекомом, выполнение развивающих заданий, проведение ООД (Дидактический материал «Насекомые 1», «Насекомые 2», С. </a:t>
            </a:r>
            <a:r>
              <a:rPr lang="ru-RU" sz="2000" dirty="0" err="1" smtClean="0"/>
              <a:t>Вохринцева</a:t>
            </a:r>
            <a:r>
              <a:rPr lang="ru-RU" sz="2000" dirty="0" smtClean="0"/>
              <a:t>, изд. «Страна фантазий »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Проведение КВН «Загадочный мир насекомых»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6154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611" y="1153529"/>
            <a:ext cx="1390613" cy="11911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75" y="2281641"/>
            <a:ext cx="795802" cy="12763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762" y="63328"/>
            <a:ext cx="726094" cy="7683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884" y="428151"/>
            <a:ext cx="758559" cy="4943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88" y="6267711"/>
            <a:ext cx="2502011" cy="425398"/>
          </a:xfrm>
          <a:prstGeom prst="rect">
            <a:avLst/>
          </a:prstGeom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3153163" y="811818"/>
            <a:ext cx="4872376" cy="514975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rPr>
              <a:t>Речевое развитие</a:t>
            </a:r>
            <a:endParaRPr lang="ru-RU" sz="4000" b="1" dirty="0">
              <a:solidFill>
                <a:schemeClr val="tx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62541" y="2050939"/>
            <a:ext cx="2760430" cy="699766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accent1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9859" y="1333779"/>
            <a:ext cx="978301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Дидактические игры «Что есть, чего нет», «Как передвигаются насекомые», </a:t>
            </a:r>
          </a:p>
          <a:p>
            <a:r>
              <a:rPr lang="ru-RU" sz="2000" dirty="0" smtClean="0"/>
              <a:t>«Чем питаются насекомые», «Назови насекомое по описанию»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Разучивание стихов, загадок, скороговорок, пословиц, песен, частушек о насекомых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Составление описательных загадок про насекомых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ООД «Ох, уж эти бабочки»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ООД «Бабочка»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Сочинение стихов, загадок и сказок о насекомых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/>
              <a:t>Чтение произведений: </a:t>
            </a:r>
            <a:r>
              <a:rPr lang="ru-RU" sz="2000" dirty="0" err="1" smtClean="0"/>
              <a:t>К.Чуковского</a:t>
            </a:r>
            <a:r>
              <a:rPr lang="ru-RU" sz="2000" dirty="0" smtClean="0"/>
              <a:t> «Муха-цокотуха»,  </a:t>
            </a:r>
            <a:r>
              <a:rPr lang="ru-RU" sz="2000" dirty="0" err="1" smtClean="0"/>
              <a:t>В.Бианки</a:t>
            </a:r>
            <a:r>
              <a:rPr lang="ru-RU" sz="2000" dirty="0" smtClean="0"/>
              <a:t> «Как </a:t>
            </a:r>
            <a:r>
              <a:rPr lang="ru-RU" sz="2000" dirty="0" err="1" smtClean="0"/>
              <a:t>муравьишка</a:t>
            </a:r>
            <a:r>
              <a:rPr lang="ru-RU" sz="2000" dirty="0" smtClean="0"/>
              <a:t> </a:t>
            </a:r>
          </a:p>
          <a:p>
            <a:r>
              <a:rPr lang="ru-RU" sz="2000" dirty="0"/>
              <a:t>д</a:t>
            </a:r>
            <a:r>
              <a:rPr lang="ru-RU" sz="2000" dirty="0" smtClean="0"/>
              <a:t>омой спешил», Д. Мамин-Сибиряк «Сказка про Комара Комаровича- длинный нос</a:t>
            </a:r>
          </a:p>
          <a:p>
            <a:r>
              <a:rPr lang="ru-RU" sz="2000" dirty="0"/>
              <a:t>и</a:t>
            </a:r>
            <a:r>
              <a:rPr lang="ru-RU" sz="2000" dirty="0" smtClean="0"/>
              <a:t> мохнатого Мишу- короткий хвост», В. Зотов из книги «Лесная мозаика», И. Крылова</a:t>
            </a:r>
          </a:p>
          <a:p>
            <a:r>
              <a:rPr lang="ru-RU" sz="2000" dirty="0" smtClean="0"/>
              <a:t>«Стрекоза и муравей»</a:t>
            </a:r>
            <a:endParaRPr lang="ru-RU" sz="2000" dirty="0"/>
          </a:p>
        </p:txBody>
      </p:sp>
      <p:pic>
        <p:nvPicPr>
          <p:cNvPr id="4098" name="Picture 2" descr="finger-game-insects_00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351" y="4467472"/>
            <a:ext cx="3148000" cy="2225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239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5731" y="-124850"/>
            <a:ext cx="9695328" cy="1335245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Социально- коммуникативное развитие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465731" y="2296956"/>
            <a:ext cx="8207044" cy="795867"/>
          </a:xfrm>
          <a:noFill/>
          <a:ln>
            <a:noFill/>
          </a:ln>
        </p:spPr>
        <p:txBody>
          <a:bodyPr/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Формирование основ безопасного поведения в природе: беседы с детьми на темы: «Осы и пчелы», «Держитесь подальше от гусениц», «Живые опасности», «Правила поведения  при встрече с опасными насекомыми», «Почему нельзя ловить бабочек»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Воспитание бережного отношения к природе: ООД «Путешествие в царство насекомых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Инсценировка басни «Стрекоза и муравей»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+mn-lt"/>
              </a:rPr>
              <a:t>Логоритмическое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 упражнение «Дружные муравьи» ( с музыкальным сопровождением)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074" name="Picture 2" descr="murave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247" y="4031383"/>
            <a:ext cx="4047565" cy="2662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085574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4420" y="149392"/>
            <a:ext cx="6925236" cy="712694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Физическое развитие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1761565" y="1842247"/>
            <a:ext cx="9668435" cy="3187834"/>
          </a:xfrm>
          <a:noFill/>
          <a:ln>
            <a:noFill/>
          </a:ln>
        </p:spPr>
        <p:txBody>
          <a:bodyPr/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Пальчиковые игры «Пчелки» , «Улитка», «Сороконожка», «Божья коровка»,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+mn-lt"/>
              </a:rPr>
              <a:t>      «Светлячок-червячок», «Бабочка», «Паучок»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Подвижная игра «Мед и пчелы», «Паук и мухи»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Артикуляционная гимнастика «Оса»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Гимнастика для глаз «Стрекоза»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Релаксация под звуки природы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Физкультминутка «Сороконожка»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Игра-перевоплощение «Если бы ты был бабочкой»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Зарядка для язычка «Цветы и насекомые», «Летняя прогулка»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Стихи с движениями «Прогулка»</a:t>
            </a:r>
          </a:p>
          <a:p>
            <a:pPr algn="just"/>
            <a:endParaRPr lang="ru-RU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7768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623" y="-808538"/>
            <a:ext cx="8807824" cy="2734620"/>
          </a:xfrm>
          <a:noFill/>
          <a:ln>
            <a:noFill/>
          </a:ln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Художественно-эстетическое развитие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1842247" y="699248"/>
            <a:ext cx="8108576" cy="4222376"/>
          </a:xfrm>
          <a:noFill/>
          <a:ln>
            <a:noFill/>
          </a:ln>
        </p:spPr>
        <p:txBody>
          <a:bodyPr/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ООД по рисованию «Разноцветные бабочки»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ООД по лепке «Божья коровка на листочке»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ООД коллективная аппликация «Бабочки летают, бабочки порхают»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Рисование насекомых по трафарету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Конкурс рисунков «Бабочки на асфальте»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Разучивание танца «»Порхающие цветочки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Пение песен и частушек о насекомых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Прослушивание музыкальных произведений о насекомых «Полет шмеля» Н. Римского-</a:t>
            </a:r>
            <a:r>
              <a:rPr lang="ru-RU" dirty="0" err="1" smtClean="0">
                <a:solidFill>
                  <a:schemeClr val="tx1"/>
                </a:solidFill>
                <a:latin typeface="+mn-lt"/>
              </a:rPr>
              <a:t>Корсакового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0629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8910" y="-104131"/>
            <a:ext cx="5616489" cy="1590739"/>
          </a:xfrm>
          <a:noFill/>
          <a:ln>
            <a:noFill/>
          </a:ln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Работа с родителями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712695" y="1822784"/>
            <a:ext cx="10421469" cy="3563109"/>
          </a:xfrm>
          <a:noFill/>
          <a:ln>
            <a:noFill/>
          </a:ln>
        </p:spPr>
        <p:txBody>
          <a:bodyPr/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Поместить в уголок для родителей  тему и задачи проекта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Привлечь родителей в создании предметно-пространственной среды в группе (книги, картинки, стихи, загадки о насекомых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Оформление информационного стенда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Проведение консультации по темам: «Что читать детям о насекомых», «Как учить с детьми стихи дома», Расскажите о насекомых, «На природу с ребенком»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Участие в оформлении музыкального зала к итоговому мероприятию: КВН «Загадочный мир насекомых»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Подготовка детей к итоговому мероприятию ( разучивание стихов, песен, частушек; изготовление эмблем, грамот)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Наблюдение за насекомыми во время семейных прогулок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Оформление альбома «Удивительный мир насекомых»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Оформление папки-передвижки «Скороговорки, </a:t>
            </a:r>
            <a:r>
              <a:rPr lang="ru-RU" dirty="0" err="1" smtClean="0">
                <a:solidFill>
                  <a:schemeClr val="tx1"/>
                </a:solidFill>
                <a:latin typeface="+mn-lt"/>
              </a:rPr>
              <a:t>чистоговорки</a:t>
            </a:r>
            <a:r>
              <a:rPr lang="ru-RU" dirty="0" smtClean="0">
                <a:solidFill>
                  <a:schemeClr val="tx1"/>
                </a:solidFill>
                <a:latin typeface="+mn-lt"/>
              </a:rPr>
              <a:t>, пальчиковые игры, стихи для  развития речи на тему: «Насекомые»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ru-RU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66441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8282" y="184272"/>
            <a:ext cx="2990538" cy="699766"/>
          </a:xfrm>
          <a:noFill/>
          <a:ln>
            <a:noFill/>
          </a:ln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3 этап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438834" y="1243144"/>
            <a:ext cx="8216155" cy="1546412"/>
          </a:xfrm>
          <a:noFill/>
          <a:ln>
            <a:noFill/>
          </a:ln>
        </p:spPr>
        <p:txBody>
          <a:bodyPr/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+mn-lt"/>
              </a:rPr>
              <a:t>Продукт проектной деятельности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Семейные поделки из различных материалов по теме проекта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Альбом «Удивительный мир насекомых»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Мультимедийная презентация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Итоговое мероприятие: КВН «Загадочный мир насекомых»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>
            <a:off x="1438834" y="3296580"/>
            <a:ext cx="5889812" cy="710644"/>
          </a:xfrm>
          <a:noFill/>
          <a:ln>
            <a:noFill/>
          </a:ln>
        </p:spPr>
        <p:txBody>
          <a:bodyPr/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+mn-lt"/>
              </a:rPr>
              <a:t>Презентация проекта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Итоговое мероприятие: КВН «Загадочный мир насекомых» ( представлен в приложении)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  <a:latin typeface="+mn-lt"/>
              </a:rPr>
              <a:t>Презентация проекта на педагогическом совете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5616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625" y="0"/>
            <a:ext cx="11510682" cy="1429376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+mn-lt"/>
              </a:rPr>
              <a:t>Рассматривание иллюстраций, книг, энциклопедий</a:t>
            </a:r>
            <a:endParaRPr lang="ru-RU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1" name="Picture 2" descr="https://sun9-3.userapi.com/impg/HQ-pu0GMJFfJZWWmS3FQKKPjZ3oPb1fRAN7QUw/GUWGLjqaF2g.jpg?size=1600x1600&amp;quality=96&amp;sign=3ac5bb3ca6f88c4fccbd9e06cce08ca1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1506" y="1429375"/>
            <a:ext cx="4883545" cy="4883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2" name="Picture 4" descr="https://sun9-85.userapi.com/impg/YlSL0fmw1VLE90PFfGKcu3JkCOzOrQzw2BRjMA/AoFBdlBhV6U.jpg?size=1600x1600&amp;quality=96&amp;sign=324221296aa8b844e3344ae2442313e7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73"/>
          <a:stretch/>
        </p:blipFill>
        <p:spPr bwMode="auto">
          <a:xfrm>
            <a:off x="6225384" y="1429375"/>
            <a:ext cx="4958387" cy="48835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821492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3451336" y="180216"/>
            <a:ext cx="4504039" cy="699766"/>
          </a:xfrm>
          <a:noFill/>
          <a:ln>
            <a:noFill/>
          </a:ln>
        </p:spPr>
        <p:txBody>
          <a:bodyPr/>
          <a:lstStyle/>
          <a:p>
            <a:r>
              <a:rPr lang="ru-RU" sz="4000" b="1" dirty="0" smtClean="0">
                <a:solidFill>
                  <a:schemeClr val="tx1"/>
                </a:solidFill>
                <a:latin typeface="+mn-lt"/>
              </a:rPr>
              <a:t>Собери картинку</a:t>
            </a:r>
            <a:endParaRPr lang="ru-RU" sz="40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1" t="10144" r="24628" b="56161"/>
          <a:stretch/>
        </p:blipFill>
        <p:spPr>
          <a:xfrm rot="5400000">
            <a:off x="5392905" y="1874500"/>
            <a:ext cx="5590307" cy="39407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" t="57162" r="36269" b="5742"/>
          <a:stretch/>
        </p:blipFill>
        <p:spPr>
          <a:xfrm rot="5400000">
            <a:off x="881545" y="1818197"/>
            <a:ext cx="5477839" cy="41657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11259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237129" y="185767"/>
            <a:ext cx="9184340" cy="698271"/>
          </a:xfrm>
          <a:noFill/>
          <a:ln>
            <a:noFill/>
          </a:ln>
        </p:spPr>
        <p:txBody>
          <a:bodyPr/>
          <a:lstStyle/>
          <a:p>
            <a:r>
              <a:rPr lang="ru-RU" sz="4000" b="1" dirty="0" smtClean="0">
                <a:solidFill>
                  <a:schemeClr val="tx1"/>
                </a:solidFill>
                <a:latin typeface="+mn-lt"/>
              </a:rPr>
              <a:t>Рассматривание насекомых через лупу</a:t>
            </a:r>
            <a:endParaRPr lang="ru-RU" sz="40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8" t="51326" r="24113" b="21485"/>
          <a:stretch/>
        </p:blipFill>
        <p:spPr>
          <a:xfrm rot="5400000">
            <a:off x="944530" y="2010334"/>
            <a:ext cx="5063070" cy="44778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85" t="18600" r="19656" b="56369"/>
          <a:stretch/>
        </p:blipFill>
        <p:spPr>
          <a:xfrm rot="5400000">
            <a:off x="5889755" y="1973285"/>
            <a:ext cx="4908286" cy="43971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3124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42147" y="0"/>
            <a:ext cx="10287000" cy="1169894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Рассматривание и обследование насекомых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2" t="55589" r="28236" b="19913"/>
          <a:stretch/>
        </p:blipFill>
        <p:spPr>
          <a:xfrm rot="5400000">
            <a:off x="1321442" y="1740288"/>
            <a:ext cx="4927809" cy="480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8" t="22509" r="18144" b="52571"/>
          <a:stretch/>
        </p:blipFill>
        <p:spPr>
          <a:xfrm rot="5400000">
            <a:off x="6422432" y="1785185"/>
            <a:ext cx="4918699" cy="4719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51628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5950" y="318528"/>
            <a:ext cx="8616204" cy="529874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Творчество детей: рисование «Разноцветные бабочки»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098" name="Picture 2" descr="https://sun9-33.userapi.com/impg/y77aAwkP5ew7OSG1vZJArsOYJd8THOkVffvOOw/e8BFrXplRfc.jpg?size=1920x1440&amp;quality=96&amp;sign=507f0168f64782502b04dec545ceca81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504" y="1097192"/>
            <a:ext cx="2922662" cy="21919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0" name="Picture 4" descr="https://sun9-54.userapi.com/impg/ug-7tMEd-gSuCs1VeUreBAJGYGLI3dDvmuqNTg/Eyj-N1t41so.jpg?size=1920x1440&amp;quality=96&amp;sign=942fa7dbae8af2d38d292cec4094d7d0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922" y="3537979"/>
            <a:ext cx="4198094" cy="3148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2" name="Picture 6" descr="https://sun9-13.userapi.com/impg/Ujebz7DYPznuVQfUjVECzZOimY5FOwhme06ZRQ/QqIjKzyQNsA.jpg?size=1920x1440&amp;quality=96&amp;sign=ec3bfe9c4d576dd5ee697cdeb38ac49c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253" y="3537978"/>
            <a:ext cx="4198095" cy="3148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629753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062011" cy="1721224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Лепка «Божья коровка</a:t>
            </a:r>
            <a:br>
              <a:rPr lang="ru-RU" b="1" dirty="0" smtClean="0">
                <a:solidFill>
                  <a:schemeClr val="tx1"/>
                </a:solidFill>
                <a:latin typeface="+mn-lt"/>
              </a:rPr>
            </a:br>
            <a:r>
              <a:rPr lang="ru-RU" b="1" dirty="0" smtClean="0">
                <a:solidFill>
                  <a:schemeClr val="tx1"/>
                </a:solidFill>
                <a:latin typeface="+mn-lt"/>
              </a:rPr>
              <a:t> на листочке»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" name="Picture 2" descr="https://sun9-51.userapi.com/impg/IrXHeNhbOOI5msztG7Hpe5QLBEoI49k8L_ZtIA/emx3FYHadPg.jpg?size=1600x1200&amp;quality=96&amp;sign=57b8d73018251edd5e6ecdd580dabf67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154" y="2827663"/>
            <a:ext cx="4835900" cy="3626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6" name="Picture 4" descr="https://sun9-41.userapi.com/impg/2K1AvHiPAxq43bjgoZAtyDxEWonQ6LwXESzlhQ/Ij6h151DGtg.jpg?size=1600x1200&amp;quality=96&amp;sign=9c20a15e439012e630fbf44d9b1fb3d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624152"/>
            <a:ext cx="4826934" cy="3620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55448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936" y="0"/>
            <a:ext cx="10461811" cy="1308351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Конкурс рисунков «Насекомые на асфальте »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122" name="Picture 2" descr="https://sun9-75.userapi.com/impg/qG1F8IkT2sa3tqJ5B5PgsEtbbJLmzUEvToFEUw/qbRLPjGU-ss.jpg?size=1920x1440&amp;quality=96&amp;sign=ad78737612852d4d5a7fcf25d656a56d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1526324"/>
            <a:ext cx="3766998" cy="3502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6" name="Picture 6" descr="https://sun9-77.userapi.com/impg/od3uH13fKdwtuVCxhIX72c864a0Jk0_Bz-2fLg/kwwT0KE7MiM.jpg?size=1920x1440&amp;quality=96&amp;sign=80655df176dfcdac719a4c72ef931bb8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4"/>
          <a:stretch/>
        </p:blipFill>
        <p:spPr bwMode="auto">
          <a:xfrm>
            <a:off x="8282909" y="1526325"/>
            <a:ext cx="3739362" cy="3688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4" name="Picture 4" descr="https://sun9-61.userapi.com/impg/_lgNafNQDJ-QiBF6bkyrlw8ampprjctdljOQ0w/3LVRM4clnp0.jpg?size=1920x1440&amp;quality=96&amp;sign=08d0101b553bc7e684edf68dcbdde621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5" r="-1"/>
          <a:stretch/>
        </p:blipFill>
        <p:spPr bwMode="auto">
          <a:xfrm>
            <a:off x="4282487" y="3011210"/>
            <a:ext cx="3784971" cy="3636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4753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4.infourok.ru/uploads/ex/056a/000bd8c1-b55c0418/640/img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4" t="37398" r="13040" b="15034"/>
          <a:stretch/>
        </p:blipFill>
        <p:spPr bwMode="auto">
          <a:xfrm>
            <a:off x="1653988" y="1576225"/>
            <a:ext cx="8969187" cy="48514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5424" y="134470"/>
            <a:ext cx="9224681" cy="927847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Совместное творчество детей и родителей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6741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259"/>
            <a:ext cx="12286129" cy="457200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+mn-lt"/>
              </a:rPr>
              <a:t>Итоговое мероприятие: КВН «Загадочный мир насекомых»</a:t>
            </a:r>
            <a:endParaRPr lang="ru-RU" sz="32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1976" y="968188"/>
            <a:ext cx="2916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Команда «Бабочки»</a:t>
            </a:r>
            <a:endParaRPr lang="ru-RU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705164" y="968188"/>
            <a:ext cx="2507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Команда «Жуки»</a:t>
            </a:r>
            <a:endParaRPr lang="ru-RU" sz="2400" b="1" dirty="0"/>
          </a:p>
        </p:txBody>
      </p:sp>
      <p:pic>
        <p:nvPicPr>
          <p:cNvPr id="7170" name="Picture 2" descr="https://sun9-33.userapi.com/impf/JkodXJ5SWa31HnDM8KsWbaxFKpsf_LvlbjOAbw/tKjIk6gnkfU.jpg?size=1600x1200&amp;quality=96&amp;sign=0a6c9d56cb155fd84f4520b18cfb3f28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06" y="2186887"/>
            <a:ext cx="4999577" cy="3749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2" name="Picture 4" descr="https://sun9-86.userapi.com/impf/1ujRkA6crVgZs2rdEqUWDsd6BpjnKDB0SFeksw/nY6UxdHuWPg.jpg?size=1600x1200&amp;quality=96&amp;sign=3ccfe7651c55bfa1ee93707d2e8232af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140" y="2186887"/>
            <a:ext cx="4999578" cy="3749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15537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4600" y="197719"/>
            <a:ext cx="6454588" cy="699766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Сложи насекомое из частей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194" name="Picture 2" descr="https://sun9-31.userapi.com/impf/aRd3C13bEx-sgKz-Z2mBrI8tes3EHCuubteknQ/M0YJPyLa2Jc.jpg?size=1600x1200&amp;quality=96&amp;sign=9e77bfa6c70da276d75b0db883cb0ddc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7"/>
          <a:stretch/>
        </p:blipFill>
        <p:spPr bwMode="auto">
          <a:xfrm>
            <a:off x="2514600" y="1543051"/>
            <a:ext cx="6708005" cy="46681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958438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0846" y="309283"/>
            <a:ext cx="7705165" cy="954741"/>
          </a:xfrm>
          <a:noFill/>
          <a:ln>
            <a:noFill/>
          </a:ln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Эстафета «Муравейник»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218" name="Picture 2" descr="https://sun9-27.userapi.com/impf/c699jCQ8F9bgtqLzd2JeD-HtczNEGzhQsUzIlg/IwrCfngNuaA.jpg?size=1600x1200&amp;quality=96&amp;sign=c7cad4692fb79ab6f3d95c8c31c23700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4" r="16456"/>
          <a:stretch/>
        </p:blipFill>
        <p:spPr bwMode="auto">
          <a:xfrm>
            <a:off x="3160059" y="1620114"/>
            <a:ext cx="4961965" cy="4912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669696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011" y="251507"/>
            <a:ext cx="8552329" cy="635999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Игра «Четвертый лишний»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42" name="Picture 2" descr="https://sun9-49.userapi.com/impf/hccrbb7qR7hBETBhUDwt1gCUfPJpuy5zI0JFdw/cM7U7upS67g.jpg?size=1600x1200&amp;quality=96&amp;sign=44eeab3ea6f61bdfd18f2e900471b368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4" y="1465523"/>
            <a:ext cx="4961120" cy="3720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44" name="Picture 4" descr="https://sun9-42.userapi.com/impf/TaTWei2s-za_MT1naJHFGVErW1mmwe2mZip0iQ/8Nx91qkKlGs.jpg?size=1600x1200&amp;quality=96&amp;sign=0f67b7952b603da3a96bad695f2f781e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2312860"/>
            <a:ext cx="5065711" cy="3799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614515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2588" y="170825"/>
            <a:ext cx="8000999" cy="743575"/>
          </a:xfrm>
          <a:noFill/>
          <a:ln>
            <a:noFill/>
          </a:ln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+mn-lt"/>
              </a:rPr>
              <a:t>Шарики воздушные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1266" name="Picture 2" descr="https://sun9-15.userapi.com/impf/fb_nd_d2ME-N1omo4orVMRDChakfsfx3C6la1w/mugWsvse5FE.jpg?size=1600x1200&amp;quality=96&amp;sign=4f5414c29e6e03cfec9b559e78587050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212" y="934448"/>
            <a:ext cx="4808769" cy="36065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8" name="Picture 4" descr="https://sun9-56.userapi.com/impf/iWm38j6TnCLhvp-AUwBJzuaQ7fEl8okj3lzvOA/GD1upTJsSpA.jpg?size=1600x1200&amp;quality=96&amp;sign=cef842118f102b1a5f30f1dfb3e11ce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306" y="2737737"/>
            <a:ext cx="4548466" cy="3411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97195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79929" y="729910"/>
            <a:ext cx="5951942" cy="699587"/>
          </a:xfrm>
          <a:noFill/>
          <a:ln>
            <a:noFill/>
          </a:ln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+mn-lt"/>
              </a:rPr>
              <a:t>Спасибо за внимание!</a:t>
            </a:r>
            <a:endParaRPr lang="ru-RU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2290" name="Picture 2" descr="https://sun9-82.userapi.com/impf/m5SjDj4MN-ZR1ZwezKjPbNj5HHuUgIuXgL80Og/1uqXZJlCgT0.jpg?size=1600x1200&amp;quality=96&amp;sign=c1f9e16064ac959ddad60b225f72e7a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189" y="1674159"/>
            <a:ext cx="6535270" cy="49014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269461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3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A0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2"/>
      <p:bldP spid="4" grpId="3"/>
    </p:bld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3F4240F5-2366-4AD0-A9C8-F7854C4F60D0}" vid="{CD1CFEDD-F3AE-4D17-A8B2-1D95CC7BDB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970BA057-99D9-4B2E-9EEA-9426853949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741CD3-8569-4BAB-AF6D-FCD53F5F3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6E651B-F8A4-462D-AD53-A4144932669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на тему Природа и мир вокруг нас с насекомыми</Template>
  <TotalTime>0</TotalTime>
  <Words>1243</Words>
  <Application>Microsoft Office PowerPoint</Application>
  <PresentationFormat>Широкоэкранный</PresentationFormat>
  <Paragraphs>134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Segoe UI</vt:lpstr>
      <vt:lpstr>Segoe UI Light</vt:lpstr>
      <vt:lpstr>Wingdings</vt:lpstr>
      <vt:lpstr>Тема1</vt:lpstr>
      <vt:lpstr>Проект «Загадочный мир насекомых»</vt:lpstr>
      <vt:lpstr>Паспорт проекта</vt:lpstr>
      <vt:lpstr>Участники проекта:</vt:lpstr>
      <vt:lpstr>  Актуальность темы: </vt:lpstr>
      <vt:lpstr>Цель проекта: </vt:lpstr>
      <vt:lpstr>Задачи проекта:</vt:lpstr>
      <vt:lpstr>Ожидаемый результат проекта:</vt:lpstr>
      <vt:lpstr>Этапы реализации проекта</vt:lpstr>
      <vt:lpstr>1 этап проекта </vt:lpstr>
      <vt:lpstr>Информационные ресурсы</vt:lpstr>
      <vt:lpstr>2 этап проекта</vt:lpstr>
      <vt:lpstr>Речевое развитие</vt:lpstr>
      <vt:lpstr>Социально- коммуникативное развитие</vt:lpstr>
      <vt:lpstr>Физическое развитие</vt:lpstr>
      <vt:lpstr>Художественно-эстетическое развитие</vt:lpstr>
      <vt:lpstr>Работа с родителями</vt:lpstr>
      <vt:lpstr>3 этап</vt:lpstr>
      <vt:lpstr>Рассматривание иллюстраций, книг, энциклопедий</vt:lpstr>
      <vt:lpstr>Презентация PowerPoint</vt:lpstr>
      <vt:lpstr>Презентация PowerPoint</vt:lpstr>
      <vt:lpstr>Рассматривание и обследование насекомых</vt:lpstr>
      <vt:lpstr>Творчество детей: рисование «Разноцветные бабочки»</vt:lpstr>
      <vt:lpstr>Лепка «Божья коровка  на листочке»</vt:lpstr>
      <vt:lpstr>Конкурс рисунков «Насекомые на асфальте »</vt:lpstr>
      <vt:lpstr>Совместное творчество детей и родителей</vt:lpstr>
      <vt:lpstr>Итоговое мероприятие: КВН «Загадочный мир насекомых»</vt:lpstr>
      <vt:lpstr>Сложи насекомое из частей</vt:lpstr>
      <vt:lpstr>Эстафета «Муравейник»</vt:lpstr>
      <vt:lpstr>Игра «Четвертый лишний»</vt:lpstr>
      <vt:lpstr>Шарики воздушные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2021-10-16T12:34:07Z</dcterms:created>
  <dcterms:modified xsi:type="dcterms:W3CDTF">2025-05-12T17:57:45Z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