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4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325" autoAdjust="0"/>
  </p:normalViewPr>
  <p:slideViewPr>
    <p:cSldViewPr snapToGrid="0">
      <p:cViewPr varScale="1">
        <p:scale>
          <a:sx n="74" d="100"/>
          <a:sy n="74" d="100"/>
        </p:scale>
        <p:origin x="10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A10CE-64F6-4920-9FAF-E8631A2E7AA4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AD889-BC47-49A2-B47E-F228D40A12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623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AD889-BC47-49A2-B47E-F228D40A120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8022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AD889-BC47-49A2-B47E-F228D40A120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002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500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28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36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50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031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160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687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00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885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481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939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775A4-4B4D-4F02-827E-D263E2C8E00D}" type="datetimeFigureOut">
              <a:rPr lang="ru-RU" smtClean="0"/>
              <a:t>16.01.2022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7C500-C2AE-4D4D-B27E-F05137668E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05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94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Использование стихотворных форм на уроках английского языка при изучении алфавита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867342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pPr algn="r"/>
            <a:r>
              <a:rPr lang="ru-RU" dirty="0" smtClean="0"/>
              <a:t>Составила: Светлана Сергеевна </a:t>
            </a:r>
            <a:r>
              <a:rPr lang="ru-RU" dirty="0" err="1" smtClean="0"/>
              <a:t>Голубцова</a:t>
            </a:r>
            <a:r>
              <a:rPr lang="ru-RU" dirty="0" smtClean="0"/>
              <a:t> </a:t>
            </a:r>
            <a:endParaRPr lang="ru-RU" dirty="0"/>
          </a:p>
          <a:p>
            <a:pPr algn="r"/>
            <a:r>
              <a:rPr lang="ru-RU" dirty="0" smtClean="0"/>
              <a:t>                             учитель английского языка</a:t>
            </a:r>
          </a:p>
          <a:p>
            <a:pPr algn="r"/>
            <a:r>
              <a:rPr lang="ru-RU" dirty="0" smtClean="0"/>
              <a:t>МБОУ «Лицей №126»</a:t>
            </a:r>
          </a:p>
          <a:p>
            <a:pPr algn="r"/>
            <a:r>
              <a:rPr lang="ru-RU" dirty="0" smtClean="0"/>
              <a:t>г. Новосибирск</a:t>
            </a:r>
          </a:p>
        </p:txBody>
      </p:sp>
    </p:spTree>
    <p:extLst>
      <p:ext uri="{BB962C8B-B14F-4D97-AF65-F5344CB8AC3E}">
        <p14:creationId xmlns:p14="http://schemas.microsoft.com/office/powerpoint/2010/main" val="420335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6000" dirty="0" smtClean="0"/>
              <a:t>- Вступительное слово</a:t>
            </a:r>
          </a:p>
          <a:p>
            <a:pPr>
              <a:buFontTx/>
              <a:buChar char="-"/>
            </a:pPr>
            <a:r>
              <a:rPr lang="ru-RU" sz="6000" smtClean="0"/>
              <a:t> Примеры </a:t>
            </a:r>
            <a:r>
              <a:rPr lang="ru-RU" sz="6000" dirty="0" smtClean="0"/>
              <a:t>стихотворных форм</a:t>
            </a:r>
          </a:p>
          <a:p>
            <a:pPr marL="0" indent="0">
              <a:buNone/>
            </a:pPr>
            <a:r>
              <a:rPr lang="ru-RU" sz="6000" dirty="0"/>
              <a:t>н</a:t>
            </a:r>
            <a:r>
              <a:rPr lang="ru-RU" sz="6000" dirty="0" smtClean="0"/>
              <a:t>а каждую букву  английского алфавита</a:t>
            </a:r>
          </a:p>
          <a:p>
            <a:pPr marL="0" indent="0">
              <a:buNone/>
            </a:pPr>
            <a:r>
              <a:rPr lang="ru-RU" sz="6000" dirty="0" smtClean="0"/>
              <a:t>- Алфавит</a:t>
            </a:r>
          </a:p>
          <a:p>
            <a:pPr marL="0" indent="0">
              <a:buNone/>
            </a:pPr>
            <a:r>
              <a:rPr lang="ru-RU" sz="6000" dirty="0" smtClean="0"/>
              <a:t>- Заключение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74047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12306300" cy="70523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Вступительное слово.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Известно, что через игровую форму, изучать английский язык детям, намного проще и интереснее. </a:t>
            </a:r>
          </a:p>
          <a:p>
            <a:r>
              <a:rPr lang="ru-RU" sz="4000" dirty="0" smtClean="0"/>
              <a:t>К игровой форме обучения мы можем отнести стихи и рифмовки. </a:t>
            </a:r>
          </a:p>
          <a:p>
            <a:r>
              <a:rPr lang="ru-RU" sz="4000" dirty="0" smtClean="0"/>
              <a:t>Использовать данный метод можно как на очном уроке, так и дистанционно.</a:t>
            </a: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52032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712470" y="114300"/>
            <a:ext cx="10515600" cy="102870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217170"/>
            <a:ext cx="10515600" cy="5959793"/>
          </a:xfrm>
        </p:spPr>
        <p:txBody>
          <a:bodyPr>
            <a:normAutofit lnSpcReduction="10000"/>
          </a:bodyPr>
          <a:lstStyle/>
          <a:p>
            <a:r>
              <a:rPr lang="ru-RU" sz="8000" b="1" dirty="0" smtClean="0">
                <a:solidFill>
                  <a:srgbClr val="FFC000"/>
                </a:solidFill>
              </a:rPr>
              <a:t>A</a:t>
            </a:r>
            <a:r>
              <a:rPr lang="en-US" sz="8000" b="1" dirty="0" smtClean="0">
                <a:solidFill>
                  <a:srgbClr val="FFC000"/>
                </a:solidFill>
              </a:rPr>
              <a:t>a</a:t>
            </a:r>
            <a:r>
              <a:rPr lang="ru-RU" sz="8000" b="1" dirty="0" smtClean="0">
                <a:solidFill>
                  <a:srgbClr val="FFC000"/>
                </a:solidFill>
              </a:rPr>
              <a:t> </a:t>
            </a:r>
            <a:r>
              <a:rPr lang="ru-RU" sz="4400" b="1" dirty="0">
                <a:solidFill>
                  <a:srgbClr val="FFC000"/>
                </a:solidFill>
              </a:rPr>
              <a:t>[</a:t>
            </a:r>
            <a:r>
              <a:rPr lang="ru-RU" sz="4400" b="1" dirty="0" err="1">
                <a:solidFill>
                  <a:srgbClr val="FFC000"/>
                </a:solidFill>
              </a:rPr>
              <a:t>ei</a:t>
            </a:r>
            <a:r>
              <a:rPr lang="ru-RU" sz="4400" b="1" dirty="0" smtClean="0">
                <a:solidFill>
                  <a:srgbClr val="FFC000"/>
                </a:solidFill>
              </a:rPr>
              <a:t>]                                                   </a:t>
            </a:r>
            <a:endParaRPr lang="ru-RU" sz="44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sz="4400" baseline="-25000" dirty="0">
                <a:solidFill>
                  <a:srgbClr val="FFC000"/>
                </a:solidFill>
              </a:rPr>
              <a:t>Хочет буква </a:t>
            </a:r>
            <a:r>
              <a:rPr lang="ru-RU" sz="4400" b="1" baseline="-25000" dirty="0">
                <a:solidFill>
                  <a:srgbClr val="FFC000"/>
                </a:solidFill>
              </a:rPr>
              <a:t>А</a:t>
            </a:r>
            <a:r>
              <a:rPr lang="ru-RU" sz="4400" baseline="-25000" dirty="0">
                <a:solidFill>
                  <a:srgbClr val="FFC000"/>
                </a:solidFill>
              </a:rPr>
              <a:t> опять                </a:t>
            </a:r>
            <a:endParaRPr lang="ru-RU" sz="44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sz="4400" b="1" baseline="-25000" dirty="0" err="1" smtClean="0">
                <a:solidFill>
                  <a:srgbClr val="FFC000"/>
                </a:solidFill>
              </a:rPr>
              <a:t>Apple</a:t>
            </a:r>
            <a:r>
              <a:rPr lang="ru-RU" sz="4400" b="1" baseline="-25000" dirty="0">
                <a:solidFill>
                  <a:srgbClr val="FFC000"/>
                </a:solidFill>
              </a:rPr>
              <a:t>,</a:t>
            </a:r>
            <a:r>
              <a:rPr lang="ru-RU" sz="4400" baseline="-25000" dirty="0">
                <a:solidFill>
                  <a:srgbClr val="FFC000"/>
                </a:solidFill>
              </a:rPr>
              <a:t> яблоко сорвать</a:t>
            </a:r>
            <a:r>
              <a:rPr lang="ru-RU" sz="4400" baseline="-25000" dirty="0" smtClean="0">
                <a:solidFill>
                  <a:srgbClr val="FFC000"/>
                </a:solidFill>
              </a:rPr>
              <a:t>.</a:t>
            </a:r>
            <a:endParaRPr lang="en-US" sz="4400" baseline="-250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en-US" sz="4400" baseline="-25000" dirty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ru-RU" sz="4400" dirty="0">
              <a:solidFill>
                <a:srgbClr val="FFC000"/>
              </a:solidFill>
            </a:endParaRPr>
          </a:p>
          <a:p>
            <a:r>
              <a:rPr lang="ru-RU" sz="8000" b="1" dirty="0" smtClean="0">
                <a:solidFill>
                  <a:srgbClr val="C00000"/>
                </a:solidFill>
              </a:rPr>
              <a:t>B</a:t>
            </a:r>
            <a:r>
              <a:rPr lang="en-US" sz="8000" b="1" dirty="0" smtClean="0">
                <a:solidFill>
                  <a:srgbClr val="C00000"/>
                </a:solidFill>
              </a:rPr>
              <a:t>b</a:t>
            </a:r>
            <a:r>
              <a:rPr lang="ru-RU" sz="80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[</a:t>
            </a:r>
            <a:r>
              <a:rPr lang="ru-RU" sz="3200" b="1" dirty="0" err="1">
                <a:solidFill>
                  <a:srgbClr val="C00000"/>
                </a:solidFill>
              </a:rPr>
              <a:t>bi</a:t>
            </a:r>
            <a:r>
              <a:rPr lang="ru-RU" sz="3200" b="1" dirty="0">
                <a:solidFill>
                  <a:srgbClr val="C00000"/>
                </a:solidFill>
              </a:rPr>
              <a:t>:]</a:t>
            </a:r>
            <a:endParaRPr lang="ru-RU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C00000"/>
                </a:solidFill>
              </a:rPr>
              <a:t>Буква </a:t>
            </a:r>
            <a:r>
              <a:rPr lang="ru-RU" sz="3200" b="1" dirty="0">
                <a:solidFill>
                  <a:srgbClr val="C00000"/>
                </a:solidFill>
              </a:rPr>
              <a:t>В</a:t>
            </a:r>
            <a:r>
              <a:rPr lang="ru-RU" sz="3200" dirty="0">
                <a:solidFill>
                  <a:srgbClr val="C00000"/>
                </a:solidFill>
              </a:rPr>
              <a:t> большая, </a:t>
            </a:r>
            <a:r>
              <a:rPr lang="ru-RU" sz="3200" b="1" dirty="0" err="1">
                <a:solidFill>
                  <a:srgbClr val="C00000"/>
                </a:solidFill>
              </a:rPr>
              <a:t>Big</a:t>
            </a:r>
            <a:endParaRPr lang="ru-RU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C00000"/>
                </a:solidFill>
              </a:rPr>
              <a:t>Знает каждый ученик!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440" y="1825625"/>
            <a:ext cx="3867150" cy="217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6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719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62940"/>
            <a:ext cx="10515600" cy="5514023"/>
          </a:xfrm>
        </p:spPr>
        <p:txBody>
          <a:bodyPr/>
          <a:lstStyle/>
          <a:p>
            <a:r>
              <a:rPr lang="ru-RU" sz="8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 </a:t>
            </a:r>
            <a:r>
              <a:rPr lang="en-US" sz="8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   </a:t>
            </a: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[</a:t>
            </a:r>
            <a:r>
              <a:rPr lang="ru-RU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</a:t>
            </a: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:]</a:t>
            </a:r>
          </a:p>
          <a:p>
            <a:pPr marL="0" indent="0">
              <a:buNone/>
            </a:pP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Буква С хитрит слегка:</a:t>
            </a:r>
          </a:p>
          <a:p>
            <a:pPr marL="0" indent="0">
              <a:buNone/>
            </a:pP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Где-то «</a:t>
            </a:r>
            <a:r>
              <a:rPr lang="ru-RU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си»,а</a:t>
            </a: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где-то «ка».</a:t>
            </a:r>
          </a:p>
          <a:p>
            <a:pPr marL="0" indent="0">
              <a:buNone/>
            </a:pP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«Ка» вы в слове </a:t>
            </a:r>
            <a:r>
              <a:rPr lang="ru-RU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cat</a:t>
            </a: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 скажите,</a:t>
            </a:r>
          </a:p>
          <a:p>
            <a:pPr marL="0" indent="0">
              <a:buNone/>
            </a:pPr>
            <a:r>
              <a:rPr lang="ru-RU" sz="4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«Си» мы скажем в слове </a:t>
            </a:r>
            <a:r>
              <a:rPr lang="ru-RU" sz="4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city</a:t>
            </a:r>
            <a:r>
              <a:rPr lang="ru-RU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430" y="270456"/>
            <a:ext cx="4179570" cy="6310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319406"/>
            <a:ext cx="10515600" cy="45719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2290" y="365125"/>
            <a:ext cx="10515600" cy="6203100"/>
          </a:xfrm>
        </p:spPr>
        <p:txBody>
          <a:bodyPr/>
          <a:lstStyle/>
          <a:p>
            <a:r>
              <a:rPr lang="ru-RU" sz="8800" b="1" dirty="0" smtClean="0">
                <a:solidFill>
                  <a:srgbClr val="00B050"/>
                </a:solidFill>
              </a:rPr>
              <a:t>D</a:t>
            </a:r>
            <a:r>
              <a:rPr lang="en-US" sz="8800" b="1" dirty="0" smtClean="0">
                <a:solidFill>
                  <a:srgbClr val="00B050"/>
                </a:solidFill>
              </a:rPr>
              <a:t>d</a:t>
            </a:r>
            <a:r>
              <a:rPr lang="ru-RU" sz="32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>
                <a:solidFill>
                  <a:srgbClr val="00B050"/>
                </a:solidFill>
              </a:rPr>
              <a:t>[</a:t>
            </a:r>
            <a:r>
              <a:rPr lang="ru-RU" sz="3200" b="1" dirty="0" err="1">
                <a:solidFill>
                  <a:srgbClr val="00B050"/>
                </a:solidFill>
              </a:rPr>
              <a:t>di</a:t>
            </a:r>
            <a:r>
              <a:rPr lang="ru-RU" sz="3200" b="1" dirty="0">
                <a:solidFill>
                  <a:srgbClr val="00B050"/>
                </a:solidFill>
              </a:rPr>
              <a:t>:]</a:t>
            </a:r>
            <a:endParaRPr lang="ru-RU" sz="32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00B050"/>
                </a:solidFill>
              </a:rPr>
              <a:t>Буква </a:t>
            </a:r>
            <a:r>
              <a:rPr lang="ru-RU" sz="3200" b="1" dirty="0">
                <a:solidFill>
                  <a:srgbClr val="00B050"/>
                </a:solidFill>
              </a:rPr>
              <a:t>D</a:t>
            </a:r>
            <a:r>
              <a:rPr lang="ru-RU" sz="3200" dirty="0">
                <a:solidFill>
                  <a:srgbClr val="00B050"/>
                </a:solidFill>
              </a:rPr>
              <a:t> бежит вперед,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B050"/>
                </a:solidFill>
              </a:rPr>
              <a:t>Ослик, </a:t>
            </a:r>
            <a:r>
              <a:rPr lang="ru-RU" sz="3200" b="1" dirty="0" err="1">
                <a:solidFill>
                  <a:srgbClr val="00B050"/>
                </a:solidFill>
              </a:rPr>
              <a:t>Donkey</a:t>
            </a:r>
            <a:r>
              <a:rPr lang="ru-RU" sz="3200" b="1" dirty="0">
                <a:solidFill>
                  <a:srgbClr val="00B050"/>
                </a:solidFill>
              </a:rPr>
              <a:t>,</a:t>
            </a:r>
            <a:r>
              <a:rPr lang="ru-RU" sz="3200" dirty="0">
                <a:solidFill>
                  <a:srgbClr val="00B050"/>
                </a:solidFill>
              </a:rPr>
              <a:t> отстает.</a:t>
            </a:r>
          </a:p>
          <a:p>
            <a:r>
              <a:rPr lang="en-US" sz="8800" b="1" dirty="0" err="1" smtClean="0">
                <a:solidFill>
                  <a:srgbClr val="00B0F0"/>
                </a:solidFill>
              </a:rPr>
              <a:t>Ee</a:t>
            </a:r>
            <a:r>
              <a:rPr lang="en-US" sz="3200" b="1" dirty="0" smtClean="0">
                <a:solidFill>
                  <a:srgbClr val="00B0F0"/>
                </a:solidFill>
              </a:rPr>
              <a:t> </a:t>
            </a:r>
            <a:r>
              <a:rPr lang="en-US" sz="3200" b="1" dirty="0">
                <a:solidFill>
                  <a:srgbClr val="00B0F0"/>
                </a:solidFill>
              </a:rPr>
              <a:t>[</a:t>
            </a:r>
            <a:r>
              <a:rPr lang="en-US" sz="3200" b="1" dirty="0" err="1">
                <a:solidFill>
                  <a:srgbClr val="00B0F0"/>
                </a:solidFill>
              </a:rPr>
              <a:t>i</a:t>
            </a:r>
            <a:r>
              <a:rPr lang="en-US" sz="3200" b="1" dirty="0">
                <a:solidFill>
                  <a:srgbClr val="00B0F0"/>
                </a:solidFill>
              </a:rPr>
              <a:t>:]</a:t>
            </a:r>
            <a:endParaRPr lang="en-US" sz="32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00B0F0"/>
                </a:solidFill>
              </a:rPr>
              <a:t>Всех игрушек: мишек, кукол -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B0F0"/>
                </a:solidFill>
              </a:rPr>
              <a:t>Evening</a:t>
            </a:r>
            <a:r>
              <a:rPr lang="en-US" sz="3200" dirty="0">
                <a:solidFill>
                  <a:srgbClr val="00B0F0"/>
                </a:solidFill>
              </a:rPr>
              <a:t>, </a:t>
            </a:r>
            <a:r>
              <a:rPr lang="ru-RU" sz="3200" dirty="0">
                <a:solidFill>
                  <a:srgbClr val="00B0F0"/>
                </a:solidFill>
              </a:rPr>
              <a:t>вечер, убаюкал.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845" y="875762"/>
            <a:ext cx="4629955" cy="4430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92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636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5307"/>
            <a:ext cx="10515600" cy="5571656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sz="8800" b="1" dirty="0">
                <a:solidFill>
                  <a:srgbClr val="0070C0"/>
                </a:solidFill>
              </a:rPr>
              <a:t>F </a:t>
            </a:r>
            <a:r>
              <a:rPr lang="en-US" sz="8800" b="1" dirty="0" smtClean="0">
                <a:solidFill>
                  <a:srgbClr val="0070C0"/>
                </a:solidFill>
              </a:rPr>
              <a:t>f   </a:t>
            </a:r>
            <a:r>
              <a:rPr lang="ru-RU" sz="3200" b="1" dirty="0" smtClean="0">
                <a:solidFill>
                  <a:srgbClr val="0070C0"/>
                </a:solidFill>
              </a:rPr>
              <a:t>[</a:t>
            </a:r>
            <a:r>
              <a:rPr lang="ru-RU" sz="3200" b="1" dirty="0" err="1" smtClean="0">
                <a:solidFill>
                  <a:srgbClr val="0070C0"/>
                </a:solidFill>
              </a:rPr>
              <a:t>ef</a:t>
            </a:r>
            <a:r>
              <a:rPr lang="ru-RU" sz="3200" b="1" dirty="0">
                <a:solidFill>
                  <a:srgbClr val="0070C0"/>
                </a:solidFill>
              </a:rPr>
              <a:t>]</a:t>
            </a:r>
            <a:endParaRPr lang="ru-RU" sz="32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0070C0"/>
                </a:solidFill>
              </a:rPr>
              <a:t>Буква </a:t>
            </a:r>
            <a:r>
              <a:rPr lang="ru-RU" sz="3200" b="1" dirty="0">
                <a:solidFill>
                  <a:srgbClr val="0070C0"/>
                </a:solidFill>
              </a:rPr>
              <a:t>F</a:t>
            </a:r>
            <a:r>
              <a:rPr lang="ru-RU" sz="3200" dirty="0">
                <a:solidFill>
                  <a:srgbClr val="0070C0"/>
                </a:solidFill>
              </a:rPr>
              <a:t> лягушкой скачет,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70C0"/>
                </a:solidFill>
              </a:rPr>
              <a:t>Слово </a:t>
            </a:r>
            <a:r>
              <a:rPr lang="ru-RU" sz="3200" b="1" dirty="0" err="1">
                <a:solidFill>
                  <a:srgbClr val="0070C0"/>
                </a:solidFill>
              </a:rPr>
              <a:t>frog</a:t>
            </a:r>
            <a:r>
              <a:rPr lang="ru-RU" sz="3200" b="1" dirty="0">
                <a:solidFill>
                  <a:srgbClr val="0070C0"/>
                </a:solidFill>
              </a:rPr>
              <a:t> </a:t>
            </a:r>
            <a:r>
              <a:rPr lang="ru-RU" sz="3200" dirty="0">
                <a:solidFill>
                  <a:srgbClr val="0070C0"/>
                </a:solidFill>
              </a:rPr>
              <a:t>мы пишем, значит</a:t>
            </a:r>
            <a:r>
              <a:rPr lang="ru-RU" sz="3200" dirty="0" smtClean="0">
                <a:solidFill>
                  <a:srgbClr val="0070C0"/>
                </a:solidFill>
              </a:rPr>
              <a:t>.</a:t>
            </a:r>
            <a:endParaRPr lang="en-US" sz="32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200" dirty="0">
              <a:solidFill>
                <a:srgbClr val="0070C0"/>
              </a:solidFill>
            </a:endParaRPr>
          </a:p>
          <a:p>
            <a:r>
              <a:rPr lang="ru-RU" sz="8800" b="1" dirty="0" smtClean="0">
                <a:solidFill>
                  <a:srgbClr val="7030A0"/>
                </a:solidFill>
              </a:rPr>
              <a:t>G</a:t>
            </a:r>
            <a:r>
              <a:rPr lang="en-US" sz="8800" b="1" dirty="0" smtClean="0">
                <a:solidFill>
                  <a:srgbClr val="7030A0"/>
                </a:solidFill>
              </a:rPr>
              <a:t>g</a:t>
            </a:r>
            <a:r>
              <a:rPr lang="en-US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>
                <a:solidFill>
                  <a:srgbClr val="7030A0"/>
                </a:solidFill>
              </a:rPr>
              <a:t>[</a:t>
            </a:r>
            <a:r>
              <a:rPr lang="ru-RU" sz="3200" b="1" dirty="0" err="1">
                <a:solidFill>
                  <a:srgbClr val="7030A0"/>
                </a:solidFill>
              </a:rPr>
              <a:t>dji</a:t>
            </a:r>
            <a:r>
              <a:rPr lang="ru-RU" sz="3200" b="1" dirty="0">
                <a:solidFill>
                  <a:srgbClr val="7030A0"/>
                </a:solidFill>
              </a:rPr>
              <a:t>]</a:t>
            </a:r>
            <a:endParaRPr lang="ru-RU" sz="32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7030A0"/>
                </a:solidFill>
              </a:rPr>
              <a:t>Скажем букве </a:t>
            </a:r>
            <a:r>
              <a:rPr lang="ru-RU" sz="3200" b="1" dirty="0">
                <a:solidFill>
                  <a:srgbClr val="7030A0"/>
                </a:solidFill>
              </a:rPr>
              <a:t>G</a:t>
            </a:r>
            <a:r>
              <a:rPr lang="ru-RU" sz="3200" dirty="0">
                <a:solidFill>
                  <a:srgbClr val="7030A0"/>
                </a:solidFill>
              </a:rPr>
              <a:t>:</a:t>
            </a:r>
            <a:r>
              <a:rPr lang="ru-RU" sz="3200" b="1" dirty="0">
                <a:solidFill>
                  <a:srgbClr val="7030A0"/>
                </a:solidFill>
              </a:rPr>
              <a:t> </a:t>
            </a:r>
            <a:r>
              <a:rPr lang="ru-RU" sz="3200" b="1" dirty="0" err="1">
                <a:solidFill>
                  <a:srgbClr val="7030A0"/>
                </a:solidFill>
              </a:rPr>
              <a:t>Goodbye</a:t>
            </a:r>
            <a:r>
              <a:rPr lang="ru-RU" sz="3200" dirty="0">
                <a:solidFill>
                  <a:srgbClr val="7030A0"/>
                </a:solidFill>
              </a:rPr>
              <a:t>,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rgbClr val="7030A0"/>
                </a:solidFill>
              </a:rPr>
              <a:t>До </a:t>
            </a:r>
            <a:r>
              <a:rPr lang="ru-RU" sz="3200" dirty="0">
                <a:solidFill>
                  <a:srgbClr val="7030A0"/>
                </a:solidFill>
              </a:rPr>
              <a:t>свидания, прощай.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042" y="450761"/>
            <a:ext cx="4978758" cy="5834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6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1393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76519"/>
            <a:ext cx="10515600" cy="5700444"/>
          </a:xfrm>
        </p:spPr>
        <p:txBody>
          <a:bodyPr>
            <a:normAutofit lnSpcReduction="10000"/>
          </a:bodyPr>
          <a:lstStyle/>
          <a:p>
            <a:r>
              <a:rPr lang="ru-RU" sz="8800" b="1" dirty="0" smtClean="0">
                <a:solidFill>
                  <a:srgbClr val="C00000"/>
                </a:solidFill>
              </a:rPr>
              <a:t>H</a:t>
            </a:r>
            <a:r>
              <a:rPr lang="en-US" sz="8800" b="1" dirty="0" smtClean="0">
                <a:solidFill>
                  <a:srgbClr val="C00000"/>
                </a:solidFill>
              </a:rPr>
              <a:t>h</a:t>
            </a:r>
            <a:r>
              <a:rPr lang="en-US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[</a:t>
            </a:r>
            <a:r>
              <a:rPr lang="ru-RU" sz="3200" b="1" dirty="0" err="1">
                <a:solidFill>
                  <a:srgbClr val="C00000"/>
                </a:solidFill>
              </a:rPr>
              <a:t>eitj</a:t>
            </a:r>
            <a:r>
              <a:rPr lang="ru-RU" sz="3200" b="1" dirty="0">
                <a:solidFill>
                  <a:srgbClr val="C00000"/>
                </a:solidFill>
              </a:rPr>
              <a:t>]</a:t>
            </a:r>
            <a:endParaRPr lang="ru-RU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C00000"/>
                </a:solidFill>
              </a:rPr>
              <a:t>Буква </a:t>
            </a:r>
            <a:r>
              <a:rPr lang="ru-RU" sz="3200" b="1" dirty="0">
                <a:solidFill>
                  <a:srgbClr val="C00000"/>
                </a:solidFill>
              </a:rPr>
              <a:t>H</a:t>
            </a:r>
            <a:r>
              <a:rPr lang="ru-RU" sz="3200" dirty="0">
                <a:solidFill>
                  <a:srgbClr val="C00000"/>
                </a:solidFill>
              </a:rPr>
              <a:t> как «ха» прочтем,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C00000"/>
                </a:solidFill>
              </a:rPr>
              <a:t>В слове </a:t>
            </a:r>
            <a:r>
              <a:rPr lang="ru-RU" sz="3200" b="1" dirty="0" err="1">
                <a:solidFill>
                  <a:srgbClr val="C00000"/>
                </a:solidFill>
              </a:rPr>
              <a:t>House</a:t>
            </a:r>
            <a:r>
              <a:rPr lang="ru-RU" sz="3200" dirty="0">
                <a:solidFill>
                  <a:srgbClr val="C00000"/>
                </a:solidFill>
              </a:rPr>
              <a:t>, или дом</a:t>
            </a:r>
            <a:r>
              <a:rPr lang="ru-RU" sz="3200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endParaRPr lang="ru-RU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3200" dirty="0">
              <a:solidFill>
                <a:srgbClr val="C00000"/>
              </a:solidFill>
            </a:endParaRPr>
          </a:p>
          <a:p>
            <a:r>
              <a:rPr lang="ru-RU" sz="8800" b="1" dirty="0" smtClean="0">
                <a:solidFill>
                  <a:srgbClr val="FFC000"/>
                </a:solidFill>
              </a:rPr>
              <a:t>I</a:t>
            </a:r>
            <a:r>
              <a:rPr lang="en-US" sz="8800" b="1" dirty="0" err="1" smtClean="0">
                <a:solidFill>
                  <a:srgbClr val="FFC000"/>
                </a:solidFill>
              </a:rPr>
              <a:t>i</a:t>
            </a:r>
            <a:r>
              <a:rPr lang="ru-RU" sz="3200" b="1" dirty="0" smtClean="0">
                <a:solidFill>
                  <a:srgbClr val="FFC000"/>
                </a:solidFill>
              </a:rPr>
              <a:t> </a:t>
            </a:r>
            <a:r>
              <a:rPr lang="ru-RU" sz="3200" b="1" dirty="0">
                <a:solidFill>
                  <a:srgbClr val="FFC000"/>
                </a:solidFill>
              </a:rPr>
              <a:t>[</a:t>
            </a:r>
            <a:r>
              <a:rPr lang="ru-RU" sz="3200" b="1" dirty="0" err="1">
                <a:solidFill>
                  <a:srgbClr val="FFC000"/>
                </a:solidFill>
              </a:rPr>
              <a:t>ai</a:t>
            </a:r>
            <a:r>
              <a:rPr lang="ru-RU" sz="3200" b="1" dirty="0">
                <a:solidFill>
                  <a:srgbClr val="FFC000"/>
                </a:solidFill>
              </a:rPr>
              <a:t>]</a:t>
            </a:r>
            <a:endParaRPr lang="ru-RU" sz="32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FFC000"/>
                </a:solidFill>
              </a:rPr>
              <a:t>Буква </a:t>
            </a:r>
            <a:r>
              <a:rPr lang="ru-RU" sz="3200" b="1" dirty="0">
                <a:solidFill>
                  <a:srgbClr val="FFC000"/>
                </a:solidFill>
              </a:rPr>
              <a:t>I</a:t>
            </a:r>
            <a:r>
              <a:rPr lang="ru-RU" sz="3200" dirty="0">
                <a:solidFill>
                  <a:srgbClr val="FFC000"/>
                </a:solidFill>
              </a:rPr>
              <a:t>, мои друзья,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FFC000"/>
                </a:solidFill>
              </a:rPr>
              <a:t>В переводе значит Я!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65" y="1808988"/>
            <a:ext cx="4752303" cy="324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3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719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05307"/>
            <a:ext cx="10515600" cy="5571656"/>
          </a:xfrm>
        </p:spPr>
        <p:txBody>
          <a:bodyPr/>
          <a:lstStyle/>
          <a:p>
            <a:r>
              <a:rPr lang="ru-RU" sz="8800" b="1" dirty="0" smtClean="0">
                <a:solidFill>
                  <a:srgbClr val="92D050"/>
                </a:solidFill>
              </a:rPr>
              <a:t>J</a:t>
            </a:r>
            <a:r>
              <a:rPr lang="en-US" sz="8800" b="1" dirty="0" smtClean="0">
                <a:solidFill>
                  <a:srgbClr val="92D050"/>
                </a:solidFill>
              </a:rPr>
              <a:t>j</a:t>
            </a:r>
            <a:r>
              <a:rPr lang="en-US" sz="3600" b="1" dirty="0" smtClean="0">
                <a:solidFill>
                  <a:srgbClr val="92D050"/>
                </a:solidFill>
              </a:rPr>
              <a:t> </a:t>
            </a:r>
            <a:r>
              <a:rPr lang="ru-RU" sz="3600" b="1" dirty="0" smtClean="0">
                <a:solidFill>
                  <a:srgbClr val="92D050"/>
                </a:solidFill>
              </a:rPr>
              <a:t> </a:t>
            </a:r>
            <a:r>
              <a:rPr lang="ru-RU" sz="3600" b="1" dirty="0">
                <a:solidFill>
                  <a:srgbClr val="92D050"/>
                </a:solidFill>
              </a:rPr>
              <a:t>[</a:t>
            </a:r>
            <a:r>
              <a:rPr lang="ru-RU" sz="3600" b="1" dirty="0" err="1">
                <a:solidFill>
                  <a:srgbClr val="92D050"/>
                </a:solidFill>
              </a:rPr>
              <a:t>djei</a:t>
            </a:r>
            <a:r>
              <a:rPr lang="ru-RU" sz="3600" b="1" dirty="0" smtClean="0">
                <a:solidFill>
                  <a:srgbClr val="92D050"/>
                </a:solidFill>
              </a:rPr>
              <a:t>]</a:t>
            </a:r>
            <a:endParaRPr lang="en-US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endParaRPr lang="ru-RU" sz="36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92D050"/>
                </a:solidFill>
              </a:rPr>
              <a:t>Сразу станет веселей,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92D050"/>
                </a:solidFill>
              </a:rPr>
              <a:t>Если встретим букву </a:t>
            </a:r>
            <a:r>
              <a:rPr lang="ru-RU" sz="3600" b="1" dirty="0">
                <a:solidFill>
                  <a:srgbClr val="92D050"/>
                </a:solidFill>
              </a:rPr>
              <a:t>J</a:t>
            </a:r>
            <a:endParaRPr lang="ru-RU" sz="36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rgbClr val="92D050"/>
                </a:solidFill>
              </a:rPr>
              <a:t>В </a:t>
            </a:r>
            <a:r>
              <a:rPr lang="ru-RU" sz="3600" dirty="0">
                <a:solidFill>
                  <a:srgbClr val="92D050"/>
                </a:solidFill>
              </a:rPr>
              <a:t>слове </a:t>
            </a:r>
            <a:r>
              <a:rPr lang="ru-RU" sz="3600" b="1" dirty="0" err="1">
                <a:solidFill>
                  <a:srgbClr val="92D050"/>
                </a:solidFill>
              </a:rPr>
              <a:t>Jam</a:t>
            </a:r>
            <a:r>
              <a:rPr lang="ru-RU" sz="3600" dirty="0">
                <a:solidFill>
                  <a:srgbClr val="92D050"/>
                </a:solidFill>
              </a:rPr>
              <a:t>, густом и сладком: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92D050"/>
                </a:solidFill>
              </a:rPr>
              <a:t>Букву</a:t>
            </a:r>
            <a:r>
              <a:rPr lang="ru-RU" sz="3600" dirty="0">
                <a:solidFill>
                  <a:srgbClr val="92D050"/>
                </a:solidFill>
              </a:rPr>
              <a:t> </a:t>
            </a:r>
            <a:r>
              <a:rPr lang="ru-RU" sz="3600" b="1" dirty="0">
                <a:solidFill>
                  <a:srgbClr val="92D050"/>
                </a:solidFill>
              </a:rPr>
              <a:t>J</a:t>
            </a:r>
            <a:r>
              <a:rPr lang="ru-RU" sz="3600" dirty="0">
                <a:solidFill>
                  <a:srgbClr val="92D050"/>
                </a:solidFill>
              </a:rPr>
              <a:t> пиши в тетрадке.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685" y="1030310"/>
            <a:ext cx="4546242" cy="452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0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57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43944"/>
            <a:ext cx="10515600" cy="5533019"/>
          </a:xfrm>
        </p:spPr>
        <p:txBody>
          <a:bodyPr>
            <a:normAutofit lnSpcReduction="10000"/>
          </a:bodyPr>
          <a:lstStyle/>
          <a:p>
            <a:r>
              <a:rPr lang="ru-RU" sz="8800" b="1" dirty="0" smtClean="0">
                <a:solidFill>
                  <a:srgbClr val="00B050"/>
                </a:solidFill>
              </a:rPr>
              <a:t>K</a:t>
            </a:r>
            <a:r>
              <a:rPr lang="en-US" sz="8800" b="1" dirty="0" smtClean="0">
                <a:solidFill>
                  <a:srgbClr val="00B050"/>
                </a:solidFill>
              </a:rPr>
              <a:t>k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>
                <a:solidFill>
                  <a:srgbClr val="00B050"/>
                </a:solidFill>
              </a:rPr>
              <a:t>[</a:t>
            </a:r>
            <a:r>
              <a:rPr lang="ru-RU" sz="3200" b="1" dirty="0" err="1">
                <a:solidFill>
                  <a:srgbClr val="00B050"/>
                </a:solidFill>
              </a:rPr>
              <a:t>kei</a:t>
            </a:r>
            <a:r>
              <a:rPr lang="ru-RU" sz="3200" b="1" dirty="0">
                <a:solidFill>
                  <a:srgbClr val="00B050"/>
                </a:solidFill>
              </a:rPr>
              <a:t>]</a:t>
            </a:r>
            <a:endParaRPr lang="ru-RU" sz="32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00B050"/>
                </a:solidFill>
              </a:rPr>
              <a:t>Буква </a:t>
            </a:r>
            <a:r>
              <a:rPr lang="ru-RU" sz="3200" b="1" dirty="0">
                <a:solidFill>
                  <a:srgbClr val="00B050"/>
                </a:solidFill>
              </a:rPr>
              <a:t>K</a:t>
            </a:r>
            <a:r>
              <a:rPr lang="ru-RU" sz="3200" dirty="0">
                <a:solidFill>
                  <a:srgbClr val="00B050"/>
                </a:solidFill>
              </a:rPr>
              <a:t> сидит на троне,</a:t>
            </a:r>
          </a:p>
          <a:p>
            <a:pPr marL="0" indent="0">
              <a:buNone/>
            </a:pPr>
            <a:r>
              <a:rPr lang="ru-RU" sz="3200" b="1" dirty="0" err="1">
                <a:solidFill>
                  <a:srgbClr val="00B050"/>
                </a:solidFill>
              </a:rPr>
              <a:t>King</a:t>
            </a:r>
            <a:r>
              <a:rPr lang="ru-RU" sz="3200" dirty="0">
                <a:solidFill>
                  <a:srgbClr val="00B050"/>
                </a:solidFill>
              </a:rPr>
              <a:t>-король в своей короне</a:t>
            </a:r>
            <a:r>
              <a:rPr lang="ru-RU" sz="3200" dirty="0" smtClean="0">
                <a:solidFill>
                  <a:srgbClr val="00B050"/>
                </a:solidFill>
              </a:rPr>
              <a:t>.</a:t>
            </a:r>
            <a:endParaRPr lang="en-US" sz="3200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US" sz="32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ru-RU" sz="3200" dirty="0">
              <a:solidFill>
                <a:srgbClr val="00B050"/>
              </a:solidFill>
            </a:endParaRPr>
          </a:p>
          <a:p>
            <a:r>
              <a:rPr lang="ru-RU" sz="8800" dirty="0"/>
              <a:t> </a:t>
            </a:r>
            <a:r>
              <a:rPr lang="ru-RU" sz="8800" b="1" dirty="0" smtClean="0">
                <a:solidFill>
                  <a:srgbClr val="00B0F0"/>
                </a:solidFill>
              </a:rPr>
              <a:t>L</a:t>
            </a:r>
            <a:r>
              <a:rPr lang="en-US" sz="8800" b="1" dirty="0" smtClean="0">
                <a:solidFill>
                  <a:srgbClr val="00B0F0"/>
                </a:solidFill>
              </a:rPr>
              <a:t>l  </a:t>
            </a:r>
            <a:r>
              <a:rPr lang="ru-RU" sz="8800" b="1" dirty="0" smtClean="0">
                <a:solidFill>
                  <a:srgbClr val="00B0F0"/>
                </a:solidFill>
              </a:rPr>
              <a:t> </a:t>
            </a:r>
            <a:r>
              <a:rPr lang="ru-RU" sz="3200" b="1" dirty="0">
                <a:solidFill>
                  <a:srgbClr val="00B0F0"/>
                </a:solidFill>
              </a:rPr>
              <a:t>[</a:t>
            </a:r>
            <a:r>
              <a:rPr lang="ru-RU" sz="3200" b="1" dirty="0" err="1">
                <a:solidFill>
                  <a:srgbClr val="00B0F0"/>
                </a:solidFill>
              </a:rPr>
              <a:t>el</a:t>
            </a:r>
            <a:r>
              <a:rPr lang="ru-RU" sz="3200" b="1" dirty="0">
                <a:solidFill>
                  <a:srgbClr val="00B0F0"/>
                </a:solidFill>
              </a:rPr>
              <a:t>]</a:t>
            </a:r>
            <a:endParaRPr lang="ru-RU" sz="32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00B0F0"/>
                </a:solidFill>
              </a:rPr>
              <a:t>Лампу, </a:t>
            </a:r>
            <a:r>
              <a:rPr lang="ru-RU" sz="3200" b="1" dirty="0" err="1">
                <a:solidFill>
                  <a:srgbClr val="00B0F0"/>
                </a:solidFill>
              </a:rPr>
              <a:t>Lamp</a:t>
            </a:r>
            <a:r>
              <a:rPr lang="ru-RU" sz="3200" dirty="0">
                <a:solidFill>
                  <a:srgbClr val="00B0F0"/>
                </a:solidFill>
              </a:rPr>
              <a:t>, включаем снова,</a:t>
            </a:r>
          </a:p>
          <a:p>
            <a:pPr marL="0" indent="0">
              <a:buNone/>
            </a:pPr>
            <a:r>
              <a:rPr lang="ru-RU" sz="3200" b="1" dirty="0">
                <a:solidFill>
                  <a:srgbClr val="00B0F0"/>
                </a:solidFill>
              </a:rPr>
              <a:t>L</a:t>
            </a:r>
            <a:r>
              <a:rPr lang="ru-RU" sz="3200" dirty="0">
                <a:solidFill>
                  <a:srgbClr val="00B0F0"/>
                </a:solidFill>
              </a:rPr>
              <a:t> письмо писать готова.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709" y="643943"/>
            <a:ext cx="5499280" cy="600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57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37882"/>
            <a:ext cx="10515600" cy="5739081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rgbClr val="0070C0"/>
                </a:solidFill>
              </a:rPr>
              <a:t>M</a:t>
            </a:r>
            <a:r>
              <a:rPr lang="en-US" sz="8800" b="1" dirty="0" smtClean="0">
                <a:solidFill>
                  <a:srgbClr val="0070C0"/>
                </a:solidFill>
              </a:rPr>
              <a:t>m</a:t>
            </a:r>
            <a:r>
              <a:rPr lang="en-US" sz="3600" b="1" dirty="0" smtClean="0">
                <a:solidFill>
                  <a:srgbClr val="0070C0"/>
                </a:solidFill>
              </a:rPr>
              <a:t>  </a:t>
            </a: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>
                <a:solidFill>
                  <a:srgbClr val="0070C0"/>
                </a:solidFill>
              </a:rPr>
              <a:t>[</a:t>
            </a:r>
            <a:r>
              <a:rPr lang="ru-RU" sz="3600" b="1" dirty="0" err="1">
                <a:solidFill>
                  <a:srgbClr val="0070C0"/>
                </a:solidFill>
              </a:rPr>
              <a:t>em</a:t>
            </a:r>
            <a:r>
              <a:rPr lang="ru-RU" sz="3600" b="1" dirty="0">
                <a:solidFill>
                  <a:srgbClr val="0070C0"/>
                </a:solidFill>
              </a:rPr>
              <a:t>]</a:t>
            </a:r>
            <a:endParaRPr lang="ru-RU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0070C0"/>
                </a:solidFill>
              </a:rPr>
              <a:t>Букву </a:t>
            </a:r>
            <a:r>
              <a:rPr lang="ru-RU" sz="3600" b="1" dirty="0">
                <a:solidFill>
                  <a:srgbClr val="0070C0"/>
                </a:solidFill>
              </a:rPr>
              <a:t>M</a:t>
            </a:r>
            <a:r>
              <a:rPr lang="ru-RU" sz="3600" dirty="0">
                <a:solidFill>
                  <a:srgbClr val="0070C0"/>
                </a:solidFill>
              </a:rPr>
              <a:t> найти легко,</a:t>
            </a:r>
          </a:p>
          <a:p>
            <a:pPr marL="0" indent="0">
              <a:buNone/>
            </a:pPr>
            <a:r>
              <a:rPr lang="ru-RU" sz="3600" b="1" dirty="0" err="1">
                <a:solidFill>
                  <a:srgbClr val="0070C0"/>
                </a:solidFill>
              </a:rPr>
              <a:t>Milk</a:t>
            </a:r>
            <a:r>
              <a:rPr lang="ru-RU" sz="3600" dirty="0">
                <a:solidFill>
                  <a:srgbClr val="0070C0"/>
                </a:solidFill>
              </a:rPr>
              <a:t> – парное молоко</a:t>
            </a:r>
            <a:r>
              <a:rPr lang="ru-RU" sz="3600" dirty="0" smtClean="0">
                <a:solidFill>
                  <a:srgbClr val="0070C0"/>
                </a:solidFill>
              </a:rPr>
              <a:t>.</a:t>
            </a:r>
            <a:endParaRPr lang="en-US" sz="3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600" dirty="0">
              <a:solidFill>
                <a:srgbClr val="0070C0"/>
              </a:solidFill>
            </a:endParaRPr>
          </a:p>
          <a:p>
            <a:r>
              <a:rPr lang="ru-RU" sz="8800" b="1" dirty="0" smtClean="0">
                <a:solidFill>
                  <a:srgbClr val="7030A0"/>
                </a:solidFill>
              </a:rPr>
              <a:t>N</a:t>
            </a:r>
            <a:r>
              <a:rPr lang="en-US" sz="8800" b="1" dirty="0" smtClean="0">
                <a:solidFill>
                  <a:srgbClr val="7030A0"/>
                </a:solidFill>
              </a:rPr>
              <a:t>n</a:t>
            </a:r>
            <a:r>
              <a:rPr lang="en-US" sz="3600" b="1" dirty="0" smtClean="0">
                <a:solidFill>
                  <a:srgbClr val="7030A0"/>
                </a:solidFill>
              </a:rPr>
              <a:t>  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>
                <a:solidFill>
                  <a:srgbClr val="7030A0"/>
                </a:solidFill>
              </a:rPr>
              <a:t>[</a:t>
            </a:r>
            <a:r>
              <a:rPr lang="ru-RU" sz="3600" b="1" dirty="0" err="1">
                <a:solidFill>
                  <a:srgbClr val="7030A0"/>
                </a:solidFill>
              </a:rPr>
              <a:t>en</a:t>
            </a:r>
            <a:r>
              <a:rPr lang="ru-RU" sz="3600" b="1" dirty="0">
                <a:solidFill>
                  <a:srgbClr val="7030A0"/>
                </a:solidFill>
              </a:rPr>
              <a:t>]</a:t>
            </a:r>
            <a:endParaRPr lang="ru-RU" sz="36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</a:rPr>
              <a:t>Буква </a:t>
            </a:r>
            <a:r>
              <a:rPr lang="ru-RU" sz="3600" b="1" dirty="0">
                <a:solidFill>
                  <a:srgbClr val="7030A0"/>
                </a:solidFill>
              </a:rPr>
              <a:t>N</a:t>
            </a:r>
            <a:r>
              <a:rPr lang="ru-RU" sz="3600" dirty="0">
                <a:solidFill>
                  <a:srgbClr val="7030A0"/>
                </a:solidFill>
              </a:rPr>
              <a:t> задаст вопрос:</a:t>
            </a:r>
          </a:p>
          <a:p>
            <a:pPr marL="0" indent="0">
              <a:buNone/>
            </a:pPr>
            <a:r>
              <a:rPr lang="ru-RU" sz="3600" b="1" dirty="0" err="1">
                <a:solidFill>
                  <a:srgbClr val="7030A0"/>
                </a:solidFill>
              </a:rPr>
              <a:t>Nose</a:t>
            </a:r>
            <a:r>
              <a:rPr lang="ru-RU" sz="3600" dirty="0">
                <a:solidFill>
                  <a:srgbClr val="7030A0"/>
                </a:solidFill>
              </a:rPr>
              <a:t> - по-английски «нос»?</a:t>
            </a:r>
          </a:p>
          <a:p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952" y="759854"/>
            <a:ext cx="5112912" cy="377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822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57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66670"/>
            <a:ext cx="10515600" cy="5610293"/>
          </a:xfrm>
        </p:spPr>
        <p:txBody>
          <a:bodyPr/>
          <a:lstStyle/>
          <a:p>
            <a:r>
              <a:rPr lang="ru-RU" sz="8800" b="1" dirty="0" smtClean="0">
                <a:solidFill>
                  <a:srgbClr val="C00000"/>
                </a:solidFill>
              </a:rPr>
              <a:t>O</a:t>
            </a:r>
            <a:r>
              <a:rPr lang="en-US" sz="8800" b="1" dirty="0" smtClean="0">
                <a:solidFill>
                  <a:srgbClr val="C00000"/>
                </a:solidFill>
              </a:rPr>
              <a:t>o</a:t>
            </a:r>
            <a:r>
              <a:rPr lang="en-US" sz="3200" b="1" dirty="0" smtClean="0">
                <a:solidFill>
                  <a:srgbClr val="C00000"/>
                </a:solidFill>
              </a:rPr>
              <a:t>  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[</a:t>
            </a:r>
            <a:r>
              <a:rPr lang="ru-RU" sz="3200" b="1" dirty="0" err="1">
                <a:solidFill>
                  <a:srgbClr val="C00000"/>
                </a:solidFill>
              </a:rPr>
              <a:t>eu</a:t>
            </a:r>
            <a:r>
              <a:rPr lang="ru-RU" sz="3200" b="1" dirty="0">
                <a:solidFill>
                  <a:srgbClr val="C00000"/>
                </a:solidFill>
              </a:rPr>
              <a:t>]</a:t>
            </a:r>
            <a:endParaRPr lang="ru-RU" sz="32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200" b="1" dirty="0">
                <a:solidFill>
                  <a:srgbClr val="C00000"/>
                </a:solidFill>
              </a:rPr>
              <a:t>O</a:t>
            </a:r>
            <a:r>
              <a:rPr lang="ru-RU" sz="3200" dirty="0">
                <a:solidFill>
                  <a:srgbClr val="C00000"/>
                </a:solidFill>
              </a:rPr>
              <a:t> хочет по пути,</a:t>
            </a:r>
          </a:p>
          <a:p>
            <a:pPr marL="0" indent="0">
              <a:buNone/>
            </a:pPr>
            <a:r>
              <a:rPr lang="ru-RU" sz="3200" b="1" dirty="0" err="1">
                <a:solidFill>
                  <a:srgbClr val="C00000"/>
                </a:solidFill>
              </a:rPr>
              <a:t>Oak</a:t>
            </a:r>
            <a:r>
              <a:rPr lang="ru-RU" sz="3200" dirty="0">
                <a:solidFill>
                  <a:srgbClr val="C00000"/>
                </a:solidFill>
              </a:rPr>
              <a:t>, дуб, в лесу найти</a:t>
            </a:r>
            <a:r>
              <a:rPr lang="ru-RU" sz="3200" dirty="0" smtClean="0">
                <a:solidFill>
                  <a:srgbClr val="C00000"/>
                </a:solidFill>
              </a:rPr>
              <a:t>.</a:t>
            </a:r>
            <a:endParaRPr lang="en-US" sz="32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ru-RU" sz="3200" dirty="0">
              <a:solidFill>
                <a:srgbClr val="C00000"/>
              </a:solidFill>
            </a:endParaRPr>
          </a:p>
          <a:p>
            <a:r>
              <a:rPr lang="ru-RU" sz="8800" b="1" dirty="0" smtClean="0">
                <a:solidFill>
                  <a:srgbClr val="FFC000"/>
                </a:solidFill>
              </a:rPr>
              <a:t>P</a:t>
            </a:r>
            <a:r>
              <a:rPr lang="en-US" sz="8800" b="1" dirty="0" smtClean="0">
                <a:solidFill>
                  <a:srgbClr val="FFC000"/>
                </a:solidFill>
              </a:rPr>
              <a:t>p</a:t>
            </a:r>
            <a:r>
              <a:rPr lang="ru-RU" sz="3200" b="1" dirty="0" smtClean="0">
                <a:solidFill>
                  <a:srgbClr val="FFC000"/>
                </a:solidFill>
              </a:rPr>
              <a:t> </a:t>
            </a:r>
            <a:r>
              <a:rPr lang="ru-RU" sz="3200" b="1" dirty="0">
                <a:solidFill>
                  <a:srgbClr val="FFC000"/>
                </a:solidFill>
              </a:rPr>
              <a:t>[</a:t>
            </a:r>
            <a:r>
              <a:rPr lang="ru-RU" sz="3200" b="1" dirty="0" err="1">
                <a:solidFill>
                  <a:srgbClr val="FFC000"/>
                </a:solidFill>
              </a:rPr>
              <a:t>pi</a:t>
            </a:r>
            <a:r>
              <a:rPr lang="ru-RU" sz="3200" b="1" dirty="0">
                <a:solidFill>
                  <a:srgbClr val="FFC000"/>
                </a:solidFill>
              </a:rPr>
              <a:t>:]</a:t>
            </a:r>
            <a:endParaRPr lang="ru-RU" sz="32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sz="3200" dirty="0">
                <a:solidFill>
                  <a:srgbClr val="FFC000"/>
                </a:solidFill>
              </a:rPr>
              <a:t>Что нам скажет буква </a:t>
            </a:r>
            <a:r>
              <a:rPr lang="ru-RU" sz="3200" b="1" dirty="0">
                <a:solidFill>
                  <a:srgbClr val="FFC000"/>
                </a:solidFill>
              </a:rPr>
              <a:t>P</a:t>
            </a:r>
            <a:r>
              <a:rPr lang="ru-RU" sz="3200" dirty="0">
                <a:solidFill>
                  <a:srgbClr val="FFC000"/>
                </a:solidFill>
              </a:rPr>
              <a:t>, послушай:</a:t>
            </a:r>
          </a:p>
          <a:p>
            <a:pPr marL="0" indent="0">
              <a:buNone/>
            </a:pPr>
            <a:r>
              <a:rPr lang="ru-RU" sz="3200" b="1" dirty="0" err="1" smtClean="0">
                <a:solidFill>
                  <a:srgbClr val="FFC000"/>
                </a:solidFill>
              </a:rPr>
              <a:t>Pie</a:t>
            </a:r>
            <a:r>
              <a:rPr lang="ru-RU" sz="3200" dirty="0" smtClean="0">
                <a:solidFill>
                  <a:srgbClr val="FFC000"/>
                </a:solidFill>
              </a:rPr>
              <a:t>-пирог</a:t>
            </a:r>
            <a:r>
              <a:rPr lang="ru-RU" sz="3200" dirty="0">
                <a:solidFill>
                  <a:srgbClr val="FFC000"/>
                </a:solidFill>
              </a:rPr>
              <a:t>, а </a:t>
            </a:r>
            <a:r>
              <a:rPr lang="ru-RU" sz="3200" b="1" dirty="0" err="1">
                <a:solidFill>
                  <a:srgbClr val="FFC000"/>
                </a:solidFill>
              </a:rPr>
              <a:t>Pear</a:t>
            </a:r>
            <a:r>
              <a:rPr lang="ru-RU" sz="3200" dirty="0">
                <a:solidFill>
                  <a:srgbClr val="FFC000"/>
                </a:solidFill>
              </a:rPr>
              <a:t>-груша.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69" y="811368"/>
            <a:ext cx="4391695" cy="560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514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63640"/>
            <a:ext cx="10515600" cy="5713323"/>
          </a:xfrm>
        </p:spPr>
        <p:txBody>
          <a:bodyPr>
            <a:normAutofit lnSpcReduction="10000"/>
          </a:bodyPr>
          <a:lstStyle/>
          <a:p>
            <a:r>
              <a:rPr lang="ru-RU" sz="8800" b="1" dirty="0" smtClean="0">
                <a:solidFill>
                  <a:srgbClr val="FF0000"/>
                </a:solidFill>
              </a:rPr>
              <a:t>Q</a:t>
            </a:r>
            <a:r>
              <a:rPr lang="en-US" sz="8800" b="1" dirty="0" smtClean="0">
                <a:solidFill>
                  <a:srgbClr val="FF0000"/>
                </a:solidFill>
              </a:rPr>
              <a:t>q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[</a:t>
            </a:r>
            <a:r>
              <a:rPr lang="ru-RU" sz="3600" b="1" dirty="0" err="1">
                <a:solidFill>
                  <a:srgbClr val="FF0000"/>
                </a:solidFill>
              </a:rPr>
              <a:t>kju</a:t>
            </a:r>
            <a:r>
              <a:rPr lang="ru-RU" sz="3600" b="1" dirty="0">
                <a:solidFill>
                  <a:srgbClr val="FF0000"/>
                </a:solidFill>
              </a:rPr>
              <a:t>:]</a:t>
            </a:r>
            <a:endParaRPr lang="ru-RU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FF0000"/>
                </a:solidFill>
              </a:rPr>
              <a:t>У буквы </a:t>
            </a:r>
            <a:r>
              <a:rPr lang="ru-RU" sz="3600" b="1" dirty="0">
                <a:solidFill>
                  <a:srgbClr val="FF0000"/>
                </a:solidFill>
              </a:rPr>
              <a:t>Q</a:t>
            </a:r>
            <a:r>
              <a:rPr lang="ru-RU" sz="3600" dirty="0">
                <a:solidFill>
                  <a:srgbClr val="FF0000"/>
                </a:solidFill>
              </a:rPr>
              <a:t> свирепый вид,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FF0000"/>
                </a:solidFill>
              </a:rPr>
              <a:t>И королева, </a:t>
            </a:r>
            <a:r>
              <a:rPr lang="ru-RU" sz="3600" b="1" dirty="0" err="1">
                <a:solidFill>
                  <a:srgbClr val="FF0000"/>
                </a:solidFill>
              </a:rPr>
              <a:t>Queen</a:t>
            </a:r>
            <a:r>
              <a:rPr lang="ru-RU" sz="3600" dirty="0">
                <a:solidFill>
                  <a:srgbClr val="FF0000"/>
                </a:solidFill>
              </a:rPr>
              <a:t>, дрожит</a:t>
            </a:r>
            <a:r>
              <a:rPr lang="ru-RU" sz="3600" dirty="0" smtClean="0">
                <a:solidFill>
                  <a:srgbClr val="FF0000"/>
                </a:solidFill>
              </a:rPr>
              <a:t>.</a:t>
            </a:r>
            <a:endParaRPr lang="en-US" sz="36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sz="3600" dirty="0">
              <a:solidFill>
                <a:srgbClr val="FF0000"/>
              </a:solidFill>
            </a:endParaRPr>
          </a:p>
          <a:p>
            <a:r>
              <a:rPr lang="ru-RU" sz="8800" b="1" dirty="0" smtClean="0">
                <a:solidFill>
                  <a:srgbClr val="FF0000"/>
                </a:solidFill>
              </a:rPr>
              <a:t>R</a:t>
            </a:r>
            <a:r>
              <a:rPr lang="en-US" sz="8800" b="1" dirty="0" smtClean="0">
                <a:solidFill>
                  <a:srgbClr val="FF0000"/>
                </a:solidFill>
              </a:rPr>
              <a:t>r</a:t>
            </a:r>
            <a:r>
              <a:rPr lang="en-US" sz="3600" b="1" dirty="0" smtClean="0">
                <a:solidFill>
                  <a:srgbClr val="FF0000"/>
                </a:solidFill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[a:]</a:t>
            </a:r>
            <a:endParaRPr lang="ru-RU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</a:rPr>
              <a:t>R</a:t>
            </a:r>
            <a:r>
              <a:rPr lang="ru-RU" sz="3600" dirty="0">
                <a:solidFill>
                  <a:srgbClr val="FF0000"/>
                </a:solidFill>
              </a:rPr>
              <a:t> горит как красный свет,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FF0000"/>
                </a:solidFill>
              </a:rPr>
              <a:t>Красный-это </a:t>
            </a:r>
            <a:r>
              <a:rPr lang="ru-RU" sz="3600" dirty="0">
                <a:solidFill>
                  <a:srgbClr val="FF0000"/>
                </a:solidFill>
              </a:rPr>
              <a:t>значит </a:t>
            </a:r>
            <a:r>
              <a:rPr lang="ru-RU" sz="3600" b="1" dirty="0" err="1">
                <a:solidFill>
                  <a:srgbClr val="FF0000"/>
                </a:solidFill>
              </a:rPr>
              <a:t>Red</a:t>
            </a:r>
            <a:r>
              <a:rPr lang="ru-RU" sz="3600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30" y="1622738"/>
            <a:ext cx="4829576" cy="390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757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11369"/>
            <a:ext cx="10515600" cy="5365594"/>
          </a:xfrm>
        </p:spPr>
        <p:txBody>
          <a:bodyPr>
            <a:normAutofit lnSpcReduction="10000"/>
          </a:bodyPr>
          <a:lstStyle/>
          <a:p>
            <a:r>
              <a:rPr lang="ru-RU" sz="8800" b="1" dirty="0" smtClean="0">
                <a:solidFill>
                  <a:srgbClr val="00B0F0"/>
                </a:solidFill>
              </a:rPr>
              <a:t>S</a:t>
            </a:r>
            <a:r>
              <a:rPr lang="en-US" sz="8800" b="1" dirty="0" smtClean="0">
                <a:solidFill>
                  <a:srgbClr val="00B0F0"/>
                </a:solidFill>
              </a:rPr>
              <a:t>s  </a:t>
            </a:r>
            <a:r>
              <a:rPr lang="ru-RU" sz="3600" b="1" dirty="0" smtClean="0">
                <a:solidFill>
                  <a:srgbClr val="00B0F0"/>
                </a:solidFill>
              </a:rPr>
              <a:t> </a:t>
            </a:r>
            <a:r>
              <a:rPr lang="ru-RU" sz="3600" b="1" dirty="0">
                <a:solidFill>
                  <a:srgbClr val="00B0F0"/>
                </a:solidFill>
              </a:rPr>
              <a:t>[</a:t>
            </a:r>
            <a:r>
              <a:rPr lang="ru-RU" sz="3600" b="1" dirty="0" err="1">
                <a:solidFill>
                  <a:srgbClr val="00B0F0"/>
                </a:solidFill>
              </a:rPr>
              <a:t>es</a:t>
            </a:r>
            <a:r>
              <a:rPr lang="ru-RU" sz="3600" b="1" dirty="0">
                <a:solidFill>
                  <a:srgbClr val="00B0F0"/>
                </a:solidFill>
              </a:rPr>
              <a:t>]</a:t>
            </a:r>
            <a:endParaRPr lang="ru-RU" sz="36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00B0F0"/>
                </a:solidFill>
              </a:rPr>
              <a:t>Солнце, </a:t>
            </a:r>
            <a:r>
              <a:rPr lang="ru-RU" sz="3600" b="1" dirty="0" err="1">
                <a:solidFill>
                  <a:srgbClr val="00B0F0"/>
                </a:solidFill>
              </a:rPr>
              <a:t>Sun</a:t>
            </a:r>
            <a:r>
              <a:rPr lang="ru-RU" sz="3600" b="1" dirty="0">
                <a:solidFill>
                  <a:srgbClr val="00B0F0"/>
                </a:solidFill>
              </a:rPr>
              <a:t>,</a:t>
            </a:r>
            <a:r>
              <a:rPr lang="ru-RU" sz="3600" dirty="0">
                <a:solidFill>
                  <a:srgbClr val="00B0F0"/>
                </a:solidFill>
              </a:rPr>
              <a:t> сияет ярко,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00B0F0"/>
                </a:solidFill>
              </a:rPr>
              <a:t>С буквой </a:t>
            </a:r>
            <a:r>
              <a:rPr lang="ru-RU" sz="3600" b="1" dirty="0">
                <a:solidFill>
                  <a:srgbClr val="00B0F0"/>
                </a:solidFill>
              </a:rPr>
              <a:t>S</a:t>
            </a:r>
            <a:r>
              <a:rPr lang="ru-RU" sz="3600" dirty="0">
                <a:solidFill>
                  <a:srgbClr val="00B0F0"/>
                </a:solidFill>
              </a:rPr>
              <a:t> светло и жарко</a:t>
            </a:r>
            <a:r>
              <a:rPr lang="ru-RU" sz="3600" dirty="0" smtClean="0">
                <a:solidFill>
                  <a:srgbClr val="00B0F0"/>
                </a:solidFill>
              </a:rPr>
              <a:t>.</a:t>
            </a:r>
            <a:endParaRPr lang="en-US" sz="3600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ru-RU" sz="3600" dirty="0">
              <a:solidFill>
                <a:srgbClr val="00B0F0"/>
              </a:solidFill>
            </a:endParaRPr>
          </a:p>
          <a:p>
            <a:r>
              <a:rPr lang="ru-RU" sz="8800" b="1" dirty="0" smtClean="0">
                <a:solidFill>
                  <a:srgbClr val="0070C0"/>
                </a:solidFill>
              </a:rPr>
              <a:t>T</a:t>
            </a:r>
            <a:r>
              <a:rPr lang="en-US" sz="8800" b="1" dirty="0" smtClean="0">
                <a:solidFill>
                  <a:srgbClr val="0070C0"/>
                </a:solidFill>
              </a:rPr>
              <a:t>t</a:t>
            </a:r>
            <a:r>
              <a:rPr lang="en-US" sz="3600" b="1" dirty="0" smtClean="0">
                <a:solidFill>
                  <a:srgbClr val="0070C0"/>
                </a:solidFill>
              </a:rPr>
              <a:t>  </a:t>
            </a: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>
                <a:solidFill>
                  <a:srgbClr val="0070C0"/>
                </a:solidFill>
              </a:rPr>
              <a:t>[</a:t>
            </a:r>
            <a:r>
              <a:rPr lang="ru-RU" sz="3600" b="1" dirty="0" err="1">
                <a:solidFill>
                  <a:srgbClr val="0070C0"/>
                </a:solidFill>
              </a:rPr>
              <a:t>ti</a:t>
            </a:r>
            <a:r>
              <a:rPr lang="ru-RU" sz="3600" b="1" dirty="0">
                <a:solidFill>
                  <a:srgbClr val="0070C0"/>
                </a:solidFill>
              </a:rPr>
              <a:t>:]</a:t>
            </a:r>
            <a:endParaRPr lang="ru-RU" sz="36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0070C0"/>
                </a:solidFill>
              </a:rPr>
              <a:t>T</a:t>
            </a:r>
            <a:r>
              <a:rPr lang="ru-RU" sz="3600" dirty="0">
                <a:solidFill>
                  <a:srgbClr val="0070C0"/>
                </a:solidFill>
              </a:rPr>
              <a:t> на маятник похожа,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0070C0"/>
                </a:solidFill>
              </a:rPr>
              <a:t>Время, </a:t>
            </a:r>
            <a:r>
              <a:rPr lang="ru-RU" sz="3600" b="1" dirty="0" err="1">
                <a:solidFill>
                  <a:srgbClr val="0070C0"/>
                </a:solidFill>
              </a:rPr>
              <a:t>Time</a:t>
            </a:r>
            <a:r>
              <a:rPr lang="ru-RU" sz="3600" b="1" dirty="0">
                <a:solidFill>
                  <a:srgbClr val="0070C0"/>
                </a:solidFill>
              </a:rPr>
              <a:t>,</a:t>
            </a:r>
            <a:r>
              <a:rPr lang="ru-RU" sz="3600" dirty="0">
                <a:solidFill>
                  <a:srgbClr val="0070C0"/>
                </a:solidFill>
              </a:rPr>
              <a:t> узнать поможет.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732" y="643945"/>
            <a:ext cx="6658377" cy="553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4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838200" y="319406"/>
            <a:ext cx="10515600" cy="45719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82580"/>
            <a:ext cx="10515600" cy="5494383"/>
          </a:xfrm>
        </p:spPr>
        <p:txBody>
          <a:bodyPr>
            <a:normAutofit fontScale="92500" lnSpcReduction="10000"/>
          </a:bodyPr>
          <a:lstStyle/>
          <a:p>
            <a:r>
              <a:rPr lang="ru-RU" sz="8800" b="1" dirty="0" smtClean="0">
                <a:solidFill>
                  <a:srgbClr val="7030A0"/>
                </a:solidFill>
              </a:rPr>
              <a:t>U</a:t>
            </a:r>
            <a:r>
              <a:rPr lang="en-US" sz="8800" b="1" dirty="0" smtClean="0">
                <a:solidFill>
                  <a:srgbClr val="7030A0"/>
                </a:solidFill>
              </a:rPr>
              <a:t>u </a:t>
            </a:r>
            <a:r>
              <a:rPr lang="en-US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</a:rPr>
              <a:t> </a:t>
            </a:r>
            <a:r>
              <a:rPr lang="ru-RU" sz="3600" b="1" dirty="0">
                <a:solidFill>
                  <a:srgbClr val="7030A0"/>
                </a:solidFill>
              </a:rPr>
              <a:t>[</a:t>
            </a:r>
            <a:r>
              <a:rPr lang="ru-RU" sz="3600" b="1" dirty="0" err="1">
                <a:solidFill>
                  <a:srgbClr val="7030A0"/>
                </a:solidFill>
              </a:rPr>
              <a:t>ju</a:t>
            </a:r>
            <a:r>
              <a:rPr lang="ru-RU" sz="3600" b="1" dirty="0">
                <a:solidFill>
                  <a:srgbClr val="7030A0"/>
                </a:solidFill>
              </a:rPr>
              <a:t>:]</a:t>
            </a:r>
            <a:endParaRPr lang="ru-RU" sz="36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</a:rPr>
              <a:t>Буква </a:t>
            </a:r>
            <a:r>
              <a:rPr lang="ru-RU" sz="3600" b="1" dirty="0">
                <a:solidFill>
                  <a:srgbClr val="7030A0"/>
                </a:solidFill>
              </a:rPr>
              <a:t>U</a:t>
            </a:r>
            <a:r>
              <a:rPr lang="ru-RU" sz="3600" dirty="0">
                <a:solidFill>
                  <a:srgbClr val="7030A0"/>
                </a:solidFill>
              </a:rPr>
              <a:t> совсем хитра: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</a:rPr>
              <a:t>В слове </a:t>
            </a:r>
            <a:r>
              <a:rPr lang="ru-RU" sz="3600" b="1" dirty="0" err="1">
                <a:solidFill>
                  <a:srgbClr val="7030A0"/>
                </a:solidFill>
              </a:rPr>
              <a:t>Cup</a:t>
            </a:r>
            <a:r>
              <a:rPr lang="ru-RU" sz="3600" dirty="0">
                <a:solidFill>
                  <a:srgbClr val="7030A0"/>
                </a:solidFill>
              </a:rPr>
              <a:t> звучит как «а»,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7030A0"/>
                </a:solidFill>
              </a:rPr>
              <a:t>В слове </a:t>
            </a:r>
            <a:r>
              <a:rPr lang="ru-RU" sz="3600" b="1" dirty="0" err="1">
                <a:solidFill>
                  <a:srgbClr val="7030A0"/>
                </a:solidFill>
              </a:rPr>
              <a:t>Juice</a:t>
            </a:r>
            <a:r>
              <a:rPr lang="ru-RU" sz="3600" b="1" dirty="0">
                <a:solidFill>
                  <a:srgbClr val="7030A0"/>
                </a:solidFill>
              </a:rPr>
              <a:t> </a:t>
            </a:r>
            <a:r>
              <a:rPr lang="ru-RU" sz="3600" dirty="0">
                <a:solidFill>
                  <a:srgbClr val="7030A0"/>
                </a:solidFill>
              </a:rPr>
              <a:t>звучит как «ю»-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Букву </a:t>
            </a:r>
            <a:r>
              <a:rPr lang="ru-RU" sz="3600" dirty="0">
                <a:solidFill>
                  <a:srgbClr val="7030A0"/>
                </a:solidFill>
              </a:rPr>
              <a:t>я не узнаю.</a:t>
            </a:r>
          </a:p>
          <a:p>
            <a:r>
              <a:rPr lang="ru-RU" sz="8800" b="1" dirty="0" smtClean="0">
                <a:solidFill>
                  <a:srgbClr val="C00000"/>
                </a:solidFill>
              </a:rPr>
              <a:t>V</a:t>
            </a:r>
            <a:r>
              <a:rPr lang="en-US" sz="8800" b="1" dirty="0" smtClean="0">
                <a:solidFill>
                  <a:srgbClr val="C00000"/>
                </a:solidFill>
              </a:rPr>
              <a:t>v  </a:t>
            </a:r>
            <a:r>
              <a:rPr lang="ru-RU" sz="8800" b="1" dirty="0" smtClean="0">
                <a:solidFill>
                  <a:srgbClr val="C00000"/>
                </a:solidFill>
              </a:rPr>
              <a:t> </a:t>
            </a:r>
            <a:r>
              <a:rPr lang="ru-RU" sz="3600" b="1" dirty="0">
                <a:solidFill>
                  <a:srgbClr val="C00000"/>
                </a:solidFill>
              </a:rPr>
              <a:t>[</a:t>
            </a:r>
            <a:r>
              <a:rPr lang="ru-RU" sz="3600" b="1" dirty="0" err="1">
                <a:solidFill>
                  <a:srgbClr val="C00000"/>
                </a:solidFill>
              </a:rPr>
              <a:t>vi</a:t>
            </a:r>
            <a:r>
              <a:rPr lang="ru-RU" sz="3600" b="1" dirty="0">
                <a:solidFill>
                  <a:srgbClr val="C00000"/>
                </a:solidFill>
              </a:rPr>
              <a:t>:]</a:t>
            </a:r>
            <a:endParaRPr lang="ru-RU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</a:rPr>
              <a:t>V</a:t>
            </a:r>
            <a:r>
              <a:rPr lang="ru-RU" sz="3600" dirty="0">
                <a:solidFill>
                  <a:srgbClr val="C00000"/>
                </a:solidFill>
              </a:rPr>
              <a:t> устала </a:t>
            </a:r>
            <a:r>
              <a:rPr lang="ru-RU" sz="3600" b="1" dirty="0" err="1">
                <a:solidFill>
                  <a:srgbClr val="C00000"/>
                </a:solidFill>
              </a:rPr>
              <a:t>very</a:t>
            </a:r>
            <a:r>
              <a:rPr lang="ru-RU" sz="3600" dirty="0">
                <a:solidFill>
                  <a:srgbClr val="C00000"/>
                </a:solidFill>
              </a:rPr>
              <a:t>-очень,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C00000"/>
                </a:solidFill>
              </a:rPr>
              <a:t>В </a:t>
            </a:r>
            <a:r>
              <a:rPr lang="ru-RU" sz="3600" b="1" dirty="0" err="1">
                <a:solidFill>
                  <a:srgbClr val="C00000"/>
                </a:solidFill>
              </a:rPr>
              <a:t>Volleyball</a:t>
            </a:r>
            <a:r>
              <a:rPr lang="ru-RU" sz="3600" dirty="0">
                <a:solidFill>
                  <a:srgbClr val="C00000"/>
                </a:solidFill>
              </a:rPr>
              <a:t> играть не хочет.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65" y="875762"/>
            <a:ext cx="5396248" cy="530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62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636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59854"/>
            <a:ext cx="10515600" cy="5417109"/>
          </a:xfrm>
        </p:spPr>
        <p:txBody>
          <a:bodyPr/>
          <a:lstStyle/>
          <a:p>
            <a:r>
              <a:rPr lang="ru-RU" sz="8800" b="1" dirty="0" smtClean="0">
                <a:solidFill>
                  <a:srgbClr val="FFC000"/>
                </a:solidFill>
              </a:rPr>
              <a:t>W</a:t>
            </a:r>
            <a:r>
              <a:rPr lang="en-US" sz="8800" b="1" dirty="0" smtClean="0">
                <a:solidFill>
                  <a:srgbClr val="FFC000"/>
                </a:solidFill>
              </a:rPr>
              <a:t>w</a:t>
            </a:r>
            <a:r>
              <a:rPr lang="en-US" sz="3600" b="1" dirty="0" smtClean="0">
                <a:solidFill>
                  <a:srgbClr val="FFC000"/>
                </a:solidFill>
              </a:rPr>
              <a:t>  </a:t>
            </a:r>
            <a:r>
              <a:rPr lang="ru-RU" sz="3600" b="1" dirty="0" smtClean="0">
                <a:solidFill>
                  <a:srgbClr val="FFC000"/>
                </a:solidFill>
              </a:rPr>
              <a:t>[</a:t>
            </a:r>
            <a:r>
              <a:rPr lang="ru-RU" sz="3600" b="1" dirty="0" err="1" smtClean="0">
                <a:solidFill>
                  <a:srgbClr val="FFC000"/>
                </a:solidFill>
              </a:rPr>
              <a:t>d^blju</a:t>
            </a:r>
            <a:r>
              <a:rPr lang="ru-RU" sz="3600" b="1" dirty="0">
                <a:solidFill>
                  <a:srgbClr val="FFC000"/>
                </a:solidFill>
              </a:rPr>
              <a:t>]</a:t>
            </a:r>
            <a:endParaRPr lang="ru-RU" sz="36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FFC000"/>
                </a:solidFill>
              </a:rPr>
              <a:t>Я вопросы задаю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FFC000"/>
                </a:solidFill>
              </a:rPr>
              <a:t>Вместе с буквой</a:t>
            </a:r>
            <a:r>
              <a:rPr lang="ru-RU" sz="3600" b="1" dirty="0">
                <a:solidFill>
                  <a:srgbClr val="FFC000"/>
                </a:solidFill>
              </a:rPr>
              <a:t> W</a:t>
            </a:r>
            <a:r>
              <a:rPr lang="ru-RU" sz="3600" dirty="0">
                <a:solidFill>
                  <a:srgbClr val="FFC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FFC000"/>
                </a:solidFill>
              </a:rPr>
              <a:t>-</a:t>
            </a:r>
            <a:r>
              <a:rPr lang="ru-RU" sz="3600" b="1" dirty="0" err="1">
                <a:solidFill>
                  <a:srgbClr val="FFC000"/>
                </a:solidFill>
              </a:rPr>
              <a:t>What</a:t>
            </a:r>
            <a:r>
              <a:rPr lang="ru-RU" sz="3600" b="1" dirty="0">
                <a:solidFill>
                  <a:srgbClr val="FFC000"/>
                </a:solidFill>
              </a:rPr>
              <a:t>?</a:t>
            </a:r>
            <a:r>
              <a:rPr lang="ru-RU" sz="3600" dirty="0">
                <a:solidFill>
                  <a:srgbClr val="FFC000"/>
                </a:solidFill>
              </a:rPr>
              <a:t>-Какой?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FFC000"/>
                </a:solidFill>
              </a:rPr>
              <a:t>А</a:t>
            </a:r>
            <a:r>
              <a:rPr lang="ru-RU" sz="3600" dirty="0">
                <a:solidFill>
                  <a:srgbClr val="FFC000"/>
                </a:solidFill>
              </a:rPr>
              <a:t> </a:t>
            </a:r>
            <a:r>
              <a:rPr lang="ru-RU" sz="3600" b="1" dirty="0" err="1">
                <a:solidFill>
                  <a:srgbClr val="FFC000"/>
                </a:solidFill>
              </a:rPr>
              <a:t>When</a:t>
            </a:r>
            <a:r>
              <a:rPr lang="ru-RU" sz="3600" b="1" dirty="0">
                <a:solidFill>
                  <a:srgbClr val="FFC000"/>
                </a:solidFill>
              </a:rPr>
              <a:t>?</a:t>
            </a:r>
            <a:r>
              <a:rPr lang="ru-RU" sz="3600" dirty="0">
                <a:solidFill>
                  <a:srgbClr val="FFC000"/>
                </a:solidFill>
              </a:rPr>
              <a:t>-Когда?</a:t>
            </a:r>
          </a:p>
          <a:p>
            <a:pPr marL="0" indent="0">
              <a:buNone/>
            </a:pPr>
            <a:r>
              <a:rPr lang="ru-RU" sz="3600" b="1" dirty="0" err="1" smtClean="0">
                <a:solidFill>
                  <a:srgbClr val="FFC000"/>
                </a:solidFill>
              </a:rPr>
              <a:t>Where</a:t>
            </a:r>
            <a:r>
              <a:rPr lang="ru-RU" sz="3600" b="1" dirty="0">
                <a:solidFill>
                  <a:srgbClr val="FFC000"/>
                </a:solidFill>
              </a:rPr>
              <a:t>?</a:t>
            </a:r>
            <a:r>
              <a:rPr lang="ru-RU" sz="3600" dirty="0">
                <a:solidFill>
                  <a:srgbClr val="FFC000"/>
                </a:solidFill>
              </a:rPr>
              <a:t>-спросим-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FFC000"/>
                </a:solidFill>
              </a:rPr>
              <a:t>Где</a:t>
            </a:r>
            <a:r>
              <a:rPr lang="ru-RU" sz="3600" dirty="0">
                <a:solidFill>
                  <a:srgbClr val="FFC000"/>
                </a:solidFill>
              </a:rPr>
              <a:t>? Куда?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549" y="928687"/>
            <a:ext cx="6336405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8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0427"/>
            <a:ext cx="10515600" cy="46998"/>
          </a:xfrm>
        </p:spPr>
        <p:txBody>
          <a:bodyPr>
            <a:normAutofit fontScale="90000"/>
          </a:bodyPr>
          <a:lstStyle/>
          <a:p>
            <a:pPr algn="ctr"/>
            <a:endParaRPr lang="ru-RU" sz="60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0608"/>
            <a:ext cx="10515600" cy="6497391"/>
          </a:xfrm>
        </p:spPr>
        <p:txBody>
          <a:bodyPr>
            <a:normAutofit lnSpcReduction="10000"/>
          </a:bodyPr>
          <a:lstStyle/>
          <a:p>
            <a:r>
              <a:rPr lang="ru-RU" sz="6600" b="1" dirty="0">
                <a:solidFill>
                  <a:srgbClr val="92D050"/>
                </a:solidFill>
              </a:rPr>
              <a:t>X </a:t>
            </a:r>
            <a:r>
              <a:rPr lang="en-US" sz="6600" b="1" dirty="0" smtClean="0">
                <a:solidFill>
                  <a:srgbClr val="92D050"/>
                </a:solidFill>
              </a:rPr>
              <a:t>x</a:t>
            </a:r>
            <a:r>
              <a:rPr lang="en-US" sz="3600" b="1" dirty="0" smtClean="0">
                <a:solidFill>
                  <a:srgbClr val="92D050"/>
                </a:solidFill>
              </a:rPr>
              <a:t>  </a:t>
            </a:r>
            <a:r>
              <a:rPr lang="ru-RU" sz="3600" b="1" dirty="0" smtClean="0">
                <a:solidFill>
                  <a:srgbClr val="92D050"/>
                </a:solidFill>
              </a:rPr>
              <a:t>[</a:t>
            </a:r>
            <a:r>
              <a:rPr lang="ru-RU" sz="3600" b="1" dirty="0" err="1" smtClean="0">
                <a:solidFill>
                  <a:srgbClr val="92D050"/>
                </a:solidFill>
              </a:rPr>
              <a:t>eks</a:t>
            </a:r>
            <a:r>
              <a:rPr lang="ru-RU" sz="3600" b="1" dirty="0">
                <a:solidFill>
                  <a:srgbClr val="92D050"/>
                </a:solidFill>
              </a:rPr>
              <a:t>]</a:t>
            </a:r>
            <a:endParaRPr lang="ru-RU" sz="3600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92D050"/>
                </a:solidFill>
              </a:rPr>
              <a:t>Буква </a:t>
            </a:r>
            <a:r>
              <a:rPr lang="ru-RU" sz="3600" b="1" dirty="0">
                <a:solidFill>
                  <a:srgbClr val="92D050"/>
                </a:solidFill>
              </a:rPr>
              <a:t>X</a:t>
            </a:r>
            <a:r>
              <a:rPr lang="ru-RU" sz="3600" dirty="0">
                <a:solidFill>
                  <a:srgbClr val="92D050"/>
                </a:solidFill>
              </a:rPr>
              <a:t> так рассердилась!</a:t>
            </a:r>
          </a:p>
          <a:p>
            <a:pPr marL="0" indent="0">
              <a:buNone/>
            </a:pPr>
            <a:r>
              <a:rPr lang="ru-RU" sz="3600" b="1" dirty="0" err="1" smtClean="0">
                <a:solidFill>
                  <a:srgbClr val="92D050"/>
                </a:solidFill>
              </a:rPr>
              <a:t>Fox</a:t>
            </a:r>
            <a:r>
              <a:rPr lang="ru-RU" sz="3600" b="1" dirty="0">
                <a:solidFill>
                  <a:srgbClr val="92D050"/>
                </a:solidFill>
              </a:rPr>
              <a:t>,</a:t>
            </a:r>
            <a:r>
              <a:rPr lang="ru-RU" sz="3600" dirty="0">
                <a:solidFill>
                  <a:srgbClr val="92D050"/>
                </a:solidFill>
              </a:rPr>
              <a:t> лисичке, в хвост вцепилась</a:t>
            </a:r>
            <a:r>
              <a:rPr lang="ru-RU" sz="3600" dirty="0" smtClean="0">
                <a:solidFill>
                  <a:srgbClr val="92D050"/>
                </a:solidFill>
              </a:rPr>
              <a:t>.</a:t>
            </a:r>
            <a:endParaRPr lang="en-US" sz="3600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ru-RU" sz="6000" b="1" dirty="0" smtClean="0">
                <a:solidFill>
                  <a:srgbClr val="FF0000"/>
                </a:solidFill>
              </a:rPr>
              <a:t>Y</a:t>
            </a:r>
            <a:r>
              <a:rPr lang="en-US" sz="6000" b="1" dirty="0" smtClean="0">
                <a:solidFill>
                  <a:srgbClr val="FF0000"/>
                </a:solidFill>
              </a:rPr>
              <a:t>y</a:t>
            </a:r>
            <a:r>
              <a:rPr lang="en-US" sz="3600" b="1" dirty="0" smtClean="0">
                <a:solidFill>
                  <a:srgbClr val="FF0000"/>
                </a:solidFill>
              </a:rPr>
              <a:t>  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>
                <a:solidFill>
                  <a:srgbClr val="FF0000"/>
                </a:solidFill>
              </a:rPr>
              <a:t>[</a:t>
            </a:r>
            <a:r>
              <a:rPr lang="ru-RU" sz="3600" b="1" dirty="0" err="1">
                <a:solidFill>
                  <a:srgbClr val="FF0000"/>
                </a:solidFill>
              </a:rPr>
              <a:t>wai</a:t>
            </a:r>
            <a:r>
              <a:rPr lang="ru-RU" sz="3600" b="1" dirty="0">
                <a:solidFill>
                  <a:srgbClr val="FF0000"/>
                </a:solidFill>
              </a:rPr>
              <a:t>]</a:t>
            </a:r>
            <a:endParaRPr lang="ru-RU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</a:rPr>
              <a:t>Y </a:t>
            </a:r>
            <a:r>
              <a:rPr lang="ru-RU" sz="3600" dirty="0">
                <a:solidFill>
                  <a:srgbClr val="FF0000"/>
                </a:solidFill>
              </a:rPr>
              <a:t>не спорит никогда,</a:t>
            </a:r>
          </a:p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</a:rPr>
              <a:t>«</a:t>
            </a:r>
            <a:r>
              <a:rPr lang="ru-RU" sz="3600" b="1" dirty="0" err="1">
                <a:solidFill>
                  <a:srgbClr val="FF0000"/>
                </a:solidFill>
              </a:rPr>
              <a:t>Yes</a:t>
            </a:r>
            <a:r>
              <a:rPr lang="ru-RU" sz="3600" b="1" dirty="0">
                <a:solidFill>
                  <a:srgbClr val="FF0000"/>
                </a:solidFill>
              </a:rPr>
              <a:t>»</a:t>
            </a:r>
            <a:r>
              <a:rPr lang="ru-RU" sz="3600" dirty="0">
                <a:solidFill>
                  <a:srgbClr val="FF0000"/>
                </a:solidFill>
              </a:rPr>
              <a:t> твердит, что значит «да».</a:t>
            </a:r>
          </a:p>
          <a:p>
            <a:r>
              <a:rPr lang="ru-RU" sz="6000" b="1" dirty="0" smtClean="0">
                <a:solidFill>
                  <a:srgbClr val="00B0F0"/>
                </a:solidFill>
              </a:rPr>
              <a:t>Z</a:t>
            </a:r>
            <a:r>
              <a:rPr lang="en-US" sz="6000" b="1" dirty="0" smtClean="0">
                <a:solidFill>
                  <a:srgbClr val="00B0F0"/>
                </a:solidFill>
              </a:rPr>
              <a:t>z</a:t>
            </a:r>
            <a:r>
              <a:rPr lang="en-US" sz="3600" b="1" dirty="0" smtClean="0">
                <a:solidFill>
                  <a:srgbClr val="00B0F0"/>
                </a:solidFill>
              </a:rPr>
              <a:t>  </a:t>
            </a:r>
            <a:r>
              <a:rPr lang="ru-RU" sz="3600" b="1" dirty="0" smtClean="0">
                <a:solidFill>
                  <a:srgbClr val="00B0F0"/>
                </a:solidFill>
              </a:rPr>
              <a:t> </a:t>
            </a:r>
            <a:r>
              <a:rPr lang="ru-RU" sz="3600" b="1" dirty="0">
                <a:solidFill>
                  <a:srgbClr val="00B0F0"/>
                </a:solidFill>
              </a:rPr>
              <a:t>[</a:t>
            </a:r>
            <a:r>
              <a:rPr lang="ru-RU" sz="3600" b="1" dirty="0" err="1">
                <a:solidFill>
                  <a:srgbClr val="00B0F0"/>
                </a:solidFill>
              </a:rPr>
              <a:t>zed</a:t>
            </a:r>
            <a:r>
              <a:rPr lang="ru-RU" sz="3600" b="1" dirty="0">
                <a:solidFill>
                  <a:srgbClr val="00B0F0"/>
                </a:solidFill>
              </a:rPr>
              <a:t>]</a:t>
            </a:r>
            <a:endParaRPr lang="ru-RU" sz="3600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ru-RU" sz="3600" dirty="0">
                <a:solidFill>
                  <a:srgbClr val="00B0F0"/>
                </a:solidFill>
              </a:rPr>
              <a:t>С буквой </a:t>
            </a:r>
            <a:r>
              <a:rPr lang="ru-RU" sz="3600" b="1" dirty="0">
                <a:solidFill>
                  <a:srgbClr val="00B0F0"/>
                </a:solidFill>
              </a:rPr>
              <a:t>Z</a:t>
            </a:r>
            <a:r>
              <a:rPr lang="ru-RU" sz="3600" dirty="0">
                <a:solidFill>
                  <a:srgbClr val="00B0F0"/>
                </a:solidFill>
              </a:rPr>
              <a:t> под солнцем жарким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00B0F0"/>
                </a:solidFill>
              </a:rPr>
              <a:t>Ищем зебру в зоопарке.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289" y="476518"/>
            <a:ext cx="4404575" cy="485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1" y="257174"/>
            <a:ext cx="11114467" cy="6600825"/>
          </a:xfrm>
        </p:spPr>
      </p:pic>
    </p:spTree>
    <p:extLst>
      <p:ext uri="{BB962C8B-B14F-4D97-AF65-F5344CB8AC3E}">
        <p14:creationId xmlns:p14="http://schemas.microsoft.com/office/powerpoint/2010/main" val="214747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5700" dirty="0" smtClean="0"/>
              <a:t>Мы познакомились с одним из вариантов изучения английского алфавита через коротенькие стишки</a:t>
            </a:r>
          </a:p>
          <a:p>
            <a:pPr marL="0" indent="0">
              <a:buNone/>
            </a:pPr>
            <a:endParaRPr lang="ru-RU" sz="5700" dirty="0" smtClean="0"/>
          </a:p>
          <a:p>
            <a:r>
              <a:rPr lang="ru-RU" sz="5700" dirty="0" smtClean="0"/>
              <a:t>Было интересно и забавно</a:t>
            </a:r>
          </a:p>
          <a:p>
            <a:pPr marL="0" indent="0">
              <a:buNone/>
            </a:pPr>
            <a:endParaRPr lang="ru-RU" sz="5700" dirty="0" smtClean="0"/>
          </a:p>
          <a:p>
            <a:r>
              <a:rPr lang="ru-RU" sz="5700" dirty="0" smtClean="0"/>
              <a:t>Заданием ученикам может быть составление собственных коротеньких рифм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137" y="4031087"/>
            <a:ext cx="4816699" cy="269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2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</TotalTime>
  <Words>211</Words>
  <Application>Microsoft Office PowerPoint</Application>
  <PresentationFormat>Широкоэкранный</PresentationFormat>
  <Paragraphs>132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Использование стихотворных форм на уроках английского языка при изучении алфавита</vt:lpstr>
      <vt:lpstr>СОДЕРЖАНИЕ:</vt:lpstr>
      <vt:lpstr>Вступительное слово.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Английский алфавит </dc:title>
  <dc:creator>Света</dc:creator>
  <cp:lastModifiedBy>Света</cp:lastModifiedBy>
  <cp:revision>27</cp:revision>
  <dcterms:created xsi:type="dcterms:W3CDTF">2020-10-13T05:20:22Z</dcterms:created>
  <dcterms:modified xsi:type="dcterms:W3CDTF">2022-01-16T15:12:29Z</dcterms:modified>
</cp:coreProperties>
</file>