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4" r:id="rId7"/>
    <p:sldId id="265" r:id="rId8"/>
    <p:sldId id="277" r:id="rId9"/>
    <p:sldId id="296" r:id="rId10"/>
    <p:sldId id="276" r:id="rId11"/>
    <p:sldId id="266" r:id="rId12"/>
    <p:sldId id="287" r:id="rId13"/>
    <p:sldId id="267" r:id="rId14"/>
    <p:sldId id="268" r:id="rId15"/>
    <p:sldId id="275" r:id="rId16"/>
    <p:sldId id="297" r:id="rId17"/>
    <p:sldId id="270" r:id="rId18"/>
    <p:sldId id="283" r:id="rId19"/>
    <p:sldId id="288" r:id="rId20"/>
    <p:sldId id="291" r:id="rId21"/>
    <p:sldId id="292" r:id="rId22"/>
    <p:sldId id="294" r:id="rId23"/>
    <p:sldId id="271" r:id="rId24"/>
    <p:sldId id="298" r:id="rId25"/>
    <p:sldId id="299" r:id="rId26"/>
    <p:sldId id="285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67" d="100"/>
          <a:sy n="67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F93EA-6F1E-4328-9ACB-522E45FB8243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37089-1BA0-4B91-AC7E-C97439CAE2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10" Type="http://schemas.openxmlformats.org/officeDocument/2006/relationships/image" Target="../media/image18.jp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1F68C18-4430-4C5B-833A-F859973793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3215"/>
            <a:ext cx="8496944" cy="561614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27584" y="1700808"/>
            <a:ext cx="7848872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</a:rPr>
              <a:t>Краткосрочный проект </a:t>
            </a:r>
          </a:p>
          <a:p>
            <a:pPr algn="ctr"/>
            <a:r>
              <a:rPr lang="ru-RU" sz="5400" b="1" dirty="0">
                <a:solidFill>
                  <a:srgbClr val="002060"/>
                </a:solidFill>
              </a:rPr>
              <a:t>«Моя семья» 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</a:rPr>
              <a:t>(средняя группа)</a:t>
            </a:r>
            <a:endParaRPr lang="ru-RU" b="1" dirty="0">
              <a:solidFill>
                <a:srgbClr val="002060"/>
              </a:solidFill>
            </a:endParaRPr>
          </a:p>
          <a:p>
            <a:pPr algn="ctr"/>
            <a:r>
              <a:rPr lang="ru-RU" sz="3200" b="1" dirty="0">
                <a:solidFill>
                  <a:srgbClr val="002060"/>
                </a:solidFill>
              </a:rPr>
              <a:t>   Подготовила: </a:t>
            </a:r>
            <a:r>
              <a:rPr lang="ru-RU" sz="3200" b="1" dirty="0" err="1">
                <a:solidFill>
                  <a:srgbClr val="002060"/>
                </a:solidFill>
              </a:rPr>
              <a:t>Шайбакова</a:t>
            </a:r>
            <a:r>
              <a:rPr lang="ru-RU" sz="3200" b="1" dirty="0">
                <a:solidFill>
                  <a:srgbClr val="002060"/>
                </a:solidFill>
              </a:rPr>
              <a:t> Олеся     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</a:rPr>
              <a:t>                       </a:t>
            </a:r>
            <a:r>
              <a:rPr lang="ru-RU" sz="3200" b="1" dirty="0" err="1">
                <a:solidFill>
                  <a:srgbClr val="002060"/>
                </a:solidFill>
              </a:rPr>
              <a:t>Тимиргалеевна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0_a1cb4_1364206_X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15309" y="332656"/>
            <a:ext cx="2228691" cy="2358402"/>
          </a:xfrm>
          <a:prstGeom prst="rect">
            <a:avLst/>
          </a:prstGeom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23528" y="37552"/>
            <a:ext cx="849694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образовательное учреждение 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сад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№28 «Колокольчик»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городского округа город Октябрьский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Республики Башкортостан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AF4357D-087C-4CF7-9274-B546DCBA9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9552" y="620687"/>
            <a:ext cx="83529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Введение:</a:t>
            </a:r>
          </a:p>
          <a:p>
            <a:pPr algn="just"/>
            <a:r>
              <a:rPr lang="ru-RU" sz="2000" dirty="0"/>
              <a:t>    </a:t>
            </a:r>
            <a:r>
              <a:rPr lang="ru-RU" sz="2000" b="1" dirty="0">
                <a:solidFill>
                  <a:srgbClr val="002060"/>
                </a:solidFill>
              </a:rPr>
              <a:t>Семья – это самое дорогое и родное, что есть у каждого человека.</a:t>
            </a:r>
          </a:p>
          <a:p>
            <a:pPr algn="just"/>
            <a:r>
              <a:rPr lang="ru-RU" sz="2000" b="1" dirty="0">
                <a:solidFill>
                  <a:srgbClr val="002060"/>
                </a:solidFill>
              </a:rPr>
              <a:t>    Семья – это удивительный незаменимый и сложный организм. Это близкие люди, это традиции, которые мы перенимаем из поколения в поколения, это греет нас своей добротой и бескорыстностью и помогает идти дальше. С семьи начинается жизнь человека, здесь происходит формирование его как личности. Семья — источник любви, уважения, солидарности и привязанности, то, на чем строится любое цивилизованное общество, без чего не может существовать человек.</a:t>
            </a:r>
          </a:p>
          <a:p>
            <a:pPr algn="just"/>
            <a:r>
              <a:rPr lang="ru-RU" sz="2000" b="1" dirty="0">
                <a:solidFill>
                  <a:srgbClr val="002060"/>
                </a:solidFill>
              </a:rPr>
              <a:t>Воспитание детей, формирование личности ребёнка с первых лет его жизни – основная обязанность родителей. Семья влияет на ребёнка, приобщает его к окружающей жизни. Взрослые должны помочь детям понять значимость семьи, воспитывать у детей любовь и уважение к членам семьи, прививать детям чувство привязанности к семье и дому.</a:t>
            </a:r>
          </a:p>
        </p:txBody>
      </p:sp>
    </p:spTree>
  </p:cSld>
  <p:clrMapOvr>
    <a:masterClrMapping/>
  </p:clrMapOvr>
  <p:transition spd="slow" advClick="0" advTm="5000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243DA55-8379-4532-8F04-4E326B307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504" y="332656"/>
            <a:ext cx="892899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Актуальность проекта: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Каждому человеку интересно узнать, откуда он происходит, кем были его предки, где его настоящая «малая Родина». С семьи начинается жизнь человека, здесь происходит формирование его как личности. Семья — источник любви, уважения, солидарности и привязанности, то, на чем строится любое цивилизованное общество, без чего не может существовать человек. Именно семья является хранителем традиций, обеспечивает преемственность поколений, сохраняет и развивает лучшие качества людей. Большинство детей почти ничего, кроме имени, не знают о своих бабушках и дедушках, не говоря уже о прадедах. Они затрудняются рассказать о семейных праздниках, традициях своей семьи. Мы, взрослые должны помочь детям понять значимость семьи, воспитывать у детей любовь и уважение к членам семьи, прививать к детям чувство привязанности к семье и дому.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spd="slow" advClick="0" advTm="5000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4065FFA-E2B9-439B-891C-376AA595A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751344"/>
            <a:ext cx="8208912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srgbClr val="FF0000"/>
                </a:solidFill>
              </a:rPr>
              <a:t>Цель проекта:</a:t>
            </a:r>
            <a:r>
              <a:rPr lang="ru-RU" sz="3200" dirty="0"/>
              <a:t> </a:t>
            </a:r>
            <a:r>
              <a:rPr lang="ru-RU" sz="2800" b="1" dirty="0">
                <a:solidFill>
                  <a:srgbClr val="002060"/>
                </a:solidFill>
              </a:rPr>
              <a:t>Формировать представления детей о семье как о людях, которые живут вместе, заботятся друг о друге.</a:t>
            </a:r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3600" b="1" dirty="0">
                <a:solidFill>
                  <a:srgbClr val="FF0000"/>
                </a:solidFill>
              </a:rPr>
              <a:t>Условия реализации проекта: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- Создание интереса у детей к своей семье.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- Участие родителей в реализации проекта.</a:t>
            </a:r>
          </a:p>
          <a:p>
            <a:pPr>
              <a:buFontTx/>
              <a:buChar char="-"/>
            </a:pPr>
            <a:r>
              <a:rPr lang="ru-RU" sz="2800" b="1" dirty="0">
                <a:solidFill>
                  <a:srgbClr val="002060"/>
                </a:solidFill>
              </a:rPr>
              <a:t>Подбор игр, стихотворений, бесед о семье.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Участники проекта: </a:t>
            </a:r>
            <a:r>
              <a:rPr lang="ru-RU" sz="2800" b="1" dirty="0">
                <a:solidFill>
                  <a:srgbClr val="002060"/>
                </a:solidFill>
              </a:rPr>
              <a:t>родители и дети.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Срок реализации: </a:t>
            </a:r>
            <a:r>
              <a:rPr lang="ru-RU" sz="2800" b="1" dirty="0">
                <a:solidFill>
                  <a:srgbClr val="002060"/>
                </a:solidFill>
              </a:rPr>
              <a:t>краткосрочный 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                                   (13.11.-24.11.2023г.)</a:t>
            </a:r>
            <a:endParaRPr lang="ru-RU" sz="2400" b="1" dirty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ru-RU" sz="2400" b="1" dirty="0"/>
          </a:p>
          <a:p>
            <a:pPr algn="just"/>
            <a:endParaRPr lang="ru-RU" sz="2400" b="1" dirty="0"/>
          </a:p>
        </p:txBody>
      </p:sp>
    </p:spTree>
  </p:cSld>
  <p:clrMapOvr>
    <a:masterClrMapping/>
  </p:clrMapOvr>
  <p:transition spd="slow" advClick="0" advTm="5000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BFD21D9-A99B-4423-87EA-985135976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7544" y="548680"/>
            <a:ext cx="835292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>
                <a:solidFill>
                  <a:srgbClr val="FF0000"/>
                </a:solidFill>
              </a:rPr>
              <a:t>Планируемый результат:</a:t>
            </a:r>
            <a:endParaRPr lang="ru-RU" sz="4000" dirty="0">
              <a:solidFill>
                <a:srgbClr val="FF0000"/>
              </a:solidFill>
            </a:endParaRPr>
          </a:p>
          <a:p>
            <a:pPr algn="just"/>
            <a:r>
              <a:rPr lang="ru-RU" sz="2800" b="1" dirty="0">
                <a:solidFill>
                  <a:srgbClr val="002060"/>
                </a:solidFill>
              </a:rPr>
              <a:t>1. Владение детьми знаниями о своей семье.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</a:rPr>
              <a:t>2. Понимание детьми значимости семьи в жизни каждого человека.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</a:rPr>
              <a:t>3. Умение организовать сюжетно-ролевые игры на основе имеющихся знаний о семье.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</a:rPr>
              <a:t>4. Проявление заботы и уважения ко всем членам семьи.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</a:rPr>
              <a:t>5. Родители - активные участники проекта, ориентированы на развитие у ребёнка потребности к познанию, общению со взрослыми, через совместную проектную деятельность.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ransition spd="slow" advClick="0" advTm="5000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3D970BF-E373-474C-9293-13BD522C8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7544" y="476672"/>
            <a:ext cx="813690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Этапы реализации проекта: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I. </a:t>
            </a:r>
            <a:r>
              <a:rPr lang="ru-RU" sz="2400" b="1" dirty="0">
                <a:solidFill>
                  <a:srgbClr val="002060"/>
                </a:solidFill>
              </a:rPr>
              <a:t>Информационно-накопительный</a:t>
            </a:r>
            <a:endParaRPr lang="ru-RU" sz="240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Определение темы проекта, задач;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Сбор информации по данной теме;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Создание необходимых условий для реализации проекта;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Опрос детей: «Что я знаю о семье».</a:t>
            </a:r>
          </a:p>
          <a:p>
            <a:pPr algn="just"/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II. </a:t>
            </a:r>
            <a:r>
              <a:rPr lang="ru-RU" sz="2400" b="1" dirty="0">
                <a:solidFill>
                  <a:srgbClr val="002060"/>
                </a:solidFill>
              </a:rPr>
              <a:t>Организационно-практический</a:t>
            </a:r>
            <a:endParaRPr lang="ru-RU" sz="240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Внедрение в воспитательно-образовательный процесс эффективных методов и приёмов по расширению знаний дошкольников о семье;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Сбор материала по разным видам деятельности – интеграция образовательных областей.</a:t>
            </a:r>
          </a:p>
          <a:p>
            <a:endParaRPr lang="ru-RU" sz="2400" dirty="0"/>
          </a:p>
        </p:txBody>
      </p:sp>
    </p:spTree>
  </p:cSld>
  <p:clrMapOvr>
    <a:masterClrMapping/>
  </p:clrMapOvr>
  <p:transition spd="slow" advClick="0" advTm="5000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EB572D2-8308-4CFA-9262-52D6090E1E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1520" y="764704"/>
            <a:ext cx="83529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Познавательное развитие: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Рисование</a:t>
            </a:r>
            <a:r>
              <a:rPr lang="ru-RU" sz="2400" dirty="0">
                <a:solidFill>
                  <a:srgbClr val="002060"/>
                </a:solidFill>
              </a:rPr>
              <a:t> «Моя семья»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Цель: Вызвать желание нарисовать свою семью.</a:t>
            </a:r>
          </a:p>
          <a:p>
            <a:pPr algn="just"/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Рисование</a:t>
            </a:r>
            <a:r>
              <a:rPr lang="ru-RU" sz="2400" dirty="0">
                <a:solidFill>
                  <a:srgbClr val="002060"/>
                </a:solidFill>
              </a:rPr>
              <a:t> «Моя мама»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Цель: Рисование портрета мамы.</a:t>
            </a:r>
          </a:p>
          <a:p>
            <a:pPr algn="just"/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Лепка </a:t>
            </a:r>
            <a:r>
              <a:rPr lang="ru-RU" sz="2400" dirty="0">
                <a:solidFill>
                  <a:srgbClr val="002060"/>
                </a:solidFill>
              </a:rPr>
              <a:t>«Цветочек для бабушки»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Цель: </a:t>
            </a:r>
            <a:r>
              <a:rPr lang="ru-RU" sz="2400" b="0" i="0" dirty="0">
                <a:solidFill>
                  <a:srgbClr val="002060"/>
                </a:solidFill>
                <a:effectLst/>
              </a:rPr>
              <a:t>учить изображать </a:t>
            </a:r>
            <a:r>
              <a:rPr lang="ru-RU" sz="2400" i="0" dirty="0">
                <a:solidFill>
                  <a:srgbClr val="002060"/>
                </a:solidFill>
                <a:effectLst/>
              </a:rPr>
              <a:t>цветок</a:t>
            </a:r>
            <a:r>
              <a:rPr lang="ru-RU" sz="2400" b="0" i="0" dirty="0">
                <a:solidFill>
                  <a:srgbClr val="002060"/>
                </a:solidFill>
                <a:effectLst/>
              </a:rPr>
              <a:t> из тонко раскатанного пластилинового жгутика, передавать его признаки, размещать </a:t>
            </a:r>
            <a:r>
              <a:rPr lang="ru-RU" sz="2400" i="0" dirty="0">
                <a:solidFill>
                  <a:srgbClr val="002060"/>
                </a:solidFill>
                <a:effectLst/>
              </a:rPr>
              <a:t>цветок на картоне</a:t>
            </a:r>
            <a:r>
              <a:rPr lang="ru-RU" sz="2400" b="0" i="0" u="none" strike="noStrike" dirty="0">
                <a:solidFill>
                  <a:srgbClr val="002060"/>
                </a:solidFill>
                <a:effectLst/>
              </a:rPr>
              <a:t>; развивать фантазию. </a:t>
            </a:r>
          </a:p>
          <a:p>
            <a:pPr algn="just"/>
            <a:endParaRPr lang="ru-RU" sz="2400" b="0" i="0" u="none" strike="noStrike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ransition spd="slow" advClick="0" advTm="5000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05AF160-B70C-41BC-9E3B-D4D92D7BB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332656"/>
            <a:ext cx="7992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Познавательное развитие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Рисование</a:t>
            </a:r>
            <a:r>
              <a:rPr lang="ru-RU" sz="2400" dirty="0">
                <a:solidFill>
                  <a:srgbClr val="002060"/>
                </a:solidFill>
              </a:rPr>
              <a:t> </a:t>
            </a:r>
            <a:r>
              <a:rPr lang="ru-RU" sz="2400" b="1" dirty="0">
                <a:solidFill>
                  <a:srgbClr val="002060"/>
                </a:solidFill>
              </a:rPr>
              <a:t>«Моя семья»</a:t>
            </a:r>
          </a:p>
          <a:p>
            <a:endParaRPr lang="ru-RU" sz="24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3D5F5D83-3E62-4631-A735-00DD9042D0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8" t="16400" b="4851"/>
          <a:stretch/>
        </p:blipFill>
        <p:spPr>
          <a:xfrm>
            <a:off x="46431" y="1750244"/>
            <a:ext cx="4856991" cy="3555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6C67F76-5D91-43FD-AEE9-E24E4BE70D2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6"/>
          <a:stretch/>
        </p:blipFill>
        <p:spPr>
          <a:xfrm>
            <a:off x="4969795" y="2852936"/>
            <a:ext cx="4028359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0_a1cb4_1364206_XL.png">
            <a:extLst>
              <a:ext uri="{FF2B5EF4-FFF2-40B4-BE49-F238E27FC236}">
                <a16:creationId xmlns:a16="http://schemas.microsoft.com/office/drawing/2014/main" xmlns="" id="{BEACA989-86BC-41B7-AAB0-7D96D8C38C3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97597" y="5149219"/>
            <a:ext cx="1403648" cy="148534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05AF160-B70C-41BC-9E3B-D4D92D7BB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332656"/>
            <a:ext cx="7992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Познавательное развитие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Рисование</a:t>
            </a:r>
            <a:r>
              <a:rPr lang="ru-RU" sz="2400" dirty="0">
                <a:solidFill>
                  <a:srgbClr val="002060"/>
                </a:solidFill>
              </a:rPr>
              <a:t> </a:t>
            </a:r>
            <a:r>
              <a:rPr lang="ru-RU" sz="2400" b="1" dirty="0">
                <a:solidFill>
                  <a:srgbClr val="002060"/>
                </a:solidFill>
              </a:rPr>
              <a:t>«Моя мама»</a:t>
            </a:r>
          </a:p>
          <a:p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1392E08-21BA-4A2D-B694-FD18A72134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445323"/>
            <a:ext cx="2737064" cy="206084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A130856-A6B5-4EFD-ABB4-F573144524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515" y="4203207"/>
            <a:ext cx="2737626" cy="206127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0CF1A29-3D60-4573-A78D-0C0116401A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243" y="1046873"/>
            <a:ext cx="2807245" cy="211369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DFA174E-A91C-4B30-ADD5-D058DAE5E48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1" r="12843" b="2346"/>
          <a:stretch/>
        </p:blipFill>
        <p:spPr>
          <a:xfrm>
            <a:off x="179512" y="1878498"/>
            <a:ext cx="3960440" cy="379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53477"/>
      </p:ext>
    </p:extLst>
  </p:cSld>
  <p:clrMapOvr>
    <a:masterClrMapping/>
  </p:clrMapOvr>
  <p:transition spd="slow" advClick="0" advTm="5000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00D9C46-A658-4C4D-A89B-9230F42B8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25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332656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Познавательное развитие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Лепка «Цветочек для бабушки»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AE223DB-AB55-4F12-8509-599263D9A8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" t="12201" b="17451"/>
          <a:stretch/>
        </p:blipFill>
        <p:spPr>
          <a:xfrm>
            <a:off x="445647" y="1552080"/>
            <a:ext cx="8252705" cy="44503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9FD0C7-83B8-42F1-AF0B-EAFE7F3A9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332656"/>
            <a:ext cx="828092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srgbClr val="FF0000"/>
                </a:solidFill>
              </a:rPr>
              <a:t>Беседы:</a:t>
            </a:r>
            <a:endParaRPr lang="ru-RU" sz="3600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«Выходной день в моей семье»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«Как я помогаю дома»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 Как мы отдыхаем»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«Что такое генеалогическое древо моей семьи»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«Наши мамы»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«Наши семейные традиции»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«Бабушки и дедушки»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Рассматривание картинок «Дружная семья»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«Профессии моих родителей»</a:t>
            </a:r>
          </a:p>
          <a:p>
            <a:pPr algn="just"/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5000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97BF94F-3422-4287-9A0D-47952C3E0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984"/>
            <a:ext cx="9144000" cy="653619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9B72E03-7CE4-4278-B207-EBBBFBD723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3579862" cy="477314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21C2A87-7592-44B9-88E7-18CEA6F126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725" y="163825"/>
            <a:ext cx="2147181" cy="2862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5927F7E-73BF-470E-B259-06ECA5E5634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1" t="3801" r="26200" b="34250"/>
          <a:stretch/>
        </p:blipFill>
        <p:spPr>
          <a:xfrm>
            <a:off x="7003380" y="117246"/>
            <a:ext cx="1908001" cy="3411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A541B220-9D3D-432D-9238-526B40040B8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642" y="3374080"/>
            <a:ext cx="2301720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576DCA62-06B1-4998-AE70-6FDA6CBC0AF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00" b="23750"/>
          <a:stretch/>
        </p:blipFill>
        <p:spPr>
          <a:xfrm>
            <a:off x="4095014" y="3470138"/>
            <a:ext cx="2579227" cy="26117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9168EC04-2074-48F6-9983-B6A6AAC3B08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50" b="9050"/>
          <a:stretch/>
        </p:blipFill>
        <p:spPr>
          <a:xfrm>
            <a:off x="2467707" y="3985384"/>
            <a:ext cx="1771398" cy="2708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3ED7B490-D8FF-4AD7-8DD2-0444D4F341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547" y="215823"/>
            <a:ext cx="2579227" cy="1459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1D50A80F-3508-4B49-9C0A-7590FB2CF57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770" y="1784604"/>
            <a:ext cx="2720779" cy="1554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7154E0E-0D5D-449F-87F1-789FE5E6E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1520" y="188640"/>
            <a:ext cx="864096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Дидактические игры: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«Сложи картинку»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«Собери портрет»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«Составь семью из фигурок»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«Закончи предложение»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«Кто старше?»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«Кто младше?»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«Родственные отношения»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«Чудесный мешочек»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«Назови по имени»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</a:rPr>
              <a:t>«Найди и назови»</a:t>
            </a:r>
          </a:p>
          <a:p>
            <a:r>
              <a:rPr lang="ru-RU" sz="2400" b="1" u="sng" dirty="0">
                <a:solidFill>
                  <a:srgbClr val="002060"/>
                </a:solidFill>
              </a:rPr>
              <a:t>Физическое развитие</a:t>
            </a:r>
            <a:endParaRPr lang="ru-RU" sz="2400" u="sng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Подвижных игры</a:t>
            </a:r>
            <a:r>
              <a:rPr lang="ru-RU" sz="2400" dirty="0">
                <a:solidFill>
                  <a:srgbClr val="002060"/>
                </a:solidFill>
              </a:rPr>
              <a:t> «Совушка», «Воробушки и автомобиль», «Воробушки и кот»;</a:t>
            </a:r>
          </a:p>
          <a:p>
            <a:r>
              <a:rPr lang="ru-RU" sz="2400" b="1" u="sng" dirty="0">
                <a:solidFill>
                  <a:srgbClr val="002060"/>
                </a:solidFill>
              </a:rPr>
              <a:t>Пальчиковые игры</a:t>
            </a:r>
            <a:r>
              <a:rPr lang="ru-RU" sz="2400" dirty="0">
                <a:solidFill>
                  <a:srgbClr val="002060"/>
                </a:solidFill>
              </a:rPr>
              <a:t> «Моя семья»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Артикуляционная гимнастика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>
                <a:solidFill>
                  <a:srgbClr val="002060"/>
                </a:solidFill>
              </a:rPr>
              <a:t>«Вкусное варенье», «Блинчики»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</p:txBody>
      </p:sp>
    </p:spTree>
  </p:cSld>
  <p:clrMapOvr>
    <a:masterClrMapping/>
  </p:clrMapOvr>
  <p:transition spd="slow" advClick="0" advTm="5000"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ED38C87-174C-4FA2-92C2-E77FF797C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5536" y="188639"/>
            <a:ext cx="8568952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Речевое развитие: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Заучивание и чтение стихотворений о семье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Обсуждение пословиц и поговорок, отгадывание загадок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 Прочтение художественных произведений о семье: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«Сестрица </a:t>
            </a:r>
            <a:r>
              <a:rPr lang="ru-RU" sz="2000" b="1" dirty="0" err="1">
                <a:solidFill>
                  <a:srgbClr val="002060"/>
                </a:solidFill>
              </a:rPr>
              <a:t>Алёнушка</a:t>
            </a:r>
            <a:r>
              <a:rPr lang="ru-RU" sz="2000" b="1" dirty="0">
                <a:solidFill>
                  <a:srgbClr val="002060"/>
                </a:solidFill>
              </a:rPr>
              <a:t> и братец Иванушка»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«Гуси-лебеди»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«Синяя чашка» М. Матвеева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«Теплый хлеб» К. Паустовский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«Сказка об умном мышонке» С. Маршак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«Цветик-семицветик» В. Катаев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«Мамина работа» Е. Пермяк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«Чем пахнут ремесла» Д. Родари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«Мамина дочка» В. Белов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«Косточка» К. Ушинский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«Старый дед и внучек» Л. Толстой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«Как Вовка бабушек выручил» А. Барто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«У бабушки дрожат руки» В. Сухомлинский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«Похищенное имя» Шорыгина Т. А.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З. Александрова “Посидим в тишине»;</a:t>
            </a:r>
          </a:p>
          <a:p>
            <a:pPr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«Мамина работа» Е. Пермяк</a:t>
            </a:r>
          </a:p>
          <a:p>
            <a:endParaRPr lang="ru-RU" sz="2000" dirty="0"/>
          </a:p>
          <a:p>
            <a:endParaRPr lang="ru-RU" dirty="0"/>
          </a:p>
        </p:txBody>
      </p:sp>
    </p:spTree>
  </p:cSld>
  <p:clrMapOvr>
    <a:masterClrMapping/>
  </p:clrMapOvr>
  <p:transition spd="slow" advClick="0" advTm="5000"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4C91DD4-1554-47CC-966D-A44698AFB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900286A-AA76-4446-A66E-E3353AE0D8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1088"/>
            <a:ext cx="4576644" cy="3445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96819855-9217-45B1-A8BF-8A78852C4B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939" y="271088"/>
            <a:ext cx="4576644" cy="3445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AD0A17F-93E1-4DCA-8A20-47E81C3488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150" y="3083987"/>
            <a:ext cx="4594591" cy="3445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4C91DD4-1554-47CC-966D-A44698AFB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476672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Сюжетно-ролевые игры: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40FFEFD-3051-4D7C-AAD6-3F4666C9F8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8" y="1090451"/>
            <a:ext cx="3995936" cy="29969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EE0450F-36B5-43CE-A033-EFEC920D8E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438" y="1123003"/>
            <a:ext cx="3694040" cy="278139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8DDE2E5-2A4D-481F-8420-0A28B2A456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2" y="3746903"/>
            <a:ext cx="3503372" cy="263783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018FEA8-1281-4577-AB30-016030D536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407" y="3761929"/>
            <a:ext cx="3503372" cy="263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94728"/>
      </p:ext>
    </p:extLst>
  </p:cSld>
  <p:clrMapOvr>
    <a:masterClrMapping/>
  </p:clrMapOvr>
  <p:transition spd="slow" advClick="0" advTm="5000"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E3A0B75-8CBF-405D-94A8-3F57DC325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7544" y="1052736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Работа с родителями:</a:t>
            </a:r>
            <a:endParaRPr lang="ru-RU" sz="3200" dirty="0">
              <a:solidFill>
                <a:srgbClr val="FF0000"/>
              </a:solidFill>
            </a:endParaRPr>
          </a:p>
          <a:p>
            <a:r>
              <a:rPr lang="ru-RU" sz="2400" dirty="0">
                <a:solidFill>
                  <a:srgbClr val="002060"/>
                </a:solidFill>
              </a:rPr>
              <a:t>Создание альбома «Моё имя»</a:t>
            </a:r>
          </a:p>
          <a:p>
            <a:r>
              <a:rPr lang="ru-RU" sz="2400" dirty="0">
                <a:solidFill>
                  <a:srgbClr val="002060"/>
                </a:solidFill>
              </a:rPr>
              <a:t>Создание генеалогического древа семьи и группы</a:t>
            </a:r>
          </a:p>
          <a:p>
            <a:r>
              <a:rPr lang="ru-RU" sz="2400" dirty="0">
                <a:solidFill>
                  <a:srgbClr val="002060"/>
                </a:solidFill>
              </a:rPr>
              <a:t>Семейная стенгазета</a:t>
            </a:r>
          </a:p>
          <a:p>
            <a:r>
              <a:rPr lang="ru-RU" sz="2400" dirty="0">
                <a:solidFill>
                  <a:srgbClr val="002060"/>
                </a:solidFill>
              </a:rPr>
              <a:t>Выставка совместных работ</a:t>
            </a:r>
          </a:p>
          <a:p>
            <a:r>
              <a:rPr lang="ru-RU" sz="3200" b="1" dirty="0">
                <a:solidFill>
                  <a:srgbClr val="FF0000"/>
                </a:solidFill>
              </a:rPr>
              <a:t>Консультации:</a:t>
            </a:r>
          </a:p>
          <a:p>
            <a:r>
              <a:rPr lang="ru-RU" sz="2400" dirty="0">
                <a:solidFill>
                  <a:srgbClr val="002060"/>
                </a:solidFill>
              </a:rPr>
              <a:t>«Ребенок и семья»,</a:t>
            </a:r>
          </a:p>
          <a:p>
            <a:r>
              <a:rPr lang="ru-RU" sz="2400" dirty="0">
                <a:solidFill>
                  <a:srgbClr val="002060"/>
                </a:solidFill>
              </a:rPr>
              <a:t>«Права и обязанности ребенка в семье»,</a:t>
            </a:r>
          </a:p>
          <a:p>
            <a:r>
              <a:rPr lang="ru-RU" sz="2400" dirty="0">
                <a:solidFill>
                  <a:srgbClr val="002060"/>
                </a:solidFill>
              </a:rPr>
              <a:t>«Как создать родословную своей семьи»,</a:t>
            </a:r>
          </a:p>
          <a:p>
            <a:r>
              <a:rPr lang="ru-RU" sz="2400" dirty="0">
                <a:solidFill>
                  <a:srgbClr val="002060"/>
                </a:solidFill>
              </a:rPr>
              <a:t>«Семья глазами ребёнка»</a:t>
            </a:r>
          </a:p>
          <a:p>
            <a:endParaRPr lang="ru-RU" sz="2400" dirty="0"/>
          </a:p>
        </p:txBody>
      </p:sp>
    </p:spTree>
  </p:cSld>
  <p:clrMapOvr>
    <a:masterClrMapping/>
  </p:clrMapOvr>
  <p:transition spd="slow" advClick="0" advTm="5000"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93CA19D-300B-4F0D-9267-89CE25CFD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pic>
        <p:nvPicPr>
          <p:cNvPr id="4" name="Рисунок 3" descr="Презентация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88640"/>
            <a:ext cx="2592288" cy="34563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Презентация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2996952"/>
            <a:ext cx="2643758" cy="3525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Презентация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37467" y="3453003"/>
            <a:ext cx="2301720" cy="306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Презентация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260648"/>
            <a:ext cx="2559327" cy="3412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5000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714572F-B5FC-4F8A-B2F2-B33392DB0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pic>
        <p:nvPicPr>
          <p:cNvPr id="6" name="Рисунок 5" descr="DSCN1572.JPG"/>
          <p:cNvPicPr>
            <a:picLocks noChangeAspect="1"/>
          </p:cNvPicPr>
          <p:nvPr/>
        </p:nvPicPr>
        <p:blipFill>
          <a:blip r:embed="rId3" cstate="print"/>
          <a:srcRect l="9051" t="19551" r="16926" b="5901"/>
          <a:stretch>
            <a:fillRect/>
          </a:stretch>
        </p:blipFill>
        <p:spPr>
          <a:xfrm>
            <a:off x="611560" y="692696"/>
            <a:ext cx="7956376" cy="6009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11560" y="0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Выставка генеалогических древ</a:t>
            </a:r>
            <a:endParaRPr lang="ru-RU" sz="48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5000"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662C946-8AA2-4C7B-947C-0B6168EE5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pic>
        <p:nvPicPr>
          <p:cNvPr id="4" name="Рисунок 3" descr="FdkIIdQb9Cw.jpg"/>
          <p:cNvPicPr>
            <a:picLocks noChangeAspect="1"/>
          </p:cNvPicPr>
          <p:nvPr/>
        </p:nvPicPr>
        <p:blipFill>
          <a:blip r:embed="rId3" cstate="print"/>
          <a:srcRect l="23225" t="3913" r="20075" b="6277"/>
          <a:stretch>
            <a:fillRect/>
          </a:stretch>
        </p:blipFill>
        <p:spPr>
          <a:xfrm>
            <a:off x="1547664" y="260648"/>
            <a:ext cx="5904656" cy="6376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FE94374-D4C2-4845-A0AE-755101D3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pic>
        <p:nvPicPr>
          <p:cNvPr id="4" name="Рисунок 3" descr="PAAOgRH-RVY.jpg"/>
          <p:cNvPicPr>
            <a:picLocks noChangeAspect="1"/>
          </p:cNvPicPr>
          <p:nvPr/>
        </p:nvPicPr>
        <p:blipFill>
          <a:blip r:embed="rId3" cstate="print"/>
          <a:srcRect r="9953" b="1136"/>
          <a:stretch>
            <a:fillRect/>
          </a:stretch>
        </p:blipFill>
        <p:spPr>
          <a:xfrm>
            <a:off x="395536" y="188640"/>
            <a:ext cx="4032448" cy="6378600"/>
          </a:xfrm>
          <a:prstGeom prst="rect">
            <a:avLst/>
          </a:prstGeom>
        </p:spPr>
      </p:pic>
      <p:pic>
        <p:nvPicPr>
          <p:cNvPr id="5" name="Рисунок 4" descr="4EM-orcqM9c.jpg"/>
          <p:cNvPicPr>
            <a:picLocks noChangeAspect="1"/>
          </p:cNvPicPr>
          <p:nvPr/>
        </p:nvPicPr>
        <p:blipFill>
          <a:blip r:embed="rId4" cstate="print"/>
          <a:srcRect l="4725" t="9051" r="5502" b="10101"/>
          <a:stretch>
            <a:fillRect/>
          </a:stretch>
        </p:blipFill>
        <p:spPr>
          <a:xfrm>
            <a:off x="4593509" y="188640"/>
            <a:ext cx="4370979" cy="633670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EB36628-1204-4495-8A7E-E47280508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pic>
        <p:nvPicPr>
          <p:cNvPr id="4" name="Рисунок 3" descr="DSCN1581.JPG"/>
          <p:cNvPicPr>
            <a:picLocks noChangeAspect="1"/>
          </p:cNvPicPr>
          <p:nvPr/>
        </p:nvPicPr>
        <p:blipFill>
          <a:blip r:embed="rId3" cstate="print"/>
          <a:srcRect l="6208" t="14300" b="17484"/>
          <a:stretch>
            <a:fillRect/>
          </a:stretch>
        </p:blipFill>
        <p:spPr>
          <a:xfrm>
            <a:off x="395536" y="1556792"/>
            <a:ext cx="8316415" cy="45365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9632" y="548680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Выставка совместных работ</a:t>
            </a:r>
          </a:p>
        </p:txBody>
      </p:sp>
    </p:spTree>
  </p:cSld>
  <p:clrMapOvr>
    <a:masterClrMapping/>
  </p:clrMapOvr>
  <p:transition spd="slow" advClick="0" advTm="5000"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4866E40-5FC3-421F-9E6D-10321B5A6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1520" y="404664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2060"/>
                </a:solidFill>
              </a:rPr>
              <a:t>III. </a:t>
            </a:r>
            <a:r>
              <a:rPr lang="ru-RU" sz="2400" b="1" dirty="0" err="1">
                <a:solidFill>
                  <a:srgbClr val="002060"/>
                </a:solidFill>
              </a:rPr>
              <a:t>Презентационно</a:t>
            </a:r>
            <a:r>
              <a:rPr lang="ru-RU" sz="2400" b="1" dirty="0">
                <a:solidFill>
                  <a:srgbClr val="002060"/>
                </a:solidFill>
              </a:rPr>
              <a:t> – завершающий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Выставка продуктов детской деятельности.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Обработка результатов по реализации проекта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Презентация проекта «Моя семья»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Совместное мероприятие с мамами к Дню Матери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IV. </a:t>
            </a:r>
            <a:r>
              <a:rPr lang="ru-RU" sz="2400" b="1" dirty="0">
                <a:solidFill>
                  <a:srgbClr val="002060"/>
                </a:solidFill>
              </a:rPr>
              <a:t>Контрольно-рефлексивный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Подведение итогов проекта.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Вывод:</a:t>
            </a:r>
            <a:r>
              <a:rPr lang="ru-RU" sz="2400" dirty="0">
                <a:solidFill>
                  <a:srgbClr val="002060"/>
                </a:solidFill>
              </a:rPr>
              <a:t> Таким образом, в результате проектной деятельности дети обобщили и систематизировали свои знания о семье.</a:t>
            </a: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За время реализации проекта «Моя семья» уровень знаний детей о семье значительно повысился. Дети узнали больше о своей семье, о членах семьи, традициях, о жизни бабушек и дедушек. Благодаря этому проекту укрепятся детско-родительские отношения, расширится кругозор и обогатится словарный запас детей.</a:t>
            </a:r>
          </a:p>
        </p:txBody>
      </p:sp>
    </p:spTree>
  </p:cSld>
  <p:clrMapOvr>
    <a:masterClrMapping/>
  </p:clrMapOvr>
  <p:transition spd="slow" advClick="0" advTm="5000"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1CA089A-07F4-4572-83CC-D3A27F1C0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231948"/>
            <a:ext cx="88204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Развлечение к Дню Матери </a:t>
            </a:r>
            <a:endParaRPr kumimoji="0" lang="ru-RU" sz="3600" b="1" i="0" u="none" strike="noStrike" cap="none" normalizeH="0" baseline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5466513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C77EDAC-ECCD-45F4-964B-BFD2480808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810" r="205" b="7984"/>
          <a:stretch/>
        </p:blipFill>
        <p:spPr>
          <a:xfrm>
            <a:off x="0" y="875956"/>
            <a:ext cx="9144000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8352243"/>
      </p:ext>
    </p:extLst>
  </p:cSld>
  <p:clrMapOvr>
    <a:masterClrMapping/>
  </p:clrMapOvr>
  <p:transition spd="slow" advClick="0" advTm="5000"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1CA089A-07F4-4572-83CC-D3A27F1C0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231948"/>
            <a:ext cx="88204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Развлечение к Дню Матери </a:t>
            </a:r>
            <a:endParaRPr kumimoji="0" lang="ru-RU" sz="3600" b="1" i="0" u="none" strike="noStrike" cap="none" normalizeH="0" baseline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5466513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670106D-C6DE-4FCF-B742-8E83E65BAC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250"/>
          <a:stretch/>
        </p:blipFill>
        <p:spPr>
          <a:xfrm>
            <a:off x="2483768" y="3284984"/>
            <a:ext cx="6231264" cy="3072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5347115-1661-4ED0-AF62-595ADE0C02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476" t="32151" r="16926" b="17450"/>
          <a:stretch/>
        </p:blipFill>
        <p:spPr>
          <a:xfrm>
            <a:off x="179512" y="872714"/>
            <a:ext cx="6145562" cy="3072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6615910"/>
      </p:ext>
    </p:extLst>
  </p:cSld>
  <p:clrMapOvr>
    <a:masterClrMapping/>
  </p:clrMapOvr>
  <p:transition spd="slow" advClick="0" advTm="5000"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1CA089A-07F4-4572-83CC-D3A27F1C0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03"/>
            <a:ext cx="9144000" cy="6536193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231948"/>
            <a:ext cx="88204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Развлечение к Дню Матери </a:t>
            </a:r>
            <a:endParaRPr kumimoji="0" lang="ru-RU" sz="3600" b="1" i="0" u="none" strike="noStrike" cap="none" normalizeH="0" baseline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5466513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B75A83E-5976-462E-B7BA-D8F323BAA6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901" b="14456"/>
          <a:stretch/>
        </p:blipFill>
        <p:spPr>
          <a:xfrm>
            <a:off x="100005" y="1960753"/>
            <a:ext cx="8943989" cy="3933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wedg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726</Words>
  <Application>Microsoft Office PowerPoint</Application>
  <PresentationFormat>Экран (4:3)</PresentationFormat>
  <Paragraphs>132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Олеся</dc:creator>
  <cp:lastModifiedBy>Zakup</cp:lastModifiedBy>
  <cp:revision>39</cp:revision>
  <dcterms:created xsi:type="dcterms:W3CDTF">2016-10-19T13:56:37Z</dcterms:created>
  <dcterms:modified xsi:type="dcterms:W3CDTF">2024-10-09T07:16:37Z</dcterms:modified>
</cp:coreProperties>
</file>