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37"/>
    <a:srgbClr val="F26C48"/>
    <a:srgbClr val="A8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43325" autoAdjust="0"/>
  </p:normalViewPr>
  <p:slideViewPr>
    <p:cSldViewPr>
      <p:cViewPr varScale="1">
        <p:scale>
          <a:sx n="49" d="100"/>
          <a:sy n="49" d="100"/>
        </p:scale>
        <p:origin x="338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8E04C-3E48-4087-AEE1-9D536148C84D}" type="datetimeFigureOut">
              <a:rPr lang="ru-RU" smtClean="0"/>
              <a:t>23.09.2024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734D4-6857-4FD9-A7FF-8BCD4DF4083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734D4-6857-4FD9-A7FF-8BCD4DF40833}" type="slidenum">
              <a:rPr lang="ru-RU" smtClean="0"/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981A72C-2E4A-41EB-BC3A-DEBB629B8483}" type="datetimeFigureOut">
              <a:rPr lang="ru-RU" smtClean="0"/>
              <a:pPr/>
              <a:t>23.09.2024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CE9E3D8-1055-428D-A55A-2A060775E6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gif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Мир профессий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Технология    8 класс</a:t>
            </a:r>
          </a:p>
          <a:p>
            <a:r>
              <a:rPr lang="ru-RU" i="1" dirty="0" smtClean="0">
                <a:solidFill>
                  <a:srgbClr val="002060"/>
                </a:solidFill>
              </a:rPr>
              <a:t> </a:t>
            </a:r>
            <a:r>
              <a:rPr lang="ru-RU" i="1" dirty="0" smtClean="0">
                <a:solidFill>
                  <a:srgbClr val="002060"/>
                </a:solidFill>
              </a:rPr>
              <a:t>Иванова Александра Сергеевна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332656"/>
            <a:ext cx="5328592" cy="4464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 descr="http://dom-warm.com/uploads/posts/2012-11/2nwv747nf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5760640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Выбор будущей профессий – это по сути выбор судьбы, образа жизни, его ритма.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Профессия -</a:t>
            </a:r>
            <a:r>
              <a:rPr lang="ru-RU" sz="2800" dirty="0" smtClean="0">
                <a:solidFill>
                  <a:srgbClr val="FF0000"/>
                </a:solidFill>
              </a:rPr>
              <a:t>это основной род занятий, трудовой деятельности.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> </a:t>
            </a:r>
            <a:r>
              <a:rPr lang="ru-RU" sz="2700" b="1" dirty="0" smtClean="0">
                <a:solidFill>
                  <a:srgbClr val="FF0000"/>
                </a:solidFill>
              </a:rPr>
              <a:t>Профессия должна доставлять моральное удовлетворение, а не только удовлетворять вашим потребностям.</a:t>
            </a:r>
            <a:endParaRPr lang="ru-RU" sz="2700" b="1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Если профессия не доставляет вам морального удовлетворения, то она сначала разрушает нас на психологическом уровне, а затем  и на физическом.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1844824"/>
            <a:ext cx="5328592" cy="3960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http://noman.ru/wp-content/uploads/2012/12/4782705c26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420888"/>
            <a:ext cx="5184576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Требования, предъявляемые к современному работнику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Профессионализм – </a:t>
            </a:r>
            <a:r>
              <a:rPr lang="ru-RU" dirty="0" smtClean="0">
                <a:solidFill>
                  <a:srgbClr val="002060"/>
                </a:solidFill>
              </a:rPr>
              <a:t>знания и деловые качества, связанные с профессией.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1844824"/>
            <a:ext cx="5328592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 descr="http://befocus.ru/images/stories/2012/03/offi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348880"/>
            <a:ext cx="5832648" cy="4105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Требования, предъявляемые к современному работнику 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Компетентность – </a:t>
            </a:r>
            <a:r>
              <a:rPr lang="ru-RU" dirty="0" smtClean="0">
                <a:solidFill>
                  <a:srgbClr val="002060"/>
                </a:solidFill>
              </a:rPr>
              <a:t>обладание знаниями, позволяющими высказывать своё мнение и умение его защищать.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1772816"/>
            <a:ext cx="5832648" cy="4104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 descr="http://akak.ru/recipes/pictures/000/017/299_bi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276872"/>
            <a:ext cx="5519936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Требования, предъявляемые к современному работнику 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Дипломатичность – </a:t>
            </a:r>
            <a:r>
              <a:rPr lang="ru-RU" dirty="0" smtClean="0">
                <a:solidFill>
                  <a:srgbClr val="002060"/>
                </a:solidFill>
              </a:rPr>
              <a:t>способность личности строить деловые и межличностные отношения.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1916832"/>
            <a:ext cx="5904656" cy="3816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4" name="Picture 2" descr="http://playerbook.ru/uploads/taginator/Jan-2012/skachat-yeffektivnost-logisticheskogo-upravleni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348880"/>
            <a:ext cx="5184576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Требования, предъявляемые к современному работнику 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Дисциплинированность – </a:t>
            </a:r>
            <a:r>
              <a:rPr lang="ru-RU" dirty="0" smtClean="0">
                <a:solidFill>
                  <a:srgbClr val="002060"/>
                </a:solidFill>
              </a:rPr>
              <a:t>способность личности управлять своим временем.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1844824"/>
            <a:ext cx="5976664" cy="3960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58" name="Picture 2" descr="http://agenda-u.org/assets/images/2012-/2013/2013-02/2013-02-14/14-02-13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276872"/>
            <a:ext cx="5904656" cy="4297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Профессионализм, компетентность, дисциплинированность, дипломатичность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С какими качествами молодой человек выпускается из ВУЗА?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7030A0"/>
                </a:solidFill>
              </a:rPr>
              <a:t>Какие 2 – 3 качества вы бы выделили как основные в профессии?</a:t>
            </a:r>
            <a:endParaRPr lang="ru-RU" b="1" i="1" dirty="0">
              <a:solidFill>
                <a:srgbClr val="7030A0"/>
              </a:solidFill>
            </a:endParaRPr>
          </a:p>
        </p:txBody>
      </p:sp>
      <p:sp>
        <p:nvSpPr>
          <p:cNvPr id="5" name="Улыбающееся лицо 4"/>
          <p:cNvSpPr/>
          <p:nvPr/>
        </p:nvSpPr>
        <p:spPr>
          <a:xfrm>
            <a:off x="3419872" y="3861048"/>
            <a:ext cx="1800200" cy="187220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Мир современных профессий: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2132856"/>
            <a:ext cx="7416824" cy="4320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</a:rPr>
              <a:t>В настоящее время насчитывается более 40 тысяч профессий.</a:t>
            </a:r>
          </a:p>
          <a:p>
            <a:pPr marL="342900" indent="-342900">
              <a:buFont typeface="Wingdings" pitchFamily="2" charset="2"/>
              <a:buChar char="§"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</a:rPr>
              <a:t>Популярность профессий может удерживаться от 3 до 5 лет. Затем её место занимает другая профессия.</a:t>
            </a:r>
          </a:p>
          <a:p>
            <a:pPr marL="342900" indent="-342900">
              <a:buFont typeface="Wingdings" pitchFamily="2" charset="2"/>
              <a:buChar char="§"/>
            </a:pPr>
            <a:endParaRPr lang="ru-RU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</a:rPr>
              <a:t>Большинство современных профессий имеют иностранное происхождение.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79512" y="1628800"/>
            <a:ext cx="2664296" cy="1080120"/>
          </a:xfrm>
          <a:prstGeom prst="rightArrow">
            <a:avLst/>
          </a:prstGeom>
          <a:solidFill>
            <a:srgbClr val="A8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ОКАЗЫВАЕТСЯ!!!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Значение некоторых иностранных профессий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772816"/>
            <a:ext cx="7488832" cy="4752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§"/>
            </a:pPr>
            <a:r>
              <a:rPr lang="ru-RU" sz="2400" b="1" u="sng" dirty="0" err="1" smtClean="0">
                <a:solidFill>
                  <a:srgbClr val="002060"/>
                </a:solidFill>
              </a:rPr>
              <a:t>Промоутер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– представитель копании по сбыту и продвижению товара.</a:t>
            </a:r>
          </a:p>
          <a:p>
            <a:pPr>
              <a:buFont typeface="Wingdings" pitchFamily="2" charset="2"/>
              <a:buChar char="§"/>
            </a:pPr>
            <a:r>
              <a:rPr lang="ru-RU" sz="2400" b="1" u="sng" dirty="0" err="1" smtClean="0">
                <a:solidFill>
                  <a:srgbClr val="002060"/>
                </a:solidFill>
              </a:rPr>
              <a:t>Супервайзер</a:t>
            </a:r>
            <a:r>
              <a:rPr lang="ru-RU" sz="2400" b="1" dirty="0" smtClean="0">
                <a:solidFill>
                  <a:srgbClr val="002060"/>
                </a:solidFill>
              </a:rPr>
              <a:t> – </a:t>
            </a:r>
            <a:r>
              <a:rPr lang="ru-RU" sz="2400" dirty="0" smtClean="0">
                <a:solidFill>
                  <a:srgbClr val="002060"/>
                </a:solidFill>
              </a:rPr>
              <a:t>руководитель низшего уровня, под его руководством находится небольшая группа людей.</a:t>
            </a:r>
          </a:p>
          <a:p>
            <a:pPr>
              <a:buFont typeface="Wingdings" pitchFamily="2" charset="2"/>
              <a:buChar char="§"/>
            </a:pPr>
            <a:r>
              <a:rPr lang="ru-RU" sz="2400" b="1" u="sng" dirty="0" err="1" smtClean="0">
                <a:solidFill>
                  <a:srgbClr val="002060"/>
                </a:solidFill>
              </a:rPr>
              <a:t>Мерчендайзер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– специалист по продвижению продукции в розничной торговле.</a:t>
            </a:r>
          </a:p>
          <a:p>
            <a:pPr>
              <a:buFont typeface="Wingdings" pitchFamily="2" charset="2"/>
              <a:buChar char="§"/>
            </a:pPr>
            <a:r>
              <a:rPr lang="ru-RU" sz="2400" b="1" u="sng" dirty="0" smtClean="0">
                <a:solidFill>
                  <a:srgbClr val="002060"/>
                </a:solidFill>
              </a:rPr>
              <a:t>Дилер</a:t>
            </a:r>
            <a:r>
              <a:rPr lang="ru-RU" sz="2400" b="1" dirty="0" smtClean="0">
                <a:solidFill>
                  <a:srgbClr val="002060"/>
                </a:solidFill>
              </a:rPr>
              <a:t> – </a:t>
            </a:r>
            <a:r>
              <a:rPr lang="ru-RU" sz="2400" dirty="0" smtClean="0">
                <a:solidFill>
                  <a:srgbClr val="002060"/>
                </a:solidFill>
              </a:rPr>
              <a:t>формирует спрос на товар, организует акции – продажи.</a:t>
            </a:r>
          </a:p>
          <a:p>
            <a:pPr>
              <a:buFont typeface="Wingdings" pitchFamily="2" charset="2"/>
              <a:buChar char="§"/>
            </a:pPr>
            <a:r>
              <a:rPr lang="ru-RU" sz="2400" b="1" u="sng" dirty="0" smtClean="0">
                <a:solidFill>
                  <a:srgbClr val="002060"/>
                </a:solidFill>
              </a:rPr>
              <a:t>Коммивояжер</a:t>
            </a:r>
            <a:r>
              <a:rPr lang="ru-RU" sz="2400" b="1" dirty="0" smtClean="0">
                <a:solidFill>
                  <a:srgbClr val="002060"/>
                </a:solidFill>
              </a:rPr>
              <a:t> – </a:t>
            </a:r>
            <a:r>
              <a:rPr lang="ru-RU" sz="2400" dirty="0" smtClean="0">
                <a:solidFill>
                  <a:srgbClr val="002060"/>
                </a:solidFill>
              </a:rPr>
              <a:t>формирует спрос и обеспечивает сбыт различных товаров, а также размещает спрос на товары, выявляет покупателей.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Чем руководствоваться, выбирая профессию?...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Выбирая будущую профессию, молодёжь ориентировалась на образ героя искусства, труда, спорта и т.п.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>
          <a:xfrm>
            <a:off x="4788024" y="2420888"/>
            <a:ext cx="3886200" cy="358140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В начале этого века произошла отмена идеального образа героя, переориентировавшись на образ жизни: звезды, бизнесмена, политика и т.п.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70 – 80 годы  </a:t>
            </a:r>
            <a:r>
              <a:rPr lang="en-US" sz="3200" dirty="0" smtClean="0">
                <a:solidFill>
                  <a:srgbClr val="002060"/>
                </a:solidFill>
              </a:rPr>
              <a:t>XX</a:t>
            </a:r>
            <a:r>
              <a:rPr lang="ru-RU" sz="3200" dirty="0" smtClean="0">
                <a:solidFill>
                  <a:srgbClr val="002060"/>
                </a:solidFill>
              </a:rPr>
              <a:t> века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2010 – 2015 годы </a:t>
            </a:r>
            <a:r>
              <a:rPr lang="en-US" sz="2400" dirty="0" smtClean="0">
                <a:solidFill>
                  <a:srgbClr val="002060"/>
                </a:solidFill>
              </a:rPr>
              <a:t>XXI</a:t>
            </a:r>
            <a:r>
              <a:rPr lang="ru-RU" sz="2400" dirty="0" smtClean="0">
                <a:solidFill>
                  <a:srgbClr val="002060"/>
                </a:solidFill>
              </a:rPr>
              <a:t> века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4365104"/>
            <a:ext cx="4752528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2" name="Picture 2" descr="http://img1.liveinternet.ru/images/attach/c/9/105/359/105359187_large_0_6b9d9_9a058a9f_XL___BEZ_OGLYADKI222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581128"/>
            <a:ext cx="3960440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Выбирая профессию, надо помнить…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Хотеть можно многое…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Мочь можно только по способностям и возможностям…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Я ХОЧУ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Я МОГУ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4437112"/>
            <a:ext cx="4824536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4365104"/>
            <a:ext cx="4824536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578" name="Picture 2" descr="http://mega-u.ru/sites/default/files/styles/large/public/of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365104"/>
            <a:ext cx="4077494" cy="2158157"/>
          </a:xfrm>
          <a:prstGeom prst="rect">
            <a:avLst/>
          </a:prstGeom>
          <a:noFill/>
        </p:spPr>
      </p:pic>
      <p:sp>
        <p:nvSpPr>
          <p:cNvPr id="10" name="Стрелка влево 9"/>
          <p:cNvSpPr/>
          <p:nvPr/>
        </p:nvSpPr>
        <p:spPr>
          <a:xfrm>
            <a:off x="5220072" y="4437112"/>
            <a:ext cx="3672408" cy="19442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Значит хотеть – это ещё не мочь!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2060"/>
                </a:solidFill>
              </a:rPr>
              <a:t>Гибкость личности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2060"/>
                </a:solidFill>
              </a:rPr>
              <a:t>Высокий уровень </a:t>
            </a:r>
            <a:r>
              <a:rPr lang="ru-RU" b="1" dirty="0" err="1" smtClean="0">
                <a:solidFill>
                  <a:srgbClr val="002060"/>
                </a:solidFill>
              </a:rPr>
              <a:t>обученности</a:t>
            </a:r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2060"/>
                </a:solidFill>
              </a:rPr>
              <a:t>Способность к совершенствованию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Развивать необходимо следующие качества: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4" name="Улыбающееся лицо 3"/>
          <p:cNvSpPr/>
          <p:nvPr/>
        </p:nvSpPr>
        <p:spPr>
          <a:xfrm>
            <a:off x="7452320" y="2852936"/>
            <a:ext cx="1296144" cy="129614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Как меняются желания человека за период взросления?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772816"/>
            <a:ext cx="7992888" cy="4752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602" name="Picture 2" descr="http://stat16.privet.ru/ah/0b06a7c662cd24679e182f0ca17023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00808"/>
            <a:ext cx="2095500" cy="4721101"/>
          </a:xfrm>
          <a:prstGeom prst="rect">
            <a:avLst/>
          </a:prstGeom>
          <a:noFill/>
        </p:spPr>
      </p:pic>
      <p:pic>
        <p:nvPicPr>
          <p:cNvPr id="25604" name="Picture 4" descr="http://i048.radikal.ru/1101/b3/780de719d5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844824"/>
            <a:ext cx="2664296" cy="4608512"/>
          </a:xfrm>
          <a:prstGeom prst="rect">
            <a:avLst/>
          </a:prstGeom>
          <a:noFill/>
        </p:spPr>
      </p:pic>
      <p:pic>
        <p:nvPicPr>
          <p:cNvPr id="25606" name="Picture 6" descr="http://www.privetsochi.ru/uploads/xtext/files/raster_image/1f/4e/c7s/1few/1333345902_psizi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844824"/>
            <a:ext cx="2448272" cy="4608512"/>
          </a:xfrm>
          <a:prstGeom prst="rect">
            <a:avLst/>
          </a:prstGeom>
          <a:noFill/>
        </p:spPr>
      </p:pic>
      <p:sp>
        <p:nvSpPr>
          <p:cNvPr id="9" name="Стрелка вправо 8"/>
          <p:cNvSpPr/>
          <p:nvPr/>
        </p:nvSpPr>
        <p:spPr>
          <a:xfrm>
            <a:off x="107504" y="1556792"/>
            <a:ext cx="129614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8 лет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Стрелка влево 9"/>
          <p:cNvSpPr/>
          <p:nvPr/>
        </p:nvSpPr>
        <p:spPr>
          <a:xfrm>
            <a:off x="4644008" y="1772816"/>
            <a:ext cx="1482464" cy="700656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20-12 лет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5868144" y="5805264"/>
            <a:ext cx="151216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17 лет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Самые востребованные профессии в Иркутске: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rgbClr val="00B0F0"/>
                </a:solidFill>
              </a:rPr>
              <a:t>бетонщик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rgbClr val="00B0F0"/>
                </a:solidFill>
              </a:rPr>
              <a:t> каменщик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rgbClr val="00B0F0"/>
                </a:solidFill>
              </a:rPr>
              <a:t>плотник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rgbClr val="00B0F0"/>
                </a:solidFill>
              </a:rPr>
              <a:t> маляр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rgbClr val="00B0F0"/>
                </a:solidFill>
              </a:rPr>
              <a:t>Штукатур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solidFill>
                  <a:srgbClr val="00B0F0"/>
                </a:solidFill>
              </a:rPr>
              <a:t>электросварщик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B0F0"/>
                </a:solidFill>
              </a:rPr>
              <a:t>врач-инфекционист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B0F0"/>
                </a:solidFill>
              </a:rPr>
              <a:t>лаборант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B0F0"/>
                </a:solidFill>
              </a:rPr>
              <a:t>педиатр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B0F0"/>
                </a:solidFill>
              </a:rPr>
              <a:t>терапевт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B0F0"/>
                </a:solidFill>
              </a:rPr>
              <a:t>инженеры всех направлений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B0F0"/>
                </a:solidFill>
              </a:rPr>
              <a:t>учителя иностранного, русского языка, математики, физики, химии, логопед</a:t>
            </a:r>
            <a:endParaRPr lang="ru-RU" sz="2400" b="1" dirty="0">
              <a:solidFill>
                <a:srgbClr val="00B0F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0" dirty="0" smtClean="0">
                <a:solidFill>
                  <a:srgbClr val="002060"/>
                </a:solidFill>
              </a:rPr>
              <a:t>Рабочие</a:t>
            </a:r>
            <a:endParaRPr lang="ru-RU" sz="4000" b="0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b="0" dirty="0" smtClean="0">
                <a:solidFill>
                  <a:srgbClr val="002060"/>
                </a:solidFill>
              </a:rPr>
              <a:t>Служащие</a:t>
            </a:r>
            <a:endParaRPr lang="ru-RU" sz="4400" b="0" dirty="0">
              <a:solidFill>
                <a:srgbClr val="002060"/>
              </a:solidFill>
            </a:endParaRPr>
          </a:p>
        </p:txBody>
      </p:sp>
      <p:sp>
        <p:nvSpPr>
          <p:cNvPr id="8" name="Улыбающееся лицо 7"/>
          <p:cNvSpPr/>
          <p:nvPr/>
        </p:nvSpPr>
        <p:spPr>
          <a:xfrm>
            <a:off x="3779912" y="5301208"/>
            <a:ext cx="1080120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Условия труда и их значение в профессии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691680" y="1556792"/>
          <a:ext cx="609600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5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Условия</a:t>
                      </a:r>
                      <a:r>
                        <a:rPr lang="ru-RU" baseline="0" dirty="0" smtClean="0">
                          <a:solidFill>
                            <a:srgbClr val="C00000"/>
                          </a:solidFill>
                        </a:rPr>
                        <a:t> труда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группа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Характеристика работы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C00000"/>
                          </a:solidFill>
                        </a:rPr>
                        <a:t>профессия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 условиях обычного микроклимата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К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Работа в помещениях с домашними условиями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бухгалтер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экономист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инженер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воспитатель</a:t>
                      </a:r>
                      <a:endParaRPr lang="ru-RU" sz="1600" i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Пребывание на открытом воздухе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О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Работа с резкими перепадами температуры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строитель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пожарник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инспектор ГАИ</a:t>
                      </a:r>
                      <a:endParaRPr lang="ru-RU" sz="1600" i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Труд в необычных</a:t>
                      </a:r>
                      <a:r>
                        <a:rPr lang="ru-RU" sz="1400" b="1" baseline="0" dirty="0" smtClean="0"/>
                        <a:t> условиях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Н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Работа под землёй, под водой,</a:t>
                      </a:r>
                      <a:r>
                        <a:rPr lang="ru-RU" sz="14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в горячих цехах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лётчик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шахтёр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водолаз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верхолаз</a:t>
                      </a:r>
                      <a:endParaRPr lang="ru-RU" sz="1600" i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Повышенной моральной ответственности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М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Труд с повышенной моральной ответственностью</a:t>
                      </a:r>
                      <a:r>
                        <a:rPr lang="ru-RU" sz="14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 за здоровье и большие материальные ценности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учитель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врач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2060"/>
                          </a:solidFill>
                        </a:rPr>
                        <a:t>руководитель</a:t>
                      </a:r>
                      <a:endParaRPr lang="ru-RU" sz="1600" i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6" name="Picture 2" descr="http://www.coloring-pages-kids.com/coloring-pages/family-people-jobs-coloring-pages/various-jobs-coloring-pages/various-jobs-coloring-pages-images/various-jobs-coloring-page-0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9823" y="1556792"/>
            <a:ext cx="1584177" cy="4221088"/>
          </a:xfrm>
          <a:prstGeom prst="rect">
            <a:avLst/>
          </a:prstGeom>
          <a:noFill/>
        </p:spPr>
      </p:pic>
      <p:pic>
        <p:nvPicPr>
          <p:cNvPr id="1028" name="Picture 4" descr="http://gornai.ya1.ru/forum/uploads/attachment/2012-05/1338423379_038a42a257664849d295c899385192f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1691679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Выбираем профессию…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ru-RU" i="1" u="sng" dirty="0" smtClean="0">
                <a:solidFill>
                  <a:srgbClr val="00B0F0"/>
                </a:solidFill>
              </a:rPr>
              <a:t>Престиж профессии</a:t>
            </a:r>
          </a:p>
          <a:p>
            <a:pPr>
              <a:buFont typeface="Wingdings" pitchFamily="2" charset="2"/>
              <a:buChar char="§"/>
            </a:pPr>
            <a:r>
              <a:rPr lang="ru-RU" i="1" u="sng" dirty="0" smtClean="0">
                <a:solidFill>
                  <a:srgbClr val="00B0F0"/>
                </a:solidFill>
              </a:rPr>
              <a:t>Оплата труда</a:t>
            </a:r>
          </a:p>
          <a:p>
            <a:pPr>
              <a:buFont typeface="Wingdings" pitchFamily="2" charset="2"/>
              <a:buChar char="§"/>
            </a:pPr>
            <a:r>
              <a:rPr lang="ru-RU" i="1" u="sng" dirty="0" smtClean="0">
                <a:solidFill>
                  <a:srgbClr val="00B0F0"/>
                </a:solidFill>
              </a:rPr>
              <a:t>Условия труда</a:t>
            </a:r>
          </a:p>
          <a:p>
            <a:pPr>
              <a:buFont typeface="Wingdings" pitchFamily="2" charset="2"/>
              <a:buChar char="§"/>
            </a:pPr>
            <a:r>
              <a:rPr lang="ru-RU" i="1" u="sng" dirty="0" smtClean="0">
                <a:solidFill>
                  <a:srgbClr val="00B0F0"/>
                </a:solidFill>
              </a:rPr>
              <a:t>Карьерный рост</a:t>
            </a:r>
          </a:p>
          <a:p>
            <a:pPr>
              <a:buFont typeface="Wingdings" pitchFamily="2" charset="2"/>
              <a:buChar char="§"/>
            </a:pPr>
            <a:r>
              <a:rPr lang="ru-RU" i="1" u="sng" dirty="0" smtClean="0">
                <a:solidFill>
                  <a:srgbClr val="00B0F0"/>
                </a:solidFill>
              </a:rPr>
              <a:t>Популярность профессии</a:t>
            </a:r>
          </a:p>
          <a:p>
            <a:pPr>
              <a:buFont typeface="Wingdings" pitchFamily="2" charset="2"/>
              <a:buChar char="§"/>
            </a:pPr>
            <a:r>
              <a:rPr lang="ru-RU" i="1" u="sng" dirty="0" smtClean="0">
                <a:solidFill>
                  <a:srgbClr val="00B0F0"/>
                </a:solidFill>
              </a:rPr>
              <a:t>Возможность получить образование в своём городе</a:t>
            </a:r>
            <a:endParaRPr lang="ru-RU" i="1" u="sng" dirty="0">
              <a:solidFill>
                <a:srgbClr val="00B0F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70C0"/>
                </a:solidFill>
              </a:rPr>
              <a:t>Материальные возможности родителей (</a:t>
            </a:r>
            <a:r>
              <a:rPr lang="ru-RU" sz="2200" b="1" i="1" dirty="0" smtClean="0">
                <a:solidFill>
                  <a:srgbClr val="0070C0"/>
                </a:solidFill>
              </a:rPr>
              <a:t>платное образование)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70C0"/>
                </a:solidFill>
              </a:rPr>
              <a:t>Возможность продолжать профессию или дело родителей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Плюсы и минусы профессии: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Мнение родителей и родственников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627784" y="5949280"/>
            <a:ext cx="57606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372200" y="5949280"/>
            <a:ext cx="57606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</a:t>
            </a:r>
            <a:endParaRPr lang="ru-RU" sz="6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Мини-сочинение по профессиональному ориентированию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dirty="0" smtClean="0"/>
              <a:t>1. Опишите род профессии более развёрнуто.</a:t>
            </a:r>
          </a:p>
          <a:p>
            <a:r>
              <a:rPr lang="ru-RU" sz="2400" b="1" dirty="0" smtClean="0"/>
              <a:t>2. Конкретизируйте место работы: фирма, организация или учреждение.</a:t>
            </a:r>
          </a:p>
          <a:p>
            <a:r>
              <a:rPr lang="ru-RU" sz="2400" b="1" dirty="0" smtClean="0"/>
              <a:t>3. Имеет ли значение пол работника в данной профессии?</a:t>
            </a:r>
          </a:p>
          <a:p>
            <a:r>
              <a:rPr lang="ru-RU" sz="2400" b="1" dirty="0" smtClean="0"/>
              <a:t>4. Перечислите качества, которыми должен обладать человек данной профессии.</a:t>
            </a:r>
          </a:p>
          <a:p>
            <a:r>
              <a:rPr lang="ru-RU" sz="2400" b="1" dirty="0" smtClean="0"/>
              <a:t>5. Какую специальность необходимо получить, что окончить.</a:t>
            </a:r>
          </a:p>
          <a:p>
            <a:r>
              <a:rPr lang="ru-RU" sz="2400" b="1" dirty="0" smtClean="0"/>
              <a:t>6. Укажите вредное воздействие, которое может указать на здоровье данная профессия. Плюсы и минусы.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Ролевая игра </a:t>
            </a:r>
            <a:r>
              <a:rPr lang="ru-RU" sz="4000" b="1" i="1" u="sng" dirty="0" smtClean="0">
                <a:solidFill>
                  <a:srgbClr val="002060"/>
                </a:solidFill>
              </a:rPr>
              <a:t>«Наём на работу»</a:t>
            </a:r>
            <a:endParaRPr lang="ru-RU" sz="4000" b="1" i="1" u="sng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Отразить следующие аспекты: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</a:rPr>
              <a:t>Одежда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</a:rPr>
              <a:t>-------------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</a:rPr>
              <a:t>Манера разговора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</a:rPr>
              <a:t>--------------</a:t>
            </a:r>
          </a:p>
          <a:p>
            <a:pPr marL="342900" indent="-342900">
              <a:buAutoNum type="arabicPeriod"/>
            </a:pPr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</a:rPr>
              <a:t>Деловые качества</a:t>
            </a:r>
            <a:endParaRPr lang="ru-RU" sz="1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1772816"/>
            <a:ext cx="6408712" cy="4320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Официант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Страховой агент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Менеджер по персоналу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Гувернантка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Юрист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solidFill>
                  <a:srgbClr val="002060"/>
                </a:solidFill>
              </a:rPr>
              <a:t>Секретарь</a:t>
            </a:r>
          </a:p>
          <a:p>
            <a:pPr>
              <a:buFont typeface="Wingdings" pitchFamily="2" charset="2"/>
              <a:buChar char="ü"/>
            </a:pP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29698" name="Picture 2" descr="http://s.picsfab.com/static/contents/images/c/b/1/71289d80d04b5f17896a22442b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861048"/>
            <a:ext cx="1944216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Основные типы профессий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75656" y="1484784"/>
          <a:ext cx="609600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6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2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№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C00000"/>
                          </a:solidFill>
                        </a:rPr>
                        <a:t>Тип профессии</a:t>
                      </a:r>
                      <a:endParaRPr lang="ru-RU" sz="1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Способности личности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Профессии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</a:t>
                      </a:r>
                      <a:endParaRPr lang="ru-RU" sz="1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Человек-человек</a:t>
                      </a:r>
                    </a:p>
                    <a:p>
                      <a:endParaRPr lang="ru-RU" sz="1200" b="1" dirty="0" smtClean="0"/>
                    </a:p>
                    <a:p>
                      <a:endParaRPr lang="ru-RU" sz="1200" b="1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1" dirty="0" smtClean="0"/>
                        <a:t>Общительность</a:t>
                      </a:r>
                    </a:p>
                    <a:p>
                      <a:r>
                        <a:rPr lang="ru-RU" sz="1200" b="1" i="1" dirty="0" smtClean="0"/>
                        <a:t>Эмоциональность</a:t>
                      </a:r>
                    </a:p>
                    <a:p>
                      <a:r>
                        <a:rPr lang="ru-RU" sz="1200" b="1" i="1" dirty="0" smtClean="0"/>
                        <a:t>Организаторские способности</a:t>
                      </a:r>
                    </a:p>
                    <a:p>
                      <a:r>
                        <a:rPr lang="ru-RU" sz="1200" b="1" i="1" dirty="0" smtClean="0"/>
                        <a:t>Сопереживание</a:t>
                      </a:r>
                    </a:p>
                    <a:p>
                      <a:r>
                        <a:rPr lang="ru-RU" sz="1200" b="1" i="1" dirty="0" smtClean="0"/>
                        <a:t>наблюдательность</a:t>
                      </a:r>
                      <a:endParaRPr lang="ru-RU" sz="1200" b="1" i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Педагог</a:t>
                      </a:r>
                    </a:p>
                    <a:p>
                      <a:r>
                        <a:rPr lang="ru-RU" sz="1200" b="1" dirty="0" smtClean="0"/>
                        <a:t>Журналист</a:t>
                      </a:r>
                    </a:p>
                    <a:p>
                      <a:r>
                        <a:rPr lang="ru-RU" sz="1200" b="1" dirty="0" smtClean="0"/>
                        <a:t>Врач</a:t>
                      </a:r>
                    </a:p>
                    <a:p>
                      <a:r>
                        <a:rPr lang="ru-RU" sz="1200" b="1" dirty="0" smtClean="0"/>
                        <a:t>Продавец</a:t>
                      </a:r>
                    </a:p>
                    <a:p>
                      <a:r>
                        <a:rPr lang="ru-RU" sz="1200" b="1" dirty="0" smtClean="0"/>
                        <a:t>Менеджер</a:t>
                      </a:r>
                      <a:endParaRPr lang="ru-RU" sz="1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5232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</a:t>
                      </a:r>
                      <a:endParaRPr lang="ru-RU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Человек-техника</a:t>
                      </a:r>
                    </a:p>
                    <a:p>
                      <a:endParaRPr lang="ru-RU" sz="1200" b="1" dirty="0" smtClean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1" dirty="0" smtClean="0"/>
                        <a:t>Способность к точным наукам, математический склад ума, пространственное воображение, склонность к практической работе</a:t>
                      </a:r>
                      <a:endParaRPr lang="ru-RU" sz="1200" b="1" i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Инженер</a:t>
                      </a:r>
                    </a:p>
                    <a:p>
                      <a:r>
                        <a:rPr lang="ru-RU" sz="1200" b="1" dirty="0" smtClean="0"/>
                        <a:t>Водитель</a:t>
                      </a:r>
                    </a:p>
                    <a:p>
                      <a:r>
                        <a:rPr lang="ru-RU" sz="1200" b="1" dirty="0" smtClean="0"/>
                        <a:t>Электрик</a:t>
                      </a:r>
                    </a:p>
                    <a:p>
                      <a:r>
                        <a:rPr lang="ru-RU" sz="1200" b="1" dirty="0" smtClean="0"/>
                        <a:t>Механик</a:t>
                      </a:r>
                    </a:p>
                    <a:p>
                      <a:r>
                        <a:rPr lang="ru-RU" sz="1200" b="1" dirty="0" smtClean="0"/>
                        <a:t>Конструктор</a:t>
                      </a:r>
                      <a:endParaRPr lang="ru-RU" sz="12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Человек-природа</a:t>
                      </a:r>
                    </a:p>
                    <a:p>
                      <a:endParaRPr lang="ru-RU" sz="1200" b="1" dirty="0" smtClean="0"/>
                    </a:p>
                    <a:p>
                      <a:endParaRPr lang="ru-RU" sz="1200" b="1" dirty="0" smtClean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1" dirty="0" smtClean="0"/>
                        <a:t>Наблюдает за окружающим миром, склонность к</a:t>
                      </a:r>
                      <a:r>
                        <a:rPr lang="ru-RU" sz="1200" b="1" i="1" baseline="0" dirty="0" smtClean="0"/>
                        <a:t> систематизации, потребность в движении, интерес к природе</a:t>
                      </a:r>
                      <a:endParaRPr lang="ru-RU" sz="1200" b="1" i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Геолог</a:t>
                      </a:r>
                    </a:p>
                    <a:p>
                      <a:r>
                        <a:rPr lang="ru-RU" sz="1200" b="1" dirty="0" smtClean="0"/>
                        <a:t>Кинолог</a:t>
                      </a:r>
                    </a:p>
                    <a:p>
                      <a:r>
                        <a:rPr lang="ru-RU" sz="1200" b="1" dirty="0" smtClean="0"/>
                        <a:t>Агроном</a:t>
                      </a:r>
                    </a:p>
                    <a:p>
                      <a:r>
                        <a:rPr lang="ru-RU" sz="1200" b="1" dirty="0" smtClean="0"/>
                        <a:t>Исследователь</a:t>
                      </a:r>
                    </a:p>
                    <a:p>
                      <a:r>
                        <a:rPr lang="ru-RU" sz="1200" b="1" dirty="0" smtClean="0"/>
                        <a:t>Врач</a:t>
                      </a:r>
                      <a:endParaRPr lang="ru-RU" sz="12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err="1" smtClean="0"/>
                        <a:t>Человек-знаковая</a:t>
                      </a:r>
                      <a:r>
                        <a:rPr lang="ru-RU" sz="1200" b="1" dirty="0" smtClean="0"/>
                        <a:t> система</a:t>
                      </a:r>
                    </a:p>
                    <a:p>
                      <a:endParaRPr lang="ru-RU" sz="1200" b="1" dirty="0" smtClean="0"/>
                    </a:p>
                    <a:p>
                      <a:endParaRPr lang="ru-RU" sz="12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1" dirty="0" smtClean="0"/>
                        <a:t>Способность к языкам, хорошая память, абстрактное мышление, усидчивость, оперативная память, восприятие на слух</a:t>
                      </a:r>
                      <a:endParaRPr lang="ru-RU" sz="1200" b="1" i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Экономист</a:t>
                      </a:r>
                    </a:p>
                    <a:p>
                      <a:r>
                        <a:rPr lang="ru-RU" sz="1200" b="1" dirty="0" smtClean="0"/>
                        <a:t>Программист</a:t>
                      </a:r>
                    </a:p>
                    <a:p>
                      <a:r>
                        <a:rPr lang="ru-RU" sz="1200" b="1" dirty="0" smtClean="0"/>
                        <a:t>Корректор</a:t>
                      </a:r>
                    </a:p>
                    <a:p>
                      <a:r>
                        <a:rPr lang="ru-RU" sz="1200" b="1" dirty="0" smtClean="0"/>
                        <a:t>Учёный</a:t>
                      </a:r>
                    </a:p>
                    <a:p>
                      <a:r>
                        <a:rPr lang="ru-RU" sz="1200" b="1" dirty="0" smtClean="0"/>
                        <a:t>Нотариус</a:t>
                      </a:r>
                      <a:endParaRPr lang="ru-RU" sz="12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>
                    <a:solidFill>
                      <a:srgbClr val="F26C4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err="1" smtClean="0"/>
                        <a:t>Человек-художественный</a:t>
                      </a:r>
                      <a:r>
                        <a:rPr lang="ru-RU" sz="1200" dirty="0" smtClean="0"/>
                        <a:t> образ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/>
                    </a:p>
                  </a:txBody>
                  <a:tcPr>
                    <a:solidFill>
                      <a:srgbClr val="F26C4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1" dirty="0" smtClean="0"/>
                        <a:t>Яркое воображение, склонность к творчеству, гибкость</a:t>
                      </a:r>
                      <a:r>
                        <a:rPr lang="ru-RU" sz="1200" b="1" i="1" baseline="0" dirty="0" smtClean="0"/>
                        <a:t> чувств, развиты: слух, зрение, вкус.</a:t>
                      </a:r>
                      <a:endParaRPr lang="ru-RU" sz="1200" b="1" i="1" dirty="0"/>
                    </a:p>
                  </a:txBody>
                  <a:tcPr>
                    <a:solidFill>
                      <a:srgbClr val="F26C4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Актёр</a:t>
                      </a:r>
                    </a:p>
                    <a:p>
                      <a:r>
                        <a:rPr lang="ru-RU" sz="1200" dirty="0" smtClean="0"/>
                        <a:t>Архитектор</a:t>
                      </a:r>
                    </a:p>
                    <a:p>
                      <a:r>
                        <a:rPr lang="ru-RU" sz="1200" dirty="0" smtClean="0"/>
                        <a:t>Дизайнер</a:t>
                      </a:r>
                    </a:p>
                    <a:p>
                      <a:r>
                        <a:rPr lang="ru-RU" sz="1200" dirty="0" smtClean="0"/>
                        <a:t>Композитор</a:t>
                      </a:r>
                    </a:p>
                    <a:p>
                      <a:r>
                        <a:rPr lang="ru-RU" sz="1200" dirty="0" err="1" smtClean="0"/>
                        <a:t>Режисёр</a:t>
                      </a:r>
                      <a:endParaRPr lang="ru-RU" sz="1200" dirty="0"/>
                    </a:p>
                  </a:txBody>
                  <a:tcPr>
                    <a:solidFill>
                      <a:srgbClr val="F26C4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Типы профессий в рисунках: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2770" name="Picture 2" descr="http://www.bilderdepot24.de/images/produkte/cache/i80/8066-sternzeichenzwill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1637531" cy="1728192"/>
          </a:xfrm>
          <a:prstGeom prst="rect">
            <a:avLst/>
          </a:prstGeom>
          <a:noFill/>
        </p:spPr>
      </p:pic>
      <p:pic>
        <p:nvPicPr>
          <p:cNvPr id="32774" name="Picture 6" descr="http://pointart.ru/img/st/risfig/34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293096"/>
            <a:ext cx="2664296" cy="1584176"/>
          </a:xfrm>
          <a:prstGeom prst="rect">
            <a:avLst/>
          </a:prstGeom>
          <a:noFill/>
        </p:spPr>
      </p:pic>
      <p:pic>
        <p:nvPicPr>
          <p:cNvPr id="32776" name="Picture 8" descr="http://www.design-warez.ru/uploads/posts/2009-07/1246800971_21559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1700808"/>
            <a:ext cx="1800200" cy="1800200"/>
          </a:xfrm>
          <a:prstGeom prst="rect">
            <a:avLst/>
          </a:prstGeom>
          <a:noFill/>
        </p:spPr>
      </p:pic>
      <p:pic>
        <p:nvPicPr>
          <p:cNvPr id="8" name="Picture 10" descr="http://ua.nauchebe.net/img/28062010120000412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293096"/>
            <a:ext cx="1584176" cy="1584176"/>
          </a:xfrm>
          <a:prstGeom prst="rect">
            <a:avLst/>
          </a:prstGeom>
          <a:noFill/>
        </p:spPr>
      </p:pic>
      <p:pic>
        <p:nvPicPr>
          <p:cNvPr id="10" name="Picture 6" descr="http://pointart.ru/img/st/risfig/34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844824"/>
            <a:ext cx="2664296" cy="1584176"/>
          </a:xfrm>
          <a:prstGeom prst="rect">
            <a:avLst/>
          </a:prstGeom>
          <a:noFill/>
        </p:spPr>
      </p:pic>
      <p:pic>
        <p:nvPicPr>
          <p:cNvPr id="12" name="Picture 6" descr="http://pointart.ru/img/st/risfig/34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365104"/>
            <a:ext cx="2664296" cy="1584176"/>
          </a:xfrm>
          <a:prstGeom prst="rect">
            <a:avLst/>
          </a:prstGeom>
          <a:noFill/>
        </p:spPr>
      </p:pic>
      <p:pic>
        <p:nvPicPr>
          <p:cNvPr id="32782" name="Picture 14" descr="http://microstocker.com.ua/upload/image/fotos/big/29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005064"/>
            <a:ext cx="1800200" cy="2160240"/>
          </a:xfrm>
          <a:prstGeom prst="rect">
            <a:avLst/>
          </a:prstGeom>
          <a:noFill/>
        </p:spPr>
      </p:pic>
      <p:pic>
        <p:nvPicPr>
          <p:cNvPr id="32772" name="Picture 4" descr="http://wwwwar.ru/wp-content/uploads/2013/03/wpid-x_2f73eb5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1700808"/>
            <a:ext cx="1728192" cy="1728192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07504" y="3356992"/>
            <a:ext cx="252028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Человек-человек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03848" y="3429000"/>
            <a:ext cx="26642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Человек-техника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516216" y="3501008"/>
            <a:ext cx="24482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Человек-природа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6021288"/>
            <a:ext cx="352839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Человек - знаковая система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355976" y="6021288"/>
            <a:ext cx="453650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Человек - художественный образ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87624" y="980728"/>
            <a:ext cx="7416824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У каждого человека есть как минимум 2 совмещённых типа профессий</a:t>
            </a:r>
            <a:endParaRPr lang="ru-RU" sz="1600" b="1" i="1" u="sng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Психологические типы человека: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1700808"/>
            <a:ext cx="6984776" cy="4680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I</a:t>
            </a:r>
            <a:r>
              <a:rPr lang="ru-RU" b="1" dirty="0" smtClean="0">
                <a:solidFill>
                  <a:srgbClr val="FF0000"/>
                </a:solidFill>
              </a:rPr>
              <a:t> тип : МОТОРЫ </a:t>
            </a:r>
            <a:r>
              <a:rPr lang="ru-RU" b="1" dirty="0" smtClean="0">
                <a:solidFill>
                  <a:srgbClr val="002060"/>
                </a:solidFill>
              </a:rPr>
              <a:t>– это люди быстро увлекающиеся какой-то идеей и способные увлечь и повести за собой.</a:t>
            </a:r>
          </a:p>
          <a:p>
            <a:pPr algn="ctr"/>
            <a:endParaRPr lang="ru-RU" b="1" dirty="0" smtClean="0">
              <a:solidFill>
                <a:srgbClr val="002060"/>
              </a:solidFill>
            </a:endParaRPr>
          </a:p>
          <a:p>
            <a:pPr algn="ctr"/>
            <a:r>
              <a:rPr lang="en-US" b="1" dirty="0" smtClean="0">
                <a:solidFill>
                  <a:srgbClr val="007A37"/>
                </a:solidFill>
              </a:rPr>
              <a:t>II</a:t>
            </a:r>
            <a:r>
              <a:rPr lang="ru-RU" b="1" dirty="0" smtClean="0">
                <a:solidFill>
                  <a:srgbClr val="007A37"/>
                </a:solidFill>
              </a:rPr>
              <a:t> тип: АНАЛИЗАТОРЫ </a:t>
            </a:r>
            <a:r>
              <a:rPr lang="ru-RU" b="1" dirty="0" smtClean="0">
                <a:solidFill>
                  <a:srgbClr val="002060"/>
                </a:solidFill>
              </a:rPr>
              <a:t>– это люди способные рождать идеи, делать открытия и проводить исследования.</a:t>
            </a:r>
          </a:p>
          <a:p>
            <a:pPr algn="ctr"/>
            <a:endParaRPr lang="ru-RU" b="1" dirty="0" smtClean="0">
              <a:solidFill>
                <a:srgbClr val="002060"/>
              </a:solidFill>
            </a:endParaRPr>
          </a:p>
          <a:p>
            <a:pPr algn="ctr"/>
            <a:r>
              <a:rPr lang="en-US" b="1" dirty="0" smtClean="0">
                <a:solidFill>
                  <a:srgbClr val="7030A0"/>
                </a:solidFill>
              </a:rPr>
              <a:t>III</a:t>
            </a:r>
            <a:r>
              <a:rPr lang="ru-RU" b="1" dirty="0" smtClean="0">
                <a:solidFill>
                  <a:srgbClr val="7030A0"/>
                </a:solidFill>
              </a:rPr>
              <a:t> тип: КОНТРОЛЁРЫ</a:t>
            </a:r>
            <a:r>
              <a:rPr lang="ru-RU" b="1" dirty="0" smtClean="0">
                <a:solidFill>
                  <a:srgbClr val="002060"/>
                </a:solidFill>
              </a:rPr>
              <a:t> – это люди способные контролировать и наблюдать за всем, любят во всём порядок.</a:t>
            </a:r>
          </a:p>
          <a:p>
            <a:pPr algn="ctr"/>
            <a:endParaRPr lang="ru-RU" b="1" dirty="0" smtClean="0">
              <a:solidFill>
                <a:srgbClr val="002060"/>
              </a:solidFill>
            </a:endParaRPr>
          </a:p>
          <a:p>
            <a:pPr algn="ctr"/>
            <a:r>
              <a:rPr lang="en-US" b="1" dirty="0" smtClean="0">
                <a:solidFill>
                  <a:srgbClr val="FFC000"/>
                </a:solidFill>
              </a:rPr>
              <a:t>IV</a:t>
            </a:r>
            <a:r>
              <a:rPr lang="ru-RU" b="1" dirty="0" smtClean="0">
                <a:solidFill>
                  <a:srgbClr val="FFC000"/>
                </a:solidFill>
              </a:rPr>
              <a:t> тип: ПОДДЕРЖКА </a:t>
            </a:r>
            <a:r>
              <a:rPr lang="ru-RU" b="1" dirty="0" smtClean="0">
                <a:solidFill>
                  <a:srgbClr val="002060"/>
                </a:solidFill>
              </a:rPr>
              <a:t>– это люди, которые не хотят быть впереди, они довольны своей ролью в общества, умеют работать в команде, хорошие исполнители.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79512" y="836712"/>
            <a:ext cx="3096344" cy="129614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Все люди условно могут быть поделены на 4 психологических типа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5" name="Улыбающееся лицо 4"/>
          <p:cNvSpPr/>
          <p:nvPr/>
        </p:nvSpPr>
        <p:spPr>
          <a:xfrm>
            <a:off x="827584" y="2060848"/>
            <a:ext cx="720080" cy="72008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лыбающееся лицо 5"/>
          <p:cNvSpPr/>
          <p:nvPr/>
        </p:nvSpPr>
        <p:spPr>
          <a:xfrm>
            <a:off x="827584" y="3068960"/>
            <a:ext cx="720080" cy="720080"/>
          </a:xfrm>
          <a:prstGeom prst="smileyFace">
            <a:avLst/>
          </a:prstGeom>
          <a:solidFill>
            <a:srgbClr val="007A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>
            <a:off x="827584" y="4149080"/>
            <a:ext cx="720080" cy="720080"/>
          </a:xfrm>
          <a:prstGeom prst="smileyFac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лыбающееся лицо 7"/>
          <p:cNvSpPr/>
          <p:nvPr/>
        </p:nvSpPr>
        <p:spPr>
          <a:xfrm>
            <a:off x="827584" y="5229200"/>
            <a:ext cx="720080" cy="72008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urfo-energo.ru/images/news/2012/news_20120506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0"/>
            <a:ext cx="4536504" cy="3284984"/>
          </a:xfrm>
          <a:prstGeom prst="rect">
            <a:avLst/>
          </a:prstGeom>
          <a:noFill/>
        </p:spPr>
      </p:pic>
      <p:pic>
        <p:nvPicPr>
          <p:cNvPr id="34820" name="Picture 4" descr="http://mirvracha.ru/picture/picture?id=34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7" y="3356992"/>
            <a:ext cx="4860033" cy="3254152"/>
          </a:xfrm>
          <a:prstGeom prst="rect">
            <a:avLst/>
          </a:prstGeom>
          <a:noFill/>
        </p:spPr>
      </p:pic>
      <p:pic>
        <p:nvPicPr>
          <p:cNvPr id="34822" name="Picture 6" descr="http://www.sostav.ru/blogs/images/feeds/6/108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16632"/>
            <a:ext cx="3960440" cy="3168352"/>
          </a:xfrm>
          <a:prstGeom prst="rect">
            <a:avLst/>
          </a:prstGeom>
          <a:noFill/>
        </p:spPr>
      </p:pic>
      <p:pic>
        <p:nvPicPr>
          <p:cNvPr id="34824" name="Picture 8" descr="http://deloknigi.ru/wp-content/uploads/2013/08/%D0%BB%D1%8E%D0%B4%D0%B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" y="3356992"/>
            <a:ext cx="4264918" cy="3240360"/>
          </a:xfrm>
          <a:prstGeom prst="rect">
            <a:avLst/>
          </a:prstGeom>
          <a:noFill/>
        </p:spPr>
      </p:pic>
      <p:sp>
        <p:nvSpPr>
          <p:cNvPr id="6" name="Двойная стрелка влево/вправо 5"/>
          <p:cNvSpPr/>
          <p:nvPr/>
        </p:nvSpPr>
        <p:spPr>
          <a:xfrm>
            <a:off x="1043608" y="2924944"/>
            <a:ext cx="6840760" cy="72008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У г а </a:t>
            </a:r>
            <a:r>
              <a:rPr lang="ru-RU" sz="2400" b="1" dirty="0" err="1" smtClean="0">
                <a:solidFill>
                  <a:srgbClr val="C00000"/>
                </a:solidFill>
              </a:rPr>
              <a:t>д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а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й</a:t>
            </a:r>
            <a:r>
              <a:rPr lang="ru-RU" sz="2400" b="1" dirty="0" smtClean="0">
                <a:solidFill>
                  <a:srgbClr val="C00000"/>
                </a:solidFill>
              </a:rPr>
              <a:t> т е  - кто есть кто?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Энергетический тип людей: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Открыты для общения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Любят шумные компании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Предпочитают активный отдых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Легко увлекаются и также легко остывают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Они всеядны, кажется им всё интересно.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Не терпят монотонной работы</a:t>
            </a:r>
            <a:endParaRPr lang="ru-RU" sz="2000" i="1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Закрыты для общения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Предпочитают одиночество шумному празднику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Трудно заводят новых друзей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Могут несколько раз перепроверять одну и туже работу и переделывать её</a:t>
            </a:r>
          </a:p>
          <a:p>
            <a:pPr>
              <a:buFont typeface="Wingdings" pitchFamily="2" charset="2"/>
              <a:buChar char="§"/>
            </a:pPr>
            <a:r>
              <a:rPr lang="ru-RU" sz="2000" i="1" dirty="0" smtClean="0"/>
              <a:t>Тихо разговаривают или чаще молчат</a:t>
            </a:r>
          </a:p>
          <a:p>
            <a:pPr>
              <a:buFont typeface="Wingdings" pitchFamily="2" charset="2"/>
              <a:buChar char="§"/>
            </a:pPr>
            <a:endParaRPr lang="ru-RU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0" i="1" dirty="0" smtClean="0">
                <a:solidFill>
                  <a:srgbClr val="0070C0"/>
                </a:solidFill>
              </a:rPr>
              <a:t>Экстраверты</a:t>
            </a:r>
            <a:endParaRPr lang="ru-RU" sz="3600" b="0" i="1" dirty="0">
              <a:solidFill>
                <a:srgbClr val="0070C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0" i="1" dirty="0" smtClean="0">
                <a:solidFill>
                  <a:srgbClr val="0070C0"/>
                </a:solidFill>
              </a:rPr>
              <a:t>Интроверты</a:t>
            </a:r>
            <a:endParaRPr lang="ru-RU" sz="3600" b="0" i="1" dirty="0">
              <a:solidFill>
                <a:srgbClr val="0070C0"/>
              </a:solidFill>
            </a:endParaRPr>
          </a:p>
        </p:txBody>
      </p:sp>
      <p:sp>
        <p:nvSpPr>
          <p:cNvPr id="7" name="Двойная стрелка влево/вправо 6"/>
          <p:cNvSpPr/>
          <p:nvPr/>
        </p:nvSpPr>
        <p:spPr>
          <a:xfrm>
            <a:off x="1187624" y="5661248"/>
            <a:ext cx="6912768" cy="93610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Попробуйте определить свой тип характера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Как энергетический тип проявляется в профессии?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6096000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FF0000"/>
                          </a:solidFill>
                        </a:rPr>
                        <a:t>Экстраверт</a:t>
                      </a:r>
                      <a:endParaRPr lang="ru-RU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FF0000"/>
                          </a:solidFill>
                        </a:rPr>
                        <a:t>Интроверт</a:t>
                      </a:r>
                      <a:endParaRPr lang="ru-RU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ru-RU" sz="1600" b="0" dirty="0" smtClean="0"/>
                        <a:t>Человек – </a:t>
                      </a:r>
                      <a:r>
                        <a:rPr lang="ru-RU" sz="1600" b="0" dirty="0" err="1" smtClean="0"/>
                        <a:t>человек</a:t>
                      </a:r>
                      <a:endParaRPr lang="ru-RU" sz="1600" b="0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ru-RU" sz="1600" b="0" dirty="0" smtClean="0"/>
                        <a:t>Человек – природа</a:t>
                      </a:r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ru-RU" sz="1600" b="0" dirty="0" smtClean="0"/>
                        <a:t>Человек – художественный</a:t>
                      </a:r>
                      <a:r>
                        <a:rPr lang="ru-RU" sz="1600" b="0" baseline="0" dirty="0" smtClean="0"/>
                        <a:t> образ</a:t>
                      </a:r>
                      <a:endParaRPr lang="ru-RU" sz="1600" b="0" dirty="0" smtClean="0"/>
                    </a:p>
                    <a:p>
                      <a:endParaRPr lang="ru-RU" sz="16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v"/>
                      </a:pPr>
                      <a:endParaRPr lang="ru-RU" dirty="0" smtClean="0"/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ru-RU" sz="1600" dirty="0" smtClean="0"/>
                        <a:t>Человек – знаковая система</a:t>
                      </a:r>
                    </a:p>
                    <a:p>
                      <a:pPr>
                        <a:buFont typeface="Wingdings" pitchFamily="2" charset="2"/>
                        <a:buChar char="v"/>
                      </a:pPr>
                      <a:r>
                        <a:rPr lang="ru-RU" sz="1600" dirty="0" smtClean="0"/>
                        <a:t>Человек - техника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6868" name="Picture 4" descr="http://www.spekulyant-ru.ru/job/vacancy/foto/1267833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45024"/>
            <a:ext cx="3059832" cy="2376264"/>
          </a:xfrm>
          <a:prstGeom prst="rect">
            <a:avLst/>
          </a:prstGeom>
          <a:noFill/>
        </p:spPr>
      </p:pic>
      <p:pic>
        <p:nvPicPr>
          <p:cNvPr id="36870" name="Picture 6" descr="http://www.zhardem.kz/img/news/1369391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645024"/>
            <a:ext cx="3168352" cy="2376264"/>
          </a:xfrm>
          <a:prstGeom prst="rect">
            <a:avLst/>
          </a:prstGeom>
          <a:noFill/>
        </p:spPr>
      </p:pic>
      <p:pic>
        <p:nvPicPr>
          <p:cNvPr id="36872" name="Picture 8" descr="http://www.peoples.ru/art/music/conductor/fedoseev/fedoseev_21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573016"/>
            <a:ext cx="2915816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Ошибки при выборе профессии: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1700808"/>
            <a:ext cx="7272808" cy="4896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</a:rPr>
              <a:t> Предрассудки, что некоторые профессии непристойны, хотя они важны для общества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</a:rPr>
              <a:t> Выбор профессии под прямым или косвенным влиянием родственников или знакомых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</a:rPr>
              <a:t> Выбор профессии по принципу высокая зарплата или престижность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</a:rPr>
              <a:t> Устаревшее представление о профессии и условиях труда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</a:rPr>
              <a:t> Неумение разобраться в себе и своих склонностях и увлечениях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</a:rPr>
              <a:t> Недооценка своих физических и психологических возможностей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</a:rPr>
              <a:t> Неумение пользоваться алгоритмом выбора профессии, и через 5-7 лет вы понимаете, что неправильно выбрали профессию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700808"/>
            <a:ext cx="1440160" cy="489654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Повар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Парикмахер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Бармен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Официант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Портниха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Электрик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Слесарь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Кондитер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1484784"/>
            <a:ext cx="7620000" cy="9906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Профессии обслуживающего труда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http://www.savok.org/uploads/posts/2010-06/1275642842_ryerrrryos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653136"/>
            <a:ext cx="1916832" cy="2204864"/>
          </a:xfrm>
          <a:prstGeom prst="rect">
            <a:avLst/>
          </a:prstGeom>
          <a:noFill/>
        </p:spPr>
      </p:pic>
      <p:pic>
        <p:nvPicPr>
          <p:cNvPr id="1028" name="Picture 4" descr="http://www.lobnyanet.ru/netcat_files/215/195/57565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636912"/>
            <a:ext cx="2232248" cy="2016224"/>
          </a:xfrm>
          <a:prstGeom prst="rect">
            <a:avLst/>
          </a:prstGeom>
          <a:noFill/>
        </p:spPr>
      </p:pic>
      <p:pic>
        <p:nvPicPr>
          <p:cNvPr id="1030" name="Picture 6" descr="http://www.baza-artistov.ru/store/8/81/1766_full_1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625752"/>
            <a:ext cx="2160240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324</TotalTime>
  <Words>1093</Words>
  <Application>Microsoft Office PowerPoint</Application>
  <PresentationFormat>Экран (4:3)</PresentationFormat>
  <Paragraphs>238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Calibri</vt:lpstr>
      <vt:lpstr>Tw Cen MT</vt:lpstr>
      <vt:lpstr>Wingdings</vt:lpstr>
      <vt:lpstr>Wingdings 2</vt:lpstr>
      <vt:lpstr>Обычная</vt:lpstr>
      <vt:lpstr>Мир профессий</vt:lpstr>
      <vt:lpstr>Профессия -это основной род занятий, трудовой деятельности.</vt:lpstr>
      <vt:lpstr> Профессия должна доставлять моральное удовлетворение, а не только удовлетворять вашим потребностям.</vt:lpstr>
      <vt:lpstr>Требования, предъявляемые к современному работнику </vt:lpstr>
      <vt:lpstr>Требования, предъявляемые к современному работнику </vt:lpstr>
      <vt:lpstr>Требования, предъявляемые к современному работнику </vt:lpstr>
      <vt:lpstr>Требования, предъявляемые к современному работнику </vt:lpstr>
      <vt:lpstr>Профессионализм, компетентность, дисциплинированность, дипломатичность</vt:lpstr>
      <vt:lpstr>Мир современных профессий:</vt:lpstr>
      <vt:lpstr>Значение некоторых иностранных профессий</vt:lpstr>
      <vt:lpstr>Чем руководствоваться, выбирая профессию?...</vt:lpstr>
      <vt:lpstr>Выбирая профессию, надо помнить…</vt:lpstr>
      <vt:lpstr>Развивать необходимо следующие качества:</vt:lpstr>
      <vt:lpstr>Как меняются желания человека за период взросления?</vt:lpstr>
      <vt:lpstr>Самые востребованные профессии в Иркутске:</vt:lpstr>
      <vt:lpstr>Условия труда и их значение в профессии</vt:lpstr>
      <vt:lpstr>Выбираем профессию…</vt:lpstr>
      <vt:lpstr>Мини-сочинение по профессиональному ориентированию</vt:lpstr>
      <vt:lpstr>Ролевая игра «Наём на работу»</vt:lpstr>
      <vt:lpstr>Основные типы профессий</vt:lpstr>
      <vt:lpstr>Типы профессий в рисунках:</vt:lpstr>
      <vt:lpstr>Психологические типы человека:</vt:lpstr>
      <vt:lpstr>Презентация PowerPoint</vt:lpstr>
      <vt:lpstr>Энергетический тип людей:</vt:lpstr>
      <vt:lpstr>Как энергетический тип проявляется в профессии?</vt:lpstr>
      <vt:lpstr>Ошибки при выборе профессии:</vt:lpstr>
      <vt:lpstr>Профессии обслуживающего труда</vt:lpstr>
    </vt:vector>
  </TitlesOfParts>
  <Company>RePack by SPecialiST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 профессий</dc:title>
  <dc:creator>A</dc:creator>
  <cp:lastModifiedBy>Василий Денисов</cp:lastModifiedBy>
  <cp:revision>86</cp:revision>
  <dcterms:created xsi:type="dcterms:W3CDTF">2014-02-11T03:39:38Z</dcterms:created>
  <dcterms:modified xsi:type="dcterms:W3CDTF">2024-09-23T10:08:32Z</dcterms:modified>
</cp:coreProperties>
</file>