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2" r:id="rId3"/>
    <p:sldId id="257" r:id="rId4"/>
    <p:sldId id="258" r:id="rId5"/>
    <p:sldId id="271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E98AC5-D79D-4241-9AF3-B739F009D41A}" v="708" dt="2022-08-15T20:07:47.3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4" autoAdjust="0"/>
    <p:restoredTop sz="96623" autoAdjust="0"/>
  </p:normalViewPr>
  <p:slideViewPr>
    <p:cSldViewPr snapToGrid="0">
      <p:cViewPr varScale="1">
        <p:scale>
          <a:sx n="101" d="100"/>
          <a:sy n="101" d="100"/>
        </p:scale>
        <p:origin x="12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3" d="100"/>
          <a:sy n="93" d="100"/>
        </p:scale>
        <p:origin x="3708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68CD3E2C-9A5E-4E78-8AD4-E456DA88D1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42701D6-FC80-4366-B673-006C2DE43A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6F52E-3450-45EB-8E1F-4257912397D0}" type="datetime1">
              <a:rPr lang="ru-RU" smtClean="0"/>
              <a:t>20.10.2022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EA2CEAD-810B-4A93-9084-2AA09FD887E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7A1E75B-6CCB-4559-B423-F100B4ECA30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77811-A4AB-4E94-853E-05DA0F2281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63556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B649DA-0C99-49C3-B4FF-BBBBA5C6A475}" type="datetime1">
              <a:rPr lang="ru-RU" smtClean="0"/>
              <a:pPr/>
              <a:t>20.10.2022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E3F06-B4C7-4E5E-BE2E-B16EA7F7C0A0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9654363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2E3F06-B4C7-4E5E-BE2E-B16EA7F7C0A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638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Прямая соединительная линия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Прямоугольник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Прямоугольник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Равнобедренный треугольник 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Прямоугольник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Прямоугольник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Прямоугольник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Равнобедренный треугольник 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Равнобедренный треугольник 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rtlCol="0"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rtlCol="0"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647F216-A943-4DF6-BF5D-887B1383A7D0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82440AE-F481-4CF6-8EB9-6DA776834AAE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77335" y="4527448"/>
            <a:ext cx="8596668" cy="860400"/>
          </a:xfrm>
        </p:spPr>
        <p:txBody>
          <a:bodyPr rtlCol="0"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3A04866-B595-4A19-8C05-5DA4572B0783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677334" y="2160589"/>
            <a:ext cx="4184035" cy="3880772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5089970" y="2160589"/>
            <a:ext cx="4184034" cy="3880773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2B38E8-D3E8-45A0-A273-72B760FBC9C0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FF9F0C5-380F-41C2-899A-BAC0F0927E16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75745" y="2160983"/>
            <a:ext cx="4185623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75745" y="2737245"/>
            <a:ext cx="4185623" cy="3304117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5088383" y="2160983"/>
            <a:ext cx="4185618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5088384" y="2737245"/>
            <a:ext cx="4185617" cy="3304117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1FF485-89BB-469E-B13B-03095244B115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8A6655-C450-42C6-8FFC-6743D8A4D567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E579C7F-878C-48C3-9CA2-76DF63D9349D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rtlCol="0" anchor="b">
            <a:normAutofit/>
          </a:bodyPr>
          <a:lstStyle>
            <a:lvl1pPr>
              <a:defRPr sz="20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760461" y="514924"/>
            <a:ext cx="4513541" cy="5526437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77334" y="2777069"/>
            <a:ext cx="3854528" cy="2584449"/>
          </a:xfrm>
        </p:spPr>
        <p:txBody>
          <a:bodyPr rtlCol="0"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54879F0-C160-4BFB-BE4B-06BC9317A19C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19954A3-9DFD-4C44-94BA-B95130A3BA1C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77334" y="609600"/>
            <a:ext cx="8596668" cy="384571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77334" y="5367338"/>
            <a:ext cx="8596667" cy="674024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2BB597D-5732-4A57-A074-5761EAA1D294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rtlCol="0" anchor="ctr">
            <a:normAutofit/>
          </a:bodyPr>
          <a:lstStyle>
            <a:lvl1pPr algn="l">
              <a:defRPr sz="4400" b="0"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77335" y="4470400"/>
            <a:ext cx="8596668" cy="1570962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3FCE79-7299-4E3E-B657-34C0C6D2AF75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rtlCol="0" anchor="ctr">
            <a:normAutofit/>
          </a:bodyPr>
          <a:lstStyle>
            <a:lvl1pPr algn="l">
              <a:defRPr sz="4400" b="0"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3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1366139" y="3632200"/>
            <a:ext cx="7224524" cy="381000"/>
          </a:xfrm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77335" y="4470400"/>
            <a:ext cx="8596668" cy="1570962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321116-FD1C-4D1E-B668-B2813E1DB6B3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0" name="Надпись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ru-RU" sz="8000" noProof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22" name="Надпись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ru-RU" sz="8000" noProof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"</a:t>
            </a:r>
            <a:endParaRPr lang="ru-RU" noProof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rtlCol="0" anchor="b">
            <a:normAutofit/>
          </a:bodyPr>
          <a:lstStyle>
            <a:lvl1pPr algn="l">
              <a:defRPr sz="4400" b="0"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77335" y="4527448"/>
            <a:ext cx="8596668" cy="1513914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6F94C23-8229-4694-ACE0-27626B3BBF87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 с цита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rtlCol="0" anchor="ctr">
            <a:normAutofit/>
          </a:bodyPr>
          <a:lstStyle>
            <a:lvl1pPr algn="l">
              <a:defRPr sz="4400" b="0"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3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677332" y="4013200"/>
            <a:ext cx="8596669" cy="514248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77335" y="4527448"/>
            <a:ext cx="8596668" cy="1513914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BF5258-F2E1-42D5-A8EC-2CC45A0F70BA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4" name="Надпись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ru-RU" sz="8000" noProof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25" name="Надпись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ru-RU" sz="8000" noProof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"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rtlCol="0" anchor="ctr">
            <a:normAutofit/>
          </a:bodyPr>
          <a:lstStyle>
            <a:lvl1pPr algn="l">
              <a:defRPr sz="4400" b="0"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3" name="Текст 9"/>
          <p:cNvSpPr>
            <a:spLocks noGrp="1"/>
          </p:cNvSpPr>
          <p:nvPr>
            <p:ph type="body" sz="quarter" idx="13" hasCustomPrompt="1"/>
          </p:nvPr>
        </p:nvSpPr>
        <p:spPr>
          <a:xfrm>
            <a:off x="677332" y="4013200"/>
            <a:ext cx="8596669" cy="514248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77335" y="4527448"/>
            <a:ext cx="8596668" cy="1513914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EE8891B-2347-4767-9E9F-7B4E2004166A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C4CA861-37F3-4485-B8DD-8C9FA0FDF09B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9333C77-0158-454C-844F-B7AB9BD7DAD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rtlCol="0" anchor="ctr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77335" y="609600"/>
            <a:ext cx="7060150" cy="5251450"/>
          </a:xfrm>
        </p:spPr>
        <p:txBody>
          <a:bodyPr vert="eaVert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34F522-0585-4C1A-B23E-729A89C6E507}" type="datetime1">
              <a:rPr lang="ru-RU" noProof="0" smtClean="0"/>
              <a:t>20.10.2022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Прямая соединительная линия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Прямоугольник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Прямоугольник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Равнобедренный треугольник 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Прямоугольник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Прямоугольник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Прямоугольник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Равнобедренный треугольник 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Равнобедренный треугольник 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6040149-E182-40AC-8F11-A2BF9E6DB2E6}" type="datetime1">
              <a:rPr lang="ru-RU" noProof="0" smtClean="0"/>
              <a:t>20.10.2022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rtl="0"/>
            <a:fld id="{D57F1E4F-1CFF-5643-939E-217C01CDF565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7577DEC-D9A5-404D-9789-702F4319BEC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EEA9366-CEA8-4F23-B065-4337F0D836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04A03D6-39B4-4278-9BE1-A07E024499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BE459AF-3736-4886-82E0-9B5DA427B5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4B6B88EF-180C-4E39-8A3F-A52E87110C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52DFAACF-64D0-4621-8FF4-E2F03C3E8D1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36611FF0-65B3-49DB-97C6-1B72AAD0FB0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0F7407FE-86B1-4890-9D80-9406FBF29E4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EBD42D5B-8F87-45B3-98B3-C66944F92E6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5E04699-59E1-4468-9E7C-83070EEB42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2AE8F13-9A52-4D7F-9637-321EA7CF321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rtlCol="0">
            <a:normAutofit/>
          </a:bodyPr>
          <a:lstStyle/>
          <a:p>
            <a:r>
              <a:rPr lang="ru-RU">
                <a:solidFill>
                  <a:schemeClr val="tx1"/>
                </a:solidFill>
              </a:rPr>
              <a:t>Яицкая Л.Г.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rtlCol="0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400">
                <a:ea typeface="+mj-lt"/>
                <a:cs typeface="+mj-lt"/>
              </a:rPr>
              <a:t>Этапы организации и проведения фестиваля детского театрального творчества</a:t>
            </a:r>
            <a:endParaRPr lang="ru-RU" sz="3400"/>
          </a:p>
        </p:txBody>
      </p:sp>
    </p:spTree>
    <p:extLst>
      <p:ext uri="{BB962C8B-B14F-4D97-AF65-F5344CB8AC3E}">
        <p14:creationId xmlns:p14="http://schemas.microsoft.com/office/powerpoint/2010/main" val="5210406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C09777-B398-E671-693F-FB4B58128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ru-RU" dirty="0"/>
              <a:t>Детский театральный фестиваль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D12C06-C52B-C875-5788-316B66848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887" y="1997147"/>
            <a:ext cx="8717279" cy="285576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ru-RU" dirty="0">
                <a:ea typeface="+mn-lt"/>
                <a:cs typeface="+mn-lt"/>
              </a:rPr>
              <a:t>Театр — это такая кафедра, с которой можно много сказать миру добра.</a:t>
            </a:r>
            <a:endParaRPr lang="ru-RU" dirty="0"/>
          </a:p>
          <a:p>
            <a:pPr>
              <a:buNone/>
            </a:pPr>
            <a:endParaRPr lang="ru-RU"/>
          </a:p>
          <a:p>
            <a:pPr algn="r">
              <a:buNone/>
            </a:pPr>
            <a:r>
              <a:rPr lang="ru-RU" dirty="0">
                <a:ea typeface="+mn-lt"/>
                <a:cs typeface="+mn-lt"/>
              </a:rPr>
              <a:t>Николай Васильевич Гоголь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4" descr="Изображение выглядит как текст, внутренний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F57DBFEC-B82C-FCF0-8984-3B2A54F99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2677" y="4653768"/>
            <a:ext cx="5128823" cy="189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42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EB3CC7-4553-D5E1-3856-D76418B6A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  <a:ea typeface="+mj-lt"/>
                <a:cs typeface="+mj-lt"/>
              </a:rPr>
              <a:t>Подготовительный этап</a:t>
            </a:r>
            <a:r>
              <a:rPr lang="ru-RU" dirty="0">
                <a:ea typeface="+mj-lt"/>
                <a:cs typeface="+mj-lt"/>
              </a:rPr>
              <a:t/>
            </a:r>
            <a:br>
              <a:rPr lang="ru-RU" dirty="0">
                <a:ea typeface="+mj-lt"/>
                <a:cs typeface="+mj-lt"/>
              </a:rPr>
            </a:br>
            <a:r>
              <a:rPr lang="ru-RU" sz="2400" u="sng" dirty="0">
                <a:ea typeface="+mj-lt"/>
                <a:cs typeface="+mj-lt"/>
              </a:rPr>
              <a:t>Создание оргкомитета</a:t>
            </a:r>
            <a:endParaRPr lang="ru-RU" sz="2400" u="sng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354C38-7FE0-FD5A-6AEB-BA2E381F5A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11740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>
                <a:ea typeface="+mn-lt"/>
                <a:cs typeface="+mn-lt"/>
              </a:rPr>
              <a:t>Организатор должен обеспечить:</a:t>
            </a:r>
            <a:endParaRPr lang="ru-RU"/>
          </a:p>
          <a:p>
            <a:r>
              <a:rPr lang="ru-RU">
                <a:ea typeface="+mn-lt"/>
                <a:cs typeface="+mn-lt"/>
              </a:rPr>
              <a:t>- четкий план подготовки и проведения фестиваля;</a:t>
            </a:r>
            <a:endParaRPr lang="ru-RU"/>
          </a:p>
          <a:p>
            <a:r>
              <a:rPr lang="ru-RU">
                <a:ea typeface="+mn-lt"/>
                <a:cs typeface="+mn-lt"/>
              </a:rPr>
              <a:t>- грамотное распределение обязанностей между сотрудниками и назначение ответственных лиц за каждый этап подготовки; </a:t>
            </a:r>
            <a:endParaRPr lang="ru-RU"/>
          </a:p>
          <a:p>
            <a:r>
              <a:rPr lang="ru-RU">
                <a:ea typeface="+mn-lt"/>
                <a:cs typeface="+mn-lt"/>
              </a:rPr>
              <a:t>-наличие необходимой технической базы;</a:t>
            </a:r>
            <a:endParaRPr lang="ru-RU"/>
          </a:p>
          <a:p>
            <a:r>
              <a:rPr lang="ru-RU">
                <a:ea typeface="+mn-lt"/>
                <a:cs typeface="+mn-lt"/>
              </a:rPr>
              <a:t>- жесткий контроль за исполнением распоряжений и реализацией пунктов плана.</a:t>
            </a:r>
            <a:endParaRPr lang="ru-RU"/>
          </a:p>
          <a:p>
            <a:endParaRPr lang="ru-RU" dirty="0"/>
          </a:p>
        </p:txBody>
      </p:sp>
      <p:pic>
        <p:nvPicPr>
          <p:cNvPr id="4" name="Рисунок 4" descr="Изображение выглядит как текст, стол, челове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3F137C3C-3061-D53C-8BE3-9C19734F2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7497" y="4299115"/>
            <a:ext cx="3473884" cy="230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141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0EE90B-BF3B-7EEB-8902-F6C3D3833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Разработка и утверждение  положения фестиваля </a:t>
            </a:r>
            <a:endParaRPr lang="ru-RU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F7DDAC-C18E-BABB-3F64-CACB204EA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35329"/>
            <a:ext cx="8596668" cy="388077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>
                <a:ea typeface="+mn-lt"/>
                <a:cs typeface="+mn-lt"/>
              </a:rPr>
              <a:t>Положение - это документ, в котором регламентируются организационные моменты фестиваля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Положение включает в себя: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1) Название (тема) фестиваля;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2) Цель и порядок его проведения;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3) Сроки и условия проведения;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4) Количественный и качественный состав участников, репертуар или задание; возрастные категории, хронометраж номеров и др.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5) Критерии оценки результатов;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6) Состав жюри;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7) Определяются предлагаемые награды победителям;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663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FBC213-997F-40F8-B772-FABD7F6BE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  <a:ea typeface="+mj-lt"/>
                <a:cs typeface="+mj-lt"/>
              </a:rPr>
              <a:t>Разработка фирменного стиля фестиваля  </a:t>
            </a:r>
            <a:endParaRPr lang="ru-RU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CAA160-D357-8644-0FC0-18FBAB6F4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dirty="0"/>
              <a:t>- подбор фирменных цветов</a:t>
            </a:r>
          </a:p>
          <a:p>
            <a:pPr marL="0" indent="0">
              <a:buNone/>
            </a:pPr>
            <a:r>
              <a:rPr lang="ru-RU" dirty="0"/>
              <a:t>- разработка логотипа фестиваля</a:t>
            </a:r>
          </a:p>
          <a:p>
            <a:pPr marL="0" indent="0">
              <a:buNone/>
            </a:pPr>
            <a:r>
              <a:rPr lang="ru-RU" dirty="0"/>
              <a:t>- разработка брендбука для рекламной и печатной продукции</a:t>
            </a:r>
          </a:p>
          <a:p>
            <a:pPr marL="0" indent="0">
              <a:buNone/>
            </a:pPr>
            <a:r>
              <a:rPr lang="ru-RU" dirty="0"/>
              <a:t>- разработка технического задания к оформлению мероприятия</a:t>
            </a:r>
          </a:p>
        </p:txBody>
      </p:sp>
      <p:pic>
        <p:nvPicPr>
          <p:cNvPr id="4" name="Рисунок 4" descr="Изображение выглядит как текст, внутренний, ноутбук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B91423B4-779C-1662-14A8-F770F9339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455" y="3915274"/>
            <a:ext cx="3630460" cy="2670439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738EF6E9-98AE-0B74-50B7-769353E77C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660" y="3915729"/>
            <a:ext cx="4194131" cy="266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721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2A5B9C-03BB-412F-7782-1B0058D0D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3E7818"/>
                </a:solidFill>
              </a:rPr>
              <a:t>Поиск партнеров фестиваля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E9146D-7BA2-7FFB-C713-D09682F06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88151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а) рассылка информационных писем юридическим и физическим лицам с целью партнерских отношений на  взаимовыгодных условиях;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б) рассылка писем муниципальным  и ведомственным учреждениям с предложением партнерских отношений на взаимовыгодных условиях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в) этап личного общения с адресатами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41CEE220-AFAD-9E25-046E-233E02416C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18" y="3824352"/>
            <a:ext cx="4152378" cy="2601760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CB50717D-A71E-EAF6-D3F6-161CC23B8F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2290" y="4068871"/>
            <a:ext cx="4413337" cy="22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517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618A1E-9B21-7105-1D41-EBD2F3AAA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3E7818"/>
                </a:solidFill>
              </a:rPr>
              <a:t>Продвижение в интернете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C61F7C-8707-FFA5-D11B-D08551905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1170" y="1275461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- Веб-сайт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- Баннерная реклама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- Cross </a:t>
            </a:r>
            <a:r>
              <a:rPr lang="ru-RU" dirty="0" err="1">
                <a:ea typeface="+mn-lt"/>
                <a:cs typeface="+mn-lt"/>
              </a:rPr>
              <a:t>promotion</a:t>
            </a:r>
            <a:endParaRPr lang="ru-RU" dirty="0" err="1"/>
          </a:p>
          <a:p>
            <a:r>
              <a:rPr lang="ru-RU" dirty="0">
                <a:ea typeface="+mn-lt"/>
                <a:cs typeface="+mn-lt"/>
              </a:rPr>
              <a:t>- Электронные почтовые рассылки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- Контекстная реклама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065488E-E284-638D-50AE-DAA6EA3EE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2370" y="3881643"/>
            <a:ext cx="5791200" cy="255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45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92E9C6-9E55-AFBC-59DC-6E7B6D887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3E7818"/>
                </a:solidFill>
              </a:rPr>
              <a:t>Рекламная кампания 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639857-5B7A-1179-591E-AFB462FFF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65298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а) обеспечение рекламы в СМИ;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б) обеспечение работы прессы на период проведения фестиваля;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в) изготовление и распространение афиш и буклетов фестиваля;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д) изготовление , программы фестиваля,  пригласительных билетов,  бейджей, дипломов, грамот, благодарственных писем и др.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е) создание видеороликов о фестивале </a:t>
            </a:r>
            <a:endParaRPr lang="ru-RU"/>
          </a:p>
          <a:p>
            <a:endParaRPr lang="ru-RU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9D69213E-8351-A127-8868-675BAD388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8342" y="4130499"/>
            <a:ext cx="4424082" cy="250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642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63DCC3-E98C-7647-919C-D7E4B4886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3E7818"/>
                </a:solidFill>
              </a:rPr>
              <a:t>Обеспечение безопасности на мероприятии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70DF134B-FF59-1ECA-61F0-2AC9A169EE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68383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>
                <a:ea typeface="+mn-lt"/>
                <a:cs typeface="+mn-lt"/>
              </a:rPr>
              <a:t>а) организация работы службы охраны;</a:t>
            </a:r>
            <a:endParaRPr lang="ru-RU" dirty="0"/>
          </a:p>
          <a:p>
            <a:pPr>
              <a:buNone/>
            </a:pPr>
            <a:r>
              <a:rPr lang="ru-RU" dirty="0">
                <a:ea typeface="+mn-lt"/>
                <a:cs typeface="+mn-lt"/>
              </a:rPr>
              <a:t>б) обеспечение первой медицинской помощи.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A2E83633-68FC-C79F-3F79-F273D79FA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6071" y="3010742"/>
            <a:ext cx="2814357" cy="3458695"/>
          </a:xfrm>
          <a:prstGeom prst="rect">
            <a:avLst/>
          </a:prstGeom>
        </p:spPr>
      </p:pic>
      <p:pic>
        <p:nvPicPr>
          <p:cNvPr id="8" name="Рисунок 8">
            <a:extLst>
              <a:ext uri="{FF2B5EF4-FFF2-40B4-BE49-F238E27FC236}">
                <a16:creationId xmlns:a16="http://schemas.microsoft.com/office/drawing/2014/main" id="{D710D775-B00D-66B9-7A8D-92D14D328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8665" y="3704216"/>
            <a:ext cx="3628465" cy="219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188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6E556B-1B2D-530C-C32B-1AAE80048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000" dirty="0">
                <a:solidFill>
                  <a:srgbClr val="3E7818"/>
                </a:solidFill>
              </a:rPr>
              <a:t>Заключение договоров со сторонними юридическими и физическими лицами по техническому и профессиональному обеспечению фестиваля: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7C1B0C-6331-40EB-68AD-BEDB4AE8B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921999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>
                <a:ea typeface="+mn-lt"/>
                <a:cs typeface="+mn-lt"/>
              </a:rPr>
              <a:t>Заключение договоров со сторонними юридическими и физическими лицами по техническому и профессиональному обеспечению фестиваля: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а) заключение договоров на звуковое, световое обеспечение .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б)-заключение договоров на проживание и питание (для участников и членов жюри)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в) заключение договора на изготовление и приобретение сувениров с эмблемой фестиваля, фирменных футболок, кубков, дипломов , грамот.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724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3E7FB3-E36C-38A2-5995-D6045D6F6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3E7818"/>
                </a:solidFill>
              </a:rPr>
              <a:t>Составление сметы мероприятия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F5A396-00C4-436A-D675-7CA0FF8A1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00295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а) определить объём заработной платы для постановочной группы, технических работников, жюри фестиваля;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б) определить объём затрат для организации проживания и питания участников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в) определить объём затрат на организацию конкурсной части (оформление зала, закупка призов, кубков и т.д.)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A3F8E7A-DBF7-C8F4-2E18-D8F7068A0B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429" y="3592607"/>
            <a:ext cx="3550023" cy="3550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0346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7A95BA-AE97-AC04-3EE7-A4EF61613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3E7818"/>
                </a:solidFill>
              </a:rPr>
              <a:t>Составление данных об участниках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F1D2A6-4985-2294-B564-6F9114964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363" y="1275324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а) разработка анкет-заявок , согласий на обработку данных, договоров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б) приём и обработка заявок;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в) просмотр видеозаписей участников (при наличии)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г) составление программ конкурсных дней 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д) обратная связь с участниками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DC3E69E0-F96E-4936-D610-550CA20163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3341" y="3913117"/>
            <a:ext cx="3303494" cy="2617649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A01BE9C1-6048-A4DE-17E5-DD90593E1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1283" y="3825697"/>
            <a:ext cx="3762935" cy="256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953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C1CC95-5E4D-27D2-2C87-55AD98DA6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3E7818"/>
                </a:solidFill>
              </a:rPr>
              <a:t>Информационное и правовое обеспечение участников фестиваля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744568-1691-8AA6-54D1-F2E743B043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13206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а) организация документального обслуживания (приказы, распоряжения, письма,  заявки, маршрутные листы и т.д.);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б) Рассылка приглашений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5D46A41-7F46-AB04-339C-C562C68A8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576" y="3314342"/>
            <a:ext cx="4861112" cy="329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204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A281ED-2236-66AD-CDC4-36BC9E0F1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3E7818"/>
                </a:solidFill>
              </a:rPr>
              <a:t>Техническое обеспечение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E6C0AC-D69B-EE0B-DEBE-82D5AAE5E6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85677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а) подготовка концертного зала;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б) обеспечение звукового и светового оформления 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в) организация транспортного обеспечения;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г) организация работы технических служб на время проведения фестиваля;</a:t>
            </a:r>
            <a:endParaRPr lang="ru-RU"/>
          </a:p>
          <a:p>
            <a:r>
              <a:rPr lang="ru-RU" dirty="0">
                <a:ea typeface="+mn-lt"/>
                <a:cs typeface="+mn-lt"/>
              </a:rPr>
              <a:t>д) обеспечение фото и видеосъемки.</a:t>
            </a:r>
            <a:endParaRPr lang="ru-RU"/>
          </a:p>
          <a:p>
            <a:endParaRPr lang="ru-RU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87633BFD-1CCB-A1F6-8439-440794626A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3341" y="4003552"/>
            <a:ext cx="6093758" cy="248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580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E6C9F2-9F9E-93A3-63BF-F80EBB005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3E7818"/>
                </a:solidFill>
              </a:rPr>
              <a:t>Работа режиссерско-постановочной группы</a:t>
            </a:r>
            <a:endParaRPr lang="ru-RU">
              <a:solidFill>
                <a:srgbClr val="3E7818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43B0F6-ACAB-8929-B8D9-0795DA0887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12354"/>
            <a:ext cx="8596668" cy="160597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Написание сценария церемоний открытия и награждения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Подготовка ведущих фестиваля </a:t>
            </a:r>
            <a:endParaRPr lang="ru-RU"/>
          </a:p>
          <a:p>
            <a:r>
              <a:rPr lang="ru-RU" dirty="0">
                <a:ea typeface="+mn-lt"/>
                <a:cs typeface="+mn-lt"/>
              </a:rPr>
              <a:t>Работа ассистентов за кулисами ( вынос микрофонов, выпуск участников)</a:t>
            </a:r>
            <a:endParaRPr lang="ru-RU" dirty="0"/>
          </a:p>
          <a:p>
            <a:endParaRPr lang="ru-RU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3F10615A-393E-8215-2063-23DB20DBFA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047" y="3768994"/>
            <a:ext cx="4312024" cy="267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152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893CD8-FF78-9454-B927-B242FBF3F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Основной этап</a:t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u="sng" dirty="0"/>
              <a:t>Проведение фестиваля</a:t>
            </a:r>
            <a:endParaRPr lang="ru-RU" sz="2400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156080-78F0-911A-EFE5-D526A8E16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82149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Церемония открытия фестиваля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Организация репетиций </a:t>
            </a:r>
            <a:endParaRPr lang="ru-RU"/>
          </a:p>
          <a:p>
            <a:r>
              <a:rPr lang="ru-RU" dirty="0">
                <a:ea typeface="+mn-lt"/>
                <a:cs typeface="+mn-lt"/>
              </a:rPr>
              <a:t>Конкурсные дни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Организация круглых столов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Организация мастер-классов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Организация развлекательных мероприятий для участников фестиваля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Церемония закрытия и торжественного награждения</a:t>
            </a:r>
            <a:endParaRPr lang="ru-RU" dirty="0"/>
          </a:p>
          <a:p>
            <a:r>
              <a:rPr lang="ru-RU" dirty="0">
                <a:ea typeface="+mn-lt"/>
                <a:cs typeface="+mn-lt"/>
              </a:rPr>
              <a:t>Гала-концерт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874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C87C2F-C5AE-1C4D-B497-FE61E77EC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Заключительный 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B7CDBE-89E9-CDFE-B3EE-191B48970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91584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>
                <a:ea typeface="+mn-lt"/>
                <a:cs typeface="+mn-lt"/>
              </a:rPr>
              <a:t>Подведение итогов фестиваля </a:t>
            </a:r>
            <a:endParaRPr lang="ru-RU" dirty="0"/>
          </a:p>
          <a:p>
            <a:r>
              <a:rPr lang="ru-RU" dirty="0"/>
              <a:t>Рассылка благодарственных писем партнерам и спонсорам</a:t>
            </a:r>
          </a:p>
          <a:p>
            <a:r>
              <a:rPr lang="ru-RU" dirty="0"/>
              <a:t>Публикация итогов в интернет-ресурсах </a:t>
            </a:r>
          </a:p>
          <a:p>
            <a:r>
              <a:rPr lang="ru-RU" dirty="0"/>
              <a:t>Поддержка связи с участниками и партнерами фестиваля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A437B902-6EE0-4599-C754-CA8370EB04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974" y="3805921"/>
            <a:ext cx="4109757" cy="276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271977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517</Words>
  <Application>Microsoft Office PowerPoint</Application>
  <PresentationFormat>Широкоэкранный</PresentationFormat>
  <Paragraphs>102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Trebuchet MS</vt:lpstr>
      <vt:lpstr>Wingdings 3</vt:lpstr>
      <vt:lpstr>Грань</vt:lpstr>
      <vt:lpstr>Этапы организации и проведения фестиваля детского театрального творчества</vt:lpstr>
      <vt:lpstr>Детский театральный фестиваль</vt:lpstr>
      <vt:lpstr>Подготовительный этап Создание оргкомитета</vt:lpstr>
      <vt:lpstr>Разработка и утверждение  положения фестиваля </vt:lpstr>
      <vt:lpstr>Разработка фирменного стиля фестиваля  </vt:lpstr>
      <vt:lpstr>Поиск партнеров фестиваля</vt:lpstr>
      <vt:lpstr>Продвижение в интернете</vt:lpstr>
      <vt:lpstr>Рекламная кампания </vt:lpstr>
      <vt:lpstr>Обеспечение безопасности на мероприятии</vt:lpstr>
      <vt:lpstr>Заключение договоров со сторонними юридическими и физическими лицами по техническому и профессиональному обеспечению фестиваля:</vt:lpstr>
      <vt:lpstr>Составление сметы мероприятия</vt:lpstr>
      <vt:lpstr>Составление данных об участниках</vt:lpstr>
      <vt:lpstr>Информационное и правовое обеспечение участников фестиваля</vt:lpstr>
      <vt:lpstr>Техническое обеспечение</vt:lpstr>
      <vt:lpstr>Работа режиссерско-постановочной группы</vt:lpstr>
      <vt:lpstr>Основной этап Проведение фестиваля</vt:lpstr>
      <vt:lpstr>Заключительный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Людмила</cp:lastModifiedBy>
  <cp:revision>214</cp:revision>
  <dcterms:created xsi:type="dcterms:W3CDTF">2022-08-15T10:50:51Z</dcterms:created>
  <dcterms:modified xsi:type="dcterms:W3CDTF">2022-10-19T22:06:36Z</dcterms:modified>
</cp:coreProperties>
</file>