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6" r:id="rId4"/>
    <p:sldId id="257" r:id="rId5"/>
    <p:sldId id="258" r:id="rId6"/>
    <p:sldId id="265" r:id="rId7"/>
    <p:sldId id="266" r:id="rId8"/>
    <p:sldId id="267" r:id="rId9"/>
    <p:sldId id="268" r:id="rId10"/>
    <p:sldId id="269" r:id="rId11"/>
    <p:sldId id="272" r:id="rId12"/>
    <p:sldId id="270" r:id="rId13"/>
    <p:sldId id="273" r:id="rId14"/>
    <p:sldId id="260" r:id="rId15"/>
    <p:sldId id="274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7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26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487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769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974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890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43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787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550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6379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130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396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37CD1-54DD-4666-B1BF-59F6FAEC52D9}" type="datetimeFigureOut">
              <a:rPr lang="ru-RU" smtClean="0"/>
              <a:t>17.02.2024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D2A1E-5CA0-48A2-99FA-B6B94BFEBA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935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8741" y="0"/>
            <a:ext cx="99082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 детский сад комбинированного вида № 2 «Садко» </a:t>
            </a:r>
            <a:endParaRPr lang="ru-RU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75" b="100000" l="0" r="100000">
                        <a14:foregroundMark x1="14624" y1="1875" x2="14624" y2="1875"/>
                        <a14:foregroundMark x1="93118" y1="93125" x2="93118" y2="93125"/>
                        <a14:foregroundMark x1="1720" y1="98125" x2="1720" y2="981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965" y="1240971"/>
            <a:ext cx="7881767" cy="5424012"/>
          </a:xfrm>
          <a:prstGeom prst="rect">
            <a:avLst/>
          </a:prstGeom>
        </p:spPr>
      </p:pic>
      <p:sp>
        <p:nvSpPr>
          <p:cNvPr id="4" name="Трапеция 3"/>
          <p:cNvSpPr/>
          <p:nvPr/>
        </p:nvSpPr>
        <p:spPr>
          <a:xfrm>
            <a:off x="2873829" y="1528354"/>
            <a:ext cx="5917473" cy="3513909"/>
          </a:xfrm>
          <a:prstGeom prst="trapezoid">
            <a:avLst>
              <a:gd name="adj" fmla="val 1596"/>
            </a:avLst>
          </a:prstGeom>
          <a:solidFill>
            <a:schemeClr val="accent1">
              <a:alpha val="7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8100">
                <a:solidFill>
                  <a:schemeClr val="tx1"/>
                </a:solidFill>
              </a:ln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69325" y="923330"/>
            <a:ext cx="61264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12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ln w="9525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 Использование </a:t>
            </a:r>
            <a:r>
              <a:rPr lang="ru-RU" sz="3600" b="1" dirty="0" smtClean="0">
                <a:ln w="9525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ИКТ технологий в </a:t>
            </a:r>
            <a:r>
              <a:rPr lang="ru-RU" sz="3600" b="1" dirty="0">
                <a:ln w="9525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коррекционной работе </a:t>
            </a:r>
            <a:r>
              <a:rPr lang="ru-RU" sz="3600" b="1" dirty="0" smtClean="0">
                <a:ln w="9525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n w="9525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детьми с </a:t>
            </a:r>
            <a:r>
              <a:rPr lang="ru-RU" sz="3600" b="1" dirty="0" smtClean="0">
                <a:ln w="9525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расстройствами аутистического спектра»</a:t>
            </a:r>
            <a:endParaRPr lang="ru-RU" sz="3600" b="1" dirty="0">
              <a:ln w="9525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b="1" dirty="0" smtClean="0"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 Белая Калитва, Ростовская область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2024г.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57509" y="5187655"/>
            <a:ext cx="25264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Подготовила: 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– логопед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Кочергина </a:t>
            </a: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Ирина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Викторовна</a:t>
            </a:r>
            <a:endParaRPr lang="ru-RU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764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5709" y="697076"/>
            <a:ext cx="5862978" cy="95410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Детский сад №2 «Садко» - сад комбинированного вида</a:t>
            </a:r>
            <a:endParaRPr lang="ru-RU" sz="28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27676" y="2639831"/>
            <a:ext cx="2902062" cy="1015663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Группы общеразвивающей направленности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16854" y="2639831"/>
            <a:ext cx="2902062" cy="1015663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Группы компенсирующей направленности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26796" y="4908061"/>
            <a:ext cx="2902062" cy="1015663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для детей с тяжелыми нарушениями речи (ТНР)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078687" y="4908061"/>
            <a:ext cx="2902062" cy="1015663"/>
          </a:xfrm>
          <a:prstGeom prst="rect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для детей с задержкой психического развития (ЗПР, РАС, УО)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2186795">
            <a:off x="4363129" y="1699378"/>
            <a:ext cx="339635" cy="9710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19530938">
            <a:off x="7265190" y="1718275"/>
            <a:ext cx="339635" cy="9710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2186795">
            <a:off x="7358128" y="3728829"/>
            <a:ext cx="339635" cy="9710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19530938">
            <a:off x="9015619" y="3733741"/>
            <a:ext cx="339635" cy="9710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709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1703" y="653143"/>
            <a:ext cx="11260183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Arial Black" panose="020B0A04020102020204" pitchFamily="34" charset="0"/>
              </a:rPr>
              <a:t> </a:t>
            </a:r>
            <a:r>
              <a:rPr lang="ru-RU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Расстройства аутистического спектра (РАС) </a:t>
            </a:r>
            <a:r>
              <a:rPr lang="ru-RU" sz="2800" dirty="0">
                <a:latin typeface="Arial Black" panose="020B0A04020102020204" pitchFamily="34" charset="0"/>
              </a:rPr>
              <a:t>- это группа расстройств развития, которые влияют на социальное взаимодействие, коммуникацию и поведение.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1667" y1="37453" x2="21667" y2="37453"/>
                        <a14:foregroundMark x1="69167" y1="47566" x2="69167" y2="47566"/>
                        <a14:foregroundMark x1="71458" y1="52809" x2="71458" y2="52809"/>
                        <a14:foregroundMark x1="70208" y1="50187" x2="70208" y2="50187"/>
                        <a14:foregroundMark x1="91875" y1="40075" x2="91875" y2="40075"/>
                        <a14:foregroundMark x1="80625" y1="48689" x2="80625" y2="48689"/>
                        <a14:foregroundMark x1="68333" y1="42697" x2="68333" y2="42697"/>
                        <a14:foregroundMark x1="79583" y1="49813" x2="79583" y2="49813"/>
                        <a14:foregroundMark x1="72083" y1="50187" x2="72083" y2="50187"/>
                        <a14:foregroundMark x1="71042" y1="47940" x2="71042" y2="47940"/>
                        <a14:backgroundMark x1="9792" y1="76779" x2="9792" y2="76779"/>
                        <a14:backgroundMark x1="72500" y1="52434" x2="72500" y2="52434"/>
                        <a14:backgroundMark x1="85833" y1="70412" x2="85833" y2="70412"/>
                        <a14:backgroundMark x1="68333" y1="47191" x2="68333" y2="47191"/>
                        <a14:backgroundMark x1="55833" y1="48315" x2="55833" y2="48315"/>
                        <a14:backgroundMark x1="22083" y1="29963" x2="22083" y2="29963"/>
                        <a14:backgroundMark x1="87292" y1="30337" x2="87292" y2="303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43" y="3291840"/>
            <a:ext cx="9091748" cy="3409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744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01338" y="326571"/>
            <a:ext cx="9601200" cy="92333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5400" b="1" i="1" dirty="0" smtClean="0">
                <a:ln w="2857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Bahnschrift" panose="020B0502040204020203" pitchFamily="34" charset="0"/>
              </a:rPr>
              <a:t>Актуальность</a:t>
            </a:r>
            <a:endParaRPr lang="ru-RU" sz="5400" b="1" i="1" dirty="0">
              <a:ln w="28575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chemeClr val="accent4">
                  <a:lumMod val="40000"/>
                  <a:lumOff val="6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2108" y="2168435"/>
            <a:ext cx="108748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Bahnschrift" panose="020B0502040204020203" pitchFamily="34" charset="0"/>
              </a:rPr>
              <a:t>Информационно-коммуникационные технологии (ИКТ) играют все более важную роль в образовании, включая дошкольное образование. </a:t>
            </a:r>
            <a:r>
              <a:rPr lang="ru-RU" sz="3200" dirty="0" smtClean="0">
                <a:latin typeface="Bahnschrift" panose="020B0502040204020203" pitchFamily="34" charset="0"/>
              </a:rPr>
              <a:t> При использовании ИКТ на коррекционных занятиях ребенок получает всестороннее развитие  в игровой форме и с большим интересом.</a:t>
            </a:r>
            <a:endParaRPr lang="ru-RU" sz="32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1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5474" y="568962"/>
            <a:ext cx="9583785" cy="2308324"/>
          </a:xfrm>
          <a:prstGeom prst="rect">
            <a:avLst/>
          </a:prstGeom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ru-RU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Одна из проблем в коррекционной </a:t>
            </a: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работе с детьми с ОВЗ  </a:t>
            </a:r>
            <a:r>
              <a:rPr lang="ru-RU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- мотивация</a:t>
            </a: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: мотивация для детей особенно важна, так как она помогает им развивать интерес к занятиям.</a:t>
            </a:r>
            <a:endParaRPr lang="ru-RU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45473" y="4611188"/>
            <a:ext cx="9583785" cy="1815882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Информационно-коммуникационные технологии (ИКТ) играют важную роль в обучении детей с расстройствами аутистического спектра (РАС) и могут быть очень полезными для мотивации детей к обучению.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5699759" y="2980060"/>
            <a:ext cx="875211" cy="1528354"/>
          </a:xfrm>
          <a:prstGeom prst="downArrow">
            <a:avLst/>
          </a:prstGeom>
          <a:solidFill>
            <a:schemeClr val="accent1">
              <a:lumMod val="5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179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98855" y="697077"/>
            <a:ext cx="68105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Интерактивный стол </a:t>
            </a: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DEDAL Mini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32 </a:t>
            </a:r>
          </a:p>
        </p:txBody>
      </p:sp>
      <p:pic>
        <p:nvPicPr>
          <p:cNvPr id="4" name="Picture 2" descr="C:\Users\Игорь\Desktop\Новая папка\20211020_135645.jpg"/>
          <p:cNvPicPr>
            <a:picLocks noChangeAspect="1" noChangeArrowheads="1"/>
          </p:cNvPicPr>
          <p:nvPr/>
        </p:nvPicPr>
        <p:blipFill rotWithShape="1">
          <a:blip r:embed="rId2" cstate="print"/>
          <a:srcRect l="16900" t="223" r="19179" b="13884"/>
          <a:stretch/>
        </p:blipFill>
        <p:spPr bwMode="auto">
          <a:xfrm rot="10800000">
            <a:off x="517228" y="2409958"/>
            <a:ext cx="5186886" cy="33347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20211020_135622.jpg"/>
          <p:cNvPicPr>
            <a:picLocks noChangeAspect="1"/>
          </p:cNvPicPr>
          <p:nvPr/>
        </p:nvPicPr>
        <p:blipFill>
          <a:blip r:embed="rId3" cstate="print"/>
          <a:srcRect l="9061" r="5867"/>
          <a:stretch>
            <a:fillRect/>
          </a:stretch>
        </p:blipFill>
        <p:spPr>
          <a:xfrm rot="10800000">
            <a:off x="6000415" y="2409957"/>
            <a:ext cx="5590902" cy="33347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210013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4034" y="132696"/>
            <a:ext cx="95228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Благодаря приложениям стола </a:t>
            </a:r>
            <a:r>
              <a:rPr lang="en-US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DEDAL Mini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32   в коррекционную работу с детьми можно включать разные развивающие игры в зависимости от темы занятия.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388" y="1926771"/>
            <a:ext cx="5320937" cy="39907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" y="1926770"/>
            <a:ext cx="5320938" cy="39907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1904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96" y="1387928"/>
            <a:ext cx="5569132" cy="41768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068" y="1387927"/>
            <a:ext cx="5569132" cy="41768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83449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4" t="19357" r="11350" b="8216"/>
          <a:stretch/>
        </p:blipFill>
        <p:spPr>
          <a:xfrm>
            <a:off x="6596743" y="1817176"/>
            <a:ext cx="4650376" cy="41147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2" t="6928" r="11465"/>
          <a:stretch/>
        </p:blipFill>
        <p:spPr>
          <a:xfrm>
            <a:off x="770707" y="1763487"/>
            <a:ext cx="4794069" cy="41684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1959429" y="274320"/>
            <a:ext cx="8190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доска позволяет нам использовать большие возможности на занятиях с детьми с ОВЗ.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735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047" y="2589710"/>
            <a:ext cx="5377544" cy="40331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23" y="365759"/>
            <a:ext cx="5203371" cy="39025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670" y="365759"/>
            <a:ext cx="3169922" cy="19512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23" y="4424680"/>
            <a:ext cx="1648641" cy="21981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984" y="4425043"/>
            <a:ext cx="3243943" cy="21978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89916" y="365760"/>
            <a:ext cx="1685108" cy="19512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11830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686" y="2024743"/>
            <a:ext cx="5852160" cy="43891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1073" y="2024743"/>
            <a:ext cx="5403667" cy="43914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TextBox 3"/>
          <p:cNvSpPr txBox="1"/>
          <p:nvPr/>
        </p:nvSpPr>
        <p:spPr>
          <a:xfrm>
            <a:off x="472437" y="313509"/>
            <a:ext cx="10724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Ноутбук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использоваться для помощи детям в увеличении интереса к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занятию.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использование интерактивных программ и игр может сделать обучение более увлекательным и интересным для детей.</a:t>
            </a:r>
          </a:p>
        </p:txBody>
      </p:sp>
    </p:spTree>
    <p:extLst>
      <p:ext uri="{BB962C8B-B14F-4D97-AF65-F5344CB8AC3E}">
        <p14:creationId xmlns:p14="http://schemas.microsoft.com/office/powerpoint/2010/main" val="3755990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43" y="1619795"/>
            <a:ext cx="5730240" cy="42976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77" y="1619795"/>
            <a:ext cx="5765075" cy="43238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434662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19" b="20381"/>
          <a:stretch/>
        </p:blipFill>
        <p:spPr>
          <a:xfrm>
            <a:off x="4670517" y="1332411"/>
            <a:ext cx="3086100" cy="46634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66" b="19619"/>
          <a:stretch/>
        </p:blipFill>
        <p:spPr>
          <a:xfrm flipH="1">
            <a:off x="8589373" y="1332411"/>
            <a:ext cx="3086100" cy="46634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6" b="19460"/>
          <a:stretch/>
        </p:blipFill>
        <p:spPr>
          <a:xfrm>
            <a:off x="516528" y="1332411"/>
            <a:ext cx="3086100" cy="47287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951382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23256" y="365760"/>
            <a:ext cx="80554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Таким образом,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использование ИКТ-технологий это  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хороший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помощник для педагога и мотиватор для ребенка. </a:t>
            </a:r>
            <a:r>
              <a:rPr lang="ru-RU" sz="28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Интерактивные развивающие игры являются новой сферой образования, которые дают возможность перейти от объяснительно  - иллюстративному к деятельностному способу обучения.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Стоит отметить, что ИКТ-технологии не заменяют полностью обычные корректирующие методы и технологии.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21" b="97719" l="0" r="98750">
                        <a14:foregroundMark x1="59792" y1="13308" x2="59792" y2="13308"/>
                        <a14:foregroundMark x1="51458" y1="5323" x2="51458" y2="5323"/>
                        <a14:foregroundMark x1="81042" y1="25856" x2="81042" y2="25856"/>
                        <a14:foregroundMark x1="83333" y1="42966" x2="83333" y2="42966"/>
                        <a14:foregroundMark x1="73750" y1="79468" x2="73750" y2="794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94"/>
          <a:stretch/>
        </p:blipFill>
        <p:spPr>
          <a:xfrm>
            <a:off x="4685211" y="4023360"/>
            <a:ext cx="5229498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993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accent1">
                <a:lumMod val="5000"/>
                <a:lumOff val="95000"/>
              </a:schemeClr>
            </a:gs>
            <a:gs pos="51000">
              <a:schemeClr val="accent2">
                <a:lumMod val="75000"/>
              </a:schemeClr>
            </a:gs>
            <a:gs pos="91000">
              <a:schemeClr val="accent1">
                <a:alpha val="75000"/>
                <a:lumMod val="62000"/>
                <a:lumOff val="38000"/>
              </a:schemeClr>
            </a:gs>
            <a:gs pos="97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1977" y="2087162"/>
            <a:ext cx="8133806" cy="3046988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pPr lvl="0" algn="ctr" defTabSz="457200"/>
            <a:r>
              <a:rPr lang="ru-RU" sz="9600" b="1" dirty="0">
                <a:ln w="22225">
                  <a:solidFill>
                    <a:schemeClr val="bg2">
                      <a:lumMod val="25000"/>
                    </a:schemeClr>
                  </a:solidFill>
                  <a:prstDash val="solid"/>
                </a:ln>
                <a:solidFill>
                  <a:srgbClr val="FE801A">
                    <a:lumMod val="40000"/>
                    <a:lumOff val="60000"/>
                  </a:srgbClr>
                </a:solidFill>
                <a:latin typeface="Arial Black" panose="020B0A04020102020204" pitchFamily="34" charset="0"/>
              </a:rPr>
              <a:t>Спасибо за внимание!</a:t>
            </a:r>
            <a:endParaRPr lang="ru-RU" sz="9600" b="1" dirty="0">
              <a:ln w="22225">
                <a:solidFill>
                  <a:schemeClr val="bg2">
                    <a:lumMod val="25000"/>
                  </a:schemeClr>
                </a:solidFill>
                <a:prstDash val="solid"/>
              </a:ln>
              <a:solidFill>
                <a:srgbClr val="FE801A">
                  <a:lumMod val="40000"/>
                  <a:lumOff val="60000"/>
                </a:srgb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5181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326</Words>
  <Application>Microsoft Office PowerPoint</Application>
  <PresentationFormat>Широкоэкранный</PresentationFormat>
  <Paragraphs>35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Arial Black</vt:lpstr>
      <vt:lpstr>Bahnschrift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2024-02-17T10:06:39Z</dcterms:created>
  <dcterms:modified xsi:type="dcterms:W3CDTF">2024-02-17T13:10:47Z</dcterms:modified>
</cp:coreProperties>
</file>