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718" r:id="rId4"/>
    <p:sldMasterId id="2147483730" r:id="rId5"/>
    <p:sldMasterId id="2147483742" r:id="rId6"/>
  </p:sldMasterIdLst>
  <p:notesMasterIdLst>
    <p:notesMasterId r:id="rId29"/>
  </p:notesMasterIdLst>
  <p:handoutMasterIdLst>
    <p:handoutMasterId r:id="rId30"/>
  </p:handoutMasterIdLst>
  <p:sldIdLst>
    <p:sldId id="256" r:id="rId7"/>
    <p:sldId id="258" r:id="rId8"/>
    <p:sldId id="259" r:id="rId9"/>
    <p:sldId id="260" r:id="rId10"/>
    <p:sldId id="261" r:id="rId11"/>
    <p:sldId id="266" r:id="rId12"/>
    <p:sldId id="268" r:id="rId13"/>
    <p:sldId id="269" r:id="rId14"/>
    <p:sldId id="262" r:id="rId15"/>
    <p:sldId id="270" r:id="rId16"/>
    <p:sldId id="271" r:id="rId17"/>
    <p:sldId id="263" r:id="rId18"/>
    <p:sldId id="272" r:id="rId19"/>
    <p:sldId id="264" r:id="rId20"/>
    <p:sldId id="273" r:id="rId21"/>
    <p:sldId id="274" r:id="rId22"/>
    <p:sldId id="265" r:id="rId23"/>
    <p:sldId id="275" r:id="rId24"/>
    <p:sldId id="276" r:id="rId25"/>
    <p:sldId id="278" r:id="rId26"/>
    <p:sldId id="279" r:id="rId27"/>
    <p:sldId id="267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438F"/>
    <a:srgbClr val="003374"/>
    <a:srgbClr val="990099"/>
    <a:srgbClr val="A11F5A"/>
    <a:srgbClr val="3A5896"/>
    <a:srgbClr val="385592"/>
    <a:srgbClr val="FFFFFF"/>
    <a:srgbClr val="173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60" d="100"/>
          <a:sy n="60" d="100"/>
        </p:scale>
        <p:origin x="-1450" y="-5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9545889-2D5F-43B2-A8B0-054D6440789D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DFB3859-AA10-4E24-9B82-C11944A277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0296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DB6A0-DF5E-40EF-AC57-A6490D327D5B}" type="datetimeFigureOut">
              <a:rPr lang="ru-RU" smtClean="0"/>
              <a:t>30.06.2022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A7F59-19A9-47A1-ABEA-754D5A031E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186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BCB3CF-EDEA-464D-9F48-8F43FE605836}" type="slidenum">
              <a:rPr lang="en-US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BCB3CF-EDEA-464D-9F48-8F43FE605836}" type="slidenum">
              <a:rPr lang="en-US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BCB3CF-EDEA-464D-9F48-8F43FE605836}" type="slidenum">
              <a:rPr lang="en-US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BCB3CF-EDEA-464D-9F48-8F43FE605836}" type="slidenum">
              <a:rPr lang="en-US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BCB3CF-EDEA-464D-9F48-8F43FE605836}" type="slidenum">
              <a:rPr lang="en-US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BCB3CF-EDEA-464D-9F48-8F43FE605836}" type="slidenum">
              <a:rPr lang="en-US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D43CE7-E515-4B37-837C-6621F345D164}" type="slidenum">
              <a:rPr lang="en-US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014C0B-C7F7-4FE6-9D87-25A9230A0AAB}" type="slidenum">
              <a:rPr lang="en-US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2806B-DCA0-4094-AE29-3446B8B19E16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D9D07-F9DF-4D88-B99D-CB77A262FD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9EEE3-64E5-4B26-BF6E-8BDEAF7588D6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C6C25-D3C0-48A1-901C-DB95098A35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E8B58-5C0D-46E1-8A1D-6402D2CAE06B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19EC8-38CE-49FC-911F-AD51CB0C32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91FE6-5DC5-4CF8-9181-A9DD8C4B3745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67311-CFB9-4DEF-B066-0E2A7F8179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B6F3A-9E42-42E9-A5C1-79F09D4AE5CB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BE74B-D761-4902-9742-4382AF6D3F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FAFA7-9D1D-4DF3-9DC0-E42C06F3238D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E1368-686E-4B99-8160-DCC685C9F1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8BD82-EFE1-4427-96C5-C16B81368F78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57E23-59DD-4AFE-B389-5069FF1AA8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9749E-F2B2-42AD-9451-A3A9E3EFF3DE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6B49C-B5F5-437B-B14D-F81451ECC0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937D4-ACE9-4997-8818-5CE922410412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18113-E42C-478E-8B0E-CE69AF575B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E3544-DACA-409E-ACA0-65E1F287E793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EE041-DEED-483A-A26D-07345979AA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89942-6737-481D-ADDB-5A549FCCA5E7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F8D45-07DE-4875-B476-BFE097E2BE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C2862-CBC9-4A7F-B895-09468E876766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C9E0A-0D53-4748-9E8B-80F306A221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909A5-7DE0-4108-B829-141E5B20D508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D71E6-AE9B-4D96-8A5D-D0899DC2BC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A058B-4FD4-48EE-8325-4CE70B48ADBE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64463-6F44-4BDF-9D3C-DC6F0840B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2B83C-5816-4549-8594-CE378C04C604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CA2A5-31E8-4EE9-9CAF-2A94DCAA4D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9608F-EA38-40E5-BB1C-9422CF89691D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B2E18-7D43-4040-A1E1-4471C19674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19430-90F8-409A-BB30-C052E8E77BE3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0A097-45C0-429E-BF90-02C9F0450D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AFBF3-D4C9-4C6A-A7B9-7252EA3C6436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B7CF7-2B22-4EA7-9E1B-91BD75C6F2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8D94-A669-4334-A467-CE36E91A936F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63048-75A4-4793-BA3A-7944EF842E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AC891-7E32-4558-9EBE-EF3E0DC0CD5C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C7864-3B2B-4533-AB28-A5049AA33D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437E7-EBC9-4DB2-B9C6-B551B11EDBFB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B039B-B486-40F8-8B58-7BA595D842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FF4F2-B255-4DBA-A4D5-2A39666F7CC8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9398C-E9FC-4A8E-B707-2B6C891EF2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76E7E-CCCD-4473-BCEC-E7BE36099970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E7EA7-BDC2-4B3C-B193-D08AFCA1C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138CE-166A-4D91-BBE2-02AF405D3525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B56F3-4392-4A65-A1CB-292388873C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106D1-309C-42CD-BCD4-5AA14020FC33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0DE1C-E4E4-455D-AFD8-C2C3486909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89187-6B8F-44B2-9F98-A6EB7320BABB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68835-9822-4FF5-96C3-1F00D12152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76BCF-0CBB-4077-830E-A3ABE8678D8D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77520-2256-4FDD-9E92-81E222784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21A1A-32CD-431F-BB9A-87CC5831757B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D09C4-BACB-44E0-B664-ACCF2561CC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FD63B-D827-4192-B2D9-3C47FDBD1F5E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649CA-5DCA-4956-B8BB-F202D71B17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497B3-6FE1-4C7B-B998-3649E16972E5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C84E7-8598-4585-AD96-E1CD3F50AF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F0248-D4E5-4A38-BB57-B73A2CC0320E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0A029-637B-46D9-B4F6-D6413734F5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1779E-9613-4889-9BAB-A10B0ABFBEE4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0D561-AA83-4A04-929F-464DE61725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EF5A9-76F4-46BE-B8AE-CEAEA4902524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80CFE-06FB-4A72-A2C2-75761891F3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5334000"/>
            <a:ext cx="77724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5867400"/>
            <a:ext cx="7772400" cy="533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2497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1826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462750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372702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99375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92620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329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8611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92014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255311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00800" y="1417638"/>
            <a:ext cx="1828800" cy="5211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417638"/>
            <a:ext cx="5334000" cy="5211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7103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5334000"/>
            <a:ext cx="77724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5867400"/>
            <a:ext cx="7772400" cy="533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40490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09814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62967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60064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4762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609613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436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9611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72882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1968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00800" y="1417638"/>
            <a:ext cx="1828800" cy="5211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417638"/>
            <a:ext cx="5334000" cy="5211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01792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12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8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05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03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484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27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228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803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21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50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6/30/2022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41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6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/>
          <p:cNvPicPr>
            <a:picLocks noChangeAspect="1"/>
          </p:cNvPicPr>
          <p:nvPr userDrawn="1"/>
        </p:nvPicPr>
        <p:blipFill>
          <a:blip r:embed="rId13"/>
          <a:srcRect l="29166"/>
          <a:stretch>
            <a:fillRect/>
          </a:stretch>
        </p:blipFill>
        <p:spPr bwMode="auto">
          <a:xfrm>
            <a:off x="0" y="0"/>
            <a:ext cx="6551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11"/>
          <p:cNvPicPr>
            <a:picLocks noChangeAspect="1"/>
          </p:cNvPicPr>
          <p:nvPr userDrawn="1"/>
        </p:nvPicPr>
        <p:blipFill>
          <a:blip r:embed="rId13"/>
          <a:srcRect l="67049"/>
          <a:stretch>
            <a:fillRect/>
          </a:stretch>
        </p:blipFill>
        <p:spPr bwMode="auto">
          <a:xfrm>
            <a:off x="3462338" y="0"/>
            <a:ext cx="5681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270000"/>
            <a:ext cx="7886700" cy="490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65CBE2-9EC6-43C8-BDBF-B30CA4F73F48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506AAD-DFB5-4178-A52D-0963EC2ACF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133350"/>
            <a:ext cx="7886700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4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3175" y="4763"/>
            <a:ext cx="913765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46113" y="1287463"/>
            <a:ext cx="7869237" cy="488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AD1544-5A91-4823-8EC4-8C61D6712CE1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8C4E88-F45B-4B5D-AB56-0880E02A1B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319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163513"/>
            <a:ext cx="7886700" cy="99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8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270000"/>
            <a:ext cx="7886700" cy="490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9ED4CD-7B08-4E79-8A49-9B5D130907C1}" type="datetimeFigureOut">
              <a:rPr lang="en-US"/>
              <a:pPr>
                <a:defRPr/>
              </a:pPr>
              <a:t>6/30/2022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EA586C-3F49-448F-BEAA-71251DF43D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5607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133350"/>
            <a:ext cx="7886700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alibri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417638"/>
            <a:ext cx="7315200" cy="71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438400"/>
            <a:ext cx="73152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62803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417638"/>
            <a:ext cx="7315200" cy="71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438400"/>
            <a:ext cx="73152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01896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70000"/>
            <a:ext cx="7886699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6/30/2022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33084"/>
            <a:ext cx="7886699" cy="1047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446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1828" y="42863"/>
            <a:ext cx="9175828" cy="686018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contourClr>
              <a:srgbClr val="990099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4240152" y="1848048"/>
            <a:ext cx="4698152" cy="169267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contourW="50800">
            <a:contourClr>
              <a:srgbClr val="EB438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140509" y="1981596"/>
            <a:ext cx="4897438" cy="1425575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90000"/>
              </a:lnSpc>
            </a:pPr>
            <a:endParaRPr lang="ru-RU" sz="3600" b="1" dirty="0">
              <a:solidFill>
                <a:srgbClr val="C00000"/>
              </a:solidFill>
              <a:latin typeface="Calibri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«РЕЧЕВАЯ ГОТОВНОСТЬ РЕБЁНКА К ШКОЛЬНОМУ ОБУЧЕНИЮ»</a:t>
            </a:r>
            <a:endParaRPr lang="en-US" sz="2800" b="1" dirty="0">
              <a:solidFill>
                <a:srgbClr val="99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92075" y="-174625"/>
            <a:ext cx="9236075" cy="1039813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80000"/>
              </a:lnSpc>
            </a:pPr>
            <a:r>
              <a:rPr lang="ru-RU" b="1" i="1" dirty="0">
                <a:latin typeface="Calibri" pitchFamily="34" charset="0"/>
              </a:rPr>
              <a:t>МАДОУ Детский сад № 18 общеразвивающего вида </a:t>
            </a:r>
            <a:endParaRPr lang="ru-RU" b="1" i="1" dirty="0"/>
          </a:p>
          <a:p>
            <a:pPr algn="ctr">
              <a:lnSpc>
                <a:spcPct val="80000"/>
              </a:lnSpc>
            </a:pPr>
            <a:r>
              <a:rPr lang="ru-RU" b="1" i="1" dirty="0">
                <a:latin typeface="Calibri" pitchFamily="34" charset="0"/>
              </a:rPr>
              <a:t>с приоритетным осуществлением деятельности </a:t>
            </a:r>
          </a:p>
          <a:p>
            <a:pPr algn="ctr">
              <a:lnSpc>
                <a:spcPct val="80000"/>
              </a:lnSpc>
            </a:pPr>
            <a:r>
              <a:rPr lang="ru-RU" b="1" i="1" dirty="0">
                <a:latin typeface="Calibri" pitchFamily="34" charset="0"/>
              </a:rPr>
              <a:t>по познавательно-речевому развитию детей</a:t>
            </a:r>
            <a:endParaRPr lang="en-US" b="1" i="1" dirty="0">
              <a:latin typeface="Calibri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833938" y="5111750"/>
            <a:ext cx="4310062" cy="547688"/>
          </a:xfrm>
          <a:prstGeom prst="rect">
            <a:avLst/>
          </a:prstGeom>
        </p:spPr>
        <p:txBody>
          <a:bodyPr anchor="b"/>
          <a:lstStyle/>
          <a:p>
            <a:pPr>
              <a:lnSpc>
                <a:spcPct val="90000"/>
              </a:lnSpc>
            </a:pPr>
            <a:r>
              <a:rPr lang="ru-RU" sz="2000" b="1" i="1" u="sng" dirty="0">
                <a:latin typeface="Calibri" pitchFamily="34" charset="0"/>
              </a:rPr>
              <a:t>Подготовила:</a:t>
            </a:r>
            <a:r>
              <a:rPr lang="ru-RU" sz="2000" b="1" i="1" dirty="0">
                <a:latin typeface="Calibri" pitchFamily="34" charset="0"/>
              </a:rPr>
              <a:t> </a:t>
            </a:r>
            <a:endParaRPr lang="ru-RU" sz="2000" b="1" i="1" dirty="0"/>
          </a:p>
          <a:p>
            <a:pPr>
              <a:lnSpc>
                <a:spcPct val="90000"/>
              </a:lnSpc>
            </a:pPr>
            <a:r>
              <a:rPr lang="ru-RU" sz="2000" b="1" i="1" dirty="0">
                <a:latin typeface="Calibri" pitchFamily="34" charset="0"/>
              </a:rPr>
              <a:t>Рябова Александра Юрьевна, </a:t>
            </a:r>
            <a:endParaRPr lang="ru-RU" sz="2000" b="1" i="1" dirty="0"/>
          </a:p>
          <a:p>
            <a:pPr>
              <a:lnSpc>
                <a:spcPct val="90000"/>
              </a:lnSpc>
            </a:pPr>
            <a:r>
              <a:rPr lang="ru-RU" sz="2000" b="1" i="1" dirty="0">
                <a:latin typeface="Calibri" pitchFamily="34" charset="0"/>
              </a:rPr>
              <a:t>учитель-логопед группы компенсирующей направленности</a:t>
            </a:r>
            <a:endParaRPr lang="en-US" sz="2000" b="1" i="1" dirty="0"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0" y="3487738"/>
            <a:ext cx="9144000" cy="1952625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39939" name="Picture 2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5295900" y="1078173"/>
            <a:ext cx="3848100" cy="1596787"/>
          </a:xfrm>
          <a:prstGeom prst="rect">
            <a:avLst/>
          </a:prstGeom>
        </p:spPr>
        <p:txBody>
          <a:bodyPr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r>
              <a:rPr lang="ru-RU" sz="2400" b="1" i="1" dirty="0" smtClean="0">
                <a:ln/>
                <a:solidFill>
                  <a:srgbClr val="3A5896"/>
                </a:solidFill>
                <a:effectLst>
                  <a:outerShdw blurRad="38100" dist="19050" dir="2700000" algn="tl" rotWithShape="0">
                    <a:prstClr val="black">
                      <a:lumMod val="50000"/>
                      <a:alpha val="40000"/>
                    </a:prstClr>
                  </a:outerShdw>
                </a:effectLst>
                <a:latin typeface="Calibri"/>
              </a:rPr>
              <a:t>«Быть готовым к школе – не значит уметь читать, писать и считать.</a:t>
            </a:r>
          </a:p>
          <a:p>
            <a:pPr algn="l" fontAlgn="auto">
              <a:spcAft>
                <a:spcPts val="0"/>
              </a:spcAft>
              <a:defRPr/>
            </a:pPr>
            <a:endParaRPr lang="ru-RU" sz="2400" b="1" i="1" dirty="0" smtClean="0">
              <a:ln/>
              <a:solidFill>
                <a:srgbClr val="3A5896"/>
              </a:solidFill>
              <a:effectLst>
                <a:outerShdw blurRad="38100" dist="19050" dir="2700000" algn="tl" rotWithShape="0">
                  <a:prstClr val="black">
                    <a:lumMod val="50000"/>
                    <a:alpha val="40000"/>
                  </a:prstClr>
                </a:outerShdw>
              </a:effectLst>
              <a:latin typeface="Calibri"/>
            </a:endParaRPr>
          </a:p>
          <a:p>
            <a:pPr algn="l" fontAlgn="auto">
              <a:spcAft>
                <a:spcPts val="0"/>
              </a:spcAft>
              <a:defRPr/>
            </a:pPr>
            <a:endParaRPr lang="ru-RU" sz="2400" b="1" dirty="0" smtClean="0">
              <a:ln/>
              <a:solidFill>
                <a:srgbClr val="3A5896"/>
              </a:solidFill>
              <a:effectLst>
                <a:outerShdw blurRad="38100" dist="19050" dir="2700000" algn="tl" rotWithShape="0">
                  <a:prstClr val="black">
                    <a:lumMod val="50000"/>
                    <a:alpha val="40000"/>
                  </a:prstClr>
                </a:outerShdw>
              </a:effectLst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2000" y="4743450"/>
            <a:ext cx="4572000" cy="701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000" b="1" dirty="0">
                <a:solidFill>
                  <a:srgbClr val="3A589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Доктор психологических наук </a:t>
            </a:r>
            <a:endParaRPr lang="ru-RU" sz="2000" b="1" dirty="0" smtClean="0">
              <a:solidFill>
                <a:srgbClr val="3A589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  <a:p>
            <a:pPr algn="r"/>
            <a:r>
              <a:rPr lang="ru-RU" sz="2000" b="1" i="1" dirty="0" smtClean="0">
                <a:solidFill>
                  <a:srgbClr val="3A589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Леонид </a:t>
            </a:r>
            <a:r>
              <a:rPr lang="ru-RU" sz="2000" b="1" i="1" dirty="0">
                <a:solidFill>
                  <a:srgbClr val="3A589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Абрамович </a:t>
            </a:r>
            <a:r>
              <a:rPr lang="ru-RU" sz="2000" b="1" i="1" dirty="0" err="1">
                <a:solidFill>
                  <a:srgbClr val="3A589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Венгер</a:t>
            </a:r>
            <a:endParaRPr lang="en-US" sz="2000" b="1" i="1" dirty="0">
              <a:solidFill>
                <a:srgbClr val="3A589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7690" y="233210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i="1" dirty="0">
                <a:ln/>
                <a:solidFill>
                  <a:srgbClr val="3A5896"/>
                </a:solidFill>
                <a:effectLst>
                  <a:outerShdw blurRad="38100" dist="19050" dir="2700000" algn="tl" rotWithShape="0">
                    <a:prstClr val="black">
                      <a:lumMod val="50000"/>
                      <a:alpha val="40000"/>
                    </a:prstClr>
                  </a:outerShdw>
                </a:effectLst>
                <a:latin typeface="Calibri"/>
              </a:rPr>
              <a:t>Быть готовым к школе – значит быть готовым </a:t>
            </a:r>
            <a:endParaRPr lang="ru-RU" sz="2400" b="1" i="1" dirty="0" smtClean="0">
              <a:ln/>
              <a:solidFill>
                <a:srgbClr val="3A5896"/>
              </a:solidFill>
              <a:effectLst>
                <a:outerShdw blurRad="38100" dist="19050" dir="2700000" algn="tl" rotWithShape="0">
                  <a:prstClr val="black">
                    <a:lumMod val="50000"/>
                    <a:alpha val="40000"/>
                  </a:prstClr>
                </a:outerShdw>
              </a:effectLst>
              <a:latin typeface="Calibri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2400" b="1" i="1" dirty="0" smtClean="0">
                <a:ln/>
                <a:solidFill>
                  <a:srgbClr val="3A5896"/>
                </a:solidFill>
                <a:effectLst>
                  <a:outerShdw blurRad="38100" dist="19050" dir="2700000" algn="tl" rotWithShape="0">
                    <a:prstClr val="black">
                      <a:lumMod val="50000"/>
                      <a:alpha val="40000"/>
                    </a:prstClr>
                  </a:outerShdw>
                </a:effectLst>
                <a:latin typeface="Calibri"/>
              </a:rPr>
              <a:t>всему </a:t>
            </a:r>
            <a:r>
              <a:rPr lang="ru-RU" sz="2400" b="1" i="1" dirty="0">
                <a:ln/>
                <a:solidFill>
                  <a:srgbClr val="3A5896"/>
                </a:solidFill>
                <a:effectLst>
                  <a:outerShdw blurRad="38100" dist="19050" dir="2700000" algn="tl" rotWithShape="0">
                    <a:prstClr val="black">
                      <a:lumMod val="50000"/>
                      <a:alpha val="40000"/>
                    </a:prstClr>
                  </a:outerShdw>
                </a:effectLst>
                <a:latin typeface="Calibri"/>
              </a:rPr>
              <a:t>этому научиться».</a:t>
            </a:r>
          </a:p>
          <a:p>
            <a:pPr fontAlgn="auto">
              <a:spcAft>
                <a:spcPts val="0"/>
              </a:spcAft>
              <a:defRPr/>
            </a:pPr>
            <a:endParaRPr lang="ru-RU" sz="2400" b="1" dirty="0">
              <a:ln/>
              <a:solidFill>
                <a:srgbClr val="3A5896"/>
              </a:solidFill>
              <a:effectLst>
                <a:outerShdw blurRad="38100" dist="19050" dir="2700000" algn="tl" rotWithShape="0">
                  <a:prstClr val="black">
                    <a:lumMod val="50000"/>
                    <a:alpha val="40000"/>
                  </a:prstClr>
                </a:outerShdw>
              </a:effectLst>
              <a:latin typeface="Calibri"/>
            </a:endParaRPr>
          </a:p>
          <a:p>
            <a:pPr fontAlgn="auto">
              <a:spcAft>
                <a:spcPts val="0"/>
              </a:spcAft>
              <a:defRPr/>
            </a:pPr>
            <a:endParaRPr lang="ru-RU" sz="2400" b="1" dirty="0">
              <a:ln/>
              <a:solidFill>
                <a:srgbClr val="3A5896"/>
              </a:solidFill>
              <a:effectLst>
                <a:outerShdw blurRad="38100" dist="19050" dir="2700000" algn="tl" rotWithShape="0">
                  <a:prstClr val="black">
                    <a:lumMod val="50000"/>
                    <a:alpha val="40000"/>
                  </a:prstClr>
                </a:outerShdw>
              </a:effectLst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агетная рамка 1"/>
          <p:cNvSpPr/>
          <p:nvPr/>
        </p:nvSpPr>
        <p:spPr>
          <a:xfrm>
            <a:off x="3534770" y="2565779"/>
            <a:ext cx="2415654" cy="1460311"/>
          </a:xfrm>
          <a:prstGeom prst="bevel">
            <a:avLst/>
          </a:prstGeom>
          <a:solidFill>
            <a:srgbClr val="9900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rPr>
              <a:t>Речевая готовность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itchFamily="34" charset="0"/>
              <a:cs typeface="Microsoft Sans Serif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216819" y="701449"/>
            <a:ext cx="2326944" cy="928048"/>
          </a:xfrm>
          <a:prstGeom prst="roundRect">
            <a:avLst/>
          </a:prstGeom>
          <a:solidFill>
            <a:srgbClr val="EB4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/>
              <a:t>Правильное звукопроизношение</a:t>
            </a:r>
            <a:endParaRPr lang="ru-RU" b="1" i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18604" y="2536364"/>
            <a:ext cx="2524836" cy="1132765"/>
          </a:xfrm>
          <a:prstGeom prst="roundRect">
            <a:avLst/>
          </a:prstGeom>
          <a:solidFill>
            <a:srgbClr val="EB4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err="1" smtClean="0"/>
              <a:t>Сформированность</a:t>
            </a:r>
            <a:r>
              <a:rPr lang="ru-RU" b="1" i="1" dirty="0" smtClean="0"/>
              <a:t> фонематического восприятия</a:t>
            </a:r>
            <a:endParaRPr lang="ru-RU" b="1" i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12429" y="701449"/>
            <a:ext cx="2884228" cy="925774"/>
          </a:xfrm>
          <a:prstGeom prst="roundRect">
            <a:avLst/>
          </a:prstGeom>
          <a:solidFill>
            <a:srgbClr val="EB4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/>
              <a:t>Готовность к анализу и синтезу звукового состава слова</a:t>
            </a:r>
            <a:endParaRPr lang="ru-RU" b="1" i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7436" y="2677392"/>
            <a:ext cx="2477148" cy="991737"/>
          </a:xfrm>
          <a:prstGeom prst="roundRect">
            <a:avLst/>
          </a:prstGeom>
          <a:solidFill>
            <a:srgbClr val="EB4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err="1" smtClean="0"/>
              <a:t>Сформированность</a:t>
            </a:r>
            <a:r>
              <a:rPr lang="ru-RU" b="1" i="1" dirty="0" smtClean="0"/>
              <a:t> связной речи</a:t>
            </a:r>
            <a:endParaRPr lang="ru-RU" b="1" i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082109" y="4750989"/>
            <a:ext cx="2351295" cy="949696"/>
          </a:xfrm>
          <a:prstGeom prst="roundRect">
            <a:avLst/>
          </a:prstGeom>
          <a:solidFill>
            <a:srgbClr val="EB4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err="1" smtClean="0"/>
              <a:t>Сформированность</a:t>
            </a:r>
            <a:r>
              <a:rPr lang="ru-RU" b="1" i="1" dirty="0" smtClean="0"/>
              <a:t> грамматического строя речи</a:t>
            </a:r>
            <a:endParaRPr lang="ru-RU" b="1" i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685311" y="4750989"/>
            <a:ext cx="2463420" cy="1009933"/>
          </a:xfrm>
          <a:prstGeom prst="roundRect">
            <a:avLst/>
          </a:prstGeom>
          <a:solidFill>
            <a:srgbClr val="EB438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/>
              <a:t>Словарный запас, соответствующий возрастной норме</a:t>
            </a:r>
            <a:endParaRPr lang="ru-RU" b="1" i="1" dirty="0"/>
          </a:p>
        </p:txBody>
      </p:sp>
      <p:sp>
        <p:nvSpPr>
          <p:cNvPr id="16" name="Стрелка вправо 15"/>
          <p:cNvSpPr/>
          <p:nvPr/>
        </p:nvSpPr>
        <p:spPr>
          <a:xfrm>
            <a:off x="5950424" y="3105687"/>
            <a:ext cx="555008" cy="3094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flipH="1">
            <a:off x="2978780" y="3026897"/>
            <a:ext cx="544421" cy="3094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19013799" flipH="1">
            <a:off x="2627720" y="4163969"/>
            <a:ext cx="1163163" cy="300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rot="13479295" flipH="1">
            <a:off x="5696881" y="4206559"/>
            <a:ext cx="1163163" cy="300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 rot="3122677" flipH="1">
            <a:off x="3342848" y="2003938"/>
            <a:ext cx="1234159" cy="2382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 rot="7850812" flipH="1">
            <a:off x="5002386" y="1998400"/>
            <a:ext cx="1297692" cy="272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Параметр №1:</a:t>
            </a:r>
            <a:b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</a:t>
            </a:r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формированность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правильного звукопроизношения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" name="Picture 2" descr="E:\Темы презентаций\0_aeae0_e8e5a471_L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310" y="3687811"/>
            <a:ext cx="2585326" cy="249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910687" y="2265527"/>
            <a:ext cx="5377217" cy="3261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45720" indent="0">
              <a:lnSpc>
                <a:spcPct val="150000"/>
              </a:lnSpc>
              <a:buNone/>
            </a:pPr>
            <a:r>
              <a:rPr lang="ru-RU" sz="2000" b="1" i="1" u="sng" dirty="0">
                <a:solidFill>
                  <a:schemeClr val="accent4"/>
                </a:solidFill>
              </a:rPr>
              <a:t>К школе ребёнок должен: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>
                <a:solidFill>
                  <a:schemeClr val="accent4"/>
                </a:solidFill>
              </a:rPr>
              <a:t>отчётливо произносить звуки в различных словах ;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b="1" i="1" dirty="0">
                <a:solidFill>
                  <a:schemeClr val="accent4"/>
                </a:solidFill>
              </a:rPr>
              <a:t>не </a:t>
            </a:r>
            <a:r>
              <a:rPr lang="ru-RU" sz="2000" b="1" i="1" dirty="0" smtClean="0">
                <a:solidFill>
                  <a:schemeClr val="accent4"/>
                </a:solidFill>
              </a:rPr>
              <a:t>пропускать</a:t>
            </a:r>
            <a:r>
              <a:rPr lang="ru-RU" sz="2000" b="1" i="1" dirty="0">
                <a:solidFill>
                  <a:schemeClr val="accent4"/>
                </a:solidFill>
              </a:rPr>
              <a:t>, </a:t>
            </a:r>
            <a:r>
              <a:rPr lang="ru-RU" sz="2000" b="1" i="1" dirty="0" smtClean="0">
                <a:solidFill>
                  <a:schemeClr val="accent4"/>
                </a:solidFill>
              </a:rPr>
              <a:t>не искажать звуки и не заменять одни звуки другими.</a:t>
            </a:r>
            <a:endParaRPr lang="ru-RU" sz="2000" b="1" i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356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Темы презентаций\geho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290" y="4064241"/>
            <a:ext cx="2225012" cy="262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Параметр №2:</a:t>
            </a:r>
            <a:b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</a:t>
            </a:r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формированность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фонематического восприятия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910687" y="2129049"/>
            <a:ext cx="6851175" cy="2088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chemeClr val="tx2"/>
                </a:solidFill>
              </a:rPr>
              <a:t> </a:t>
            </a:r>
            <a:r>
              <a:rPr lang="ru-RU" sz="2000" b="1" i="1" u="sng" dirty="0">
                <a:solidFill>
                  <a:schemeClr val="tx2"/>
                </a:solidFill>
              </a:rPr>
              <a:t>Фонематическое восприятие </a:t>
            </a:r>
            <a:r>
              <a:rPr lang="ru-RU" sz="2000" b="1" i="1" dirty="0">
                <a:solidFill>
                  <a:schemeClr val="tx2"/>
                </a:solidFill>
              </a:rPr>
              <a:t>– это умение слышать и различать звуки речи. Дети часто плохо различают на слух такие звуки, как: Б-П,  Т-Д,  К-Г, В-Ф,  С-З,  Ш-Ж,  С-СЬ,  Т-ТЬ,  Л-ЛЬ,  С-Ш,  З-Ж,  Щ-СЬ,  Р-Л,  ЛЬ-Й  и другие</a:t>
            </a:r>
            <a:r>
              <a:rPr lang="ru-RU" sz="2000" b="1" i="1" dirty="0" smtClean="0">
                <a:solidFill>
                  <a:schemeClr val="tx2"/>
                </a:solidFill>
              </a:rPr>
              <a:t>.</a:t>
            </a:r>
            <a:endParaRPr lang="ru-RU" sz="2000" b="1" i="1" dirty="0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10686" y="4567535"/>
            <a:ext cx="4967785" cy="1418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i="1" dirty="0" smtClean="0">
                <a:solidFill>
                  <a:schemeClr val="tx2"/>
                </a:solidFill>
              </a:rPr>
              <a:t>Если </a:t>
            </a: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ребёнку 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звуки на слух кажутся одинаковыми, то будут </a:t>
            </a: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наблюдаться затруднения 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при письме.</a:t>
            </a:r>
            <a:r>
              <a:rPr lang="ru-RU" sz="2000" i="1" dirty="0">
                <a:solidFill>
                  <a:srgbClr val="333333"/>
                </a:solidFill>
                <a:latin typeface="+mn-lt"/>
              </a:rPr>
              <a:t> </a:t>
            </a:r>
            <a:endParaRPr lang="ru-RU" sz="20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535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6327" y="278726"/>
            <a:ext cx="49453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Игры для развития 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фонематического восприятия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44565" y="1229710"/>
            <a:ext cx="707871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u="sng" dirty="0">
                <a:solidFill>
                  <a:srgbClr val="990099"/>
                </a:solidFill>
                <a:latin typeface="+mj-lt"/>
              </a:rPr>
              <a:t>Игра «Покажи картинку</a:t>
            </a:r>
            <a:r>
              <a:rPr lang="ru-RU" sz="2000" b="1" i="1" u="sng" dirty="0" smtClean="0">
                <a:solidFill>
                  <a:srgbClr val="990099"/>
                </a:solidFill>
                <a:latin typeface="+mj-lt"/>
              </a:rPr>
              <a:t>»</a:t>
            </a:r>
            <a:endParaRPr lang="ru-RU" sz="2000" b="1" i="1" u="sng" dirty="0">
              <a:solidFill>
                <a:srgbClr val="990099"/>
              </a:solidFill>
              <a:latin typeface="+mj-l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j-lt"/>
              </a:rPr>
              <a:t>   Ребёнку предлагается правильно показать картинки, названия которых отличаются только одним звуком: козы-кожи, горка-корка, бочка-почка, мышка-мишка, мыло-Мила, лук-люк и т.д</a:t>
            </a:r>
            <a:r>
              <a:rPr lang="ru-RU" sz="2000" b="1" i="1" dirty="0" smtClean="0">
                <a:solidFill>
                  <a:schemeClr val="tx2"/>
                </a:solidFill>
                <a:latin typeface="+mj-lt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ru-RU" sz="2000" b="1" i="1" dirty="0">
              <a:solidFill>
                <a:schemeClr val="tx2"/>
              </a:solidFill>
              <a:latin typeface="+mj-l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u="sng" dirty="0">
                <a:solidFill>
                  <a:srgbClr val="990099"/>
                </a:solidFill>
                <a:latin typeface="+mj-lt"/>
              </a:rPr>
              <a:t>Игра «Хлопни в ладоши</a:t>
            </a:r>
            <a:r>
              <a:rPr lang="ru-RU" sz="2000" b="1" i="1" u="sng" dirty="0" smtClean="0">
                <a:solidFill>
                  <a:srgbClr val="990099"/>
                </a:solidFill>
                <a:latin typeface="+mj-lt"/>
              </a:rPr>
              <a:t>»</a:t>
            </a:r>
            <a:endParaRPr lang="ru-RU" sz="2000" b="1" i="1" u="sng" dirty="0">
              <a:solidFill>
                <a:srgbClr val="990099"/>
              </a:solidFill>
              <a:latin typeface="+mj-l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j-lt"/>
              </a:rPr>
              <a:t>   Даётся задание «Хлопни, когда услышишь </a:t>
            </a:r>
            <a:r>
              <a:rPr lang="ru-RU" sz="2000" b="1" i="1" dirty="0" smtClean="0">
                <a:solidFill>
                  <a:schemeClr val="tx2"/>
                </a:solidFill>
                <a:latin typeface="+mj-lt"/>
              </a:rPr>
              <a:t>звук </a:t>
            </a:r>
            <a:r>
              <a:rPr lang="en-US" sz="2000" b="1" i="1" dirty="0" smtClean="0">
                <a:solidFill>
                  <a:schemeClr val="tx2"/>
                </a:solidFill>
                <a:latin typeface="+mj-lt"/>
              </a:rPr>
              <a:t>[</a:t>
            </a:r>
            <a:r>
              <a:rPr lang="ru-RU" sz="2000" b="1" i="1" dirty="0" smtClean="0">
                <a:solidFill>
                  <a:schemeClr val="tx2"/>
                </a:solidFill>
                <a:latin typeface="+mj-lt"/>
              </a:rPr>
              <a:t>ш</a:t>
            </a:r>
            <a:r>
              <a:rPr lang="en-US" sz="2000" b="1" i="1" dirty="0">
                <a:solidFill>
                  <a:schemeClr val="tx2"/>
                </a:solidFill>
                <a:latin typeface="+mj-lt"/>
              </a:rPr>
              <a:t>]</a:t>
            </a:r>
            <a:r>
              <a:rPr lang="ru-RU" sz="2000" b="1" i="1" dirty="0">
                <a:solidFill>
                  <a:schemeClr val="tx2"/>
                </a:solidFill>
                <a:latin typeface="+mj-lt"/>
              </a:rPr>
              <a:t>». Взрослый произносит ряд звуков: с, ш, х, ж, </a:t>
            </a:r>
            <a:r>
              <a:rPr lang="ru-RU" sz="2000" b="1" i="1" dirty="0" smtClean="0">
                <a:solidFill>
                  <a:schemeClr val="tx2"/>
                </a:solidFill>
                <a:latin typeface="+mj-lt"/>
              </a:rPr>
              <a:t>ф и т.д. </a:t>
            </a:r>
            <a:r>
              <a:rPr lang="ru-RU" sz="2000" b="1" i="1" dirty="0">
                <a:solidFill>
                  <a:schemeClr val="tx2"/>
                </a:solidFill>
                <a:latin typeface="+mj-lt"/>
              </a:rPr>
              <a:t>Ребёнок слышит </a:t>
            </a:r>
            <a:r>
              <a:rPr lang="en-US" sz="2000" b="1" i="1" dirty="0">
                <a:solidFill>
                  <a:schemeClr val="tx2"/>
                </a:solidFill>
                <a:latin typeface="+mj-lt"/>
              </a:rPr>
              <a:t>[</a:t>
            </a:r>
            <a:r>
              <a:rPr lang="ru-RU" sz="2000" b="1" i="1" dirty="0">
                <a:solidFill>
                  <a:schemeClr val="tx2"/>
                </a:solidFill>
                <a:latin typeface="+mj-lt"/>
              </a:rPr>
              <a:t>ш</a:t>
            </a:r>
            <a:r>
              <a:rPr lang="en-US" sz="2000" b="1" i="1" dirty="0">
                <a:solidFill>
                  <a:schemeClr val="tx2"/>
                </a:solidFill>
                <a:latin typeface="+mj-lt"/>
              </a:rPr>
              <a:t>]</a:t>
            </a:r>
            <a:r>
              <a:rPr lang="ru-RU" sz="2000" b="1" i="1" dirty="0">
                <a:solidFill>
                  <a:schemeClr val="tx2"/>
                </a:solidFill>
                <a:latin typeface="+mj-lt"/>
              </a:rPr>
              <a:t> – хлопает, слышит другой звук - не хлопает.</a:t>
            </a:r>
          </a:p>
        </p:txBody>
      </p:sp>
    </p:spTree>
    <p:extLst>
      <p:ext uri="{BB962C8B-B14F-4D97-AF65-F5344CB8AC3E}">
        <p14:creationId xmlns:p14="http://schemas.microsoft.com/office/powerpoint/2010/main" val="349791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6327" y="278726"/>
            <a:ext cx="49453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Игры для развития 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фонематического восприятия</a:t>
            </a:r>
            <a:endParaRPr lang="ru-RU" sz="2400" b="1" spc="50" dirty="0">
              <a:ln w="11430"/>
              <a:gradFill>
                <a:gsLst>
                  <a:gs pos="25000">
                    <a:srgbClr val="005DEB">
                      <a:satMod val="155000"/>
                    </a:srgbClr>
                  </a:gs>
                  <a:gs pos="100000">
                    <a:srgbClr val="005DE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8003" y="1504700"/>
            <a:ext cx="661762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u="sng" dirty="0">
                <a:solidFill>
                  <a:srgbClr val="990099"/>
                </a:solidFill>
                <a:latin typeface="+mn-lt"/>
              </a:rPr>
              <a:t>Игра «Разложи</a:t>
            </a:r>
            <a:r>
              <a:rPr lang="ru-RU" sz="2000" b="1" i="1" u="sng" dirty="0" smtClean="0">
                <a:solidFill>
                  <a:srgbClr val="990099"/>
                </a:solidFill>
                <a:latin typeface="+mn-lt"/>
              </a:rPr>
              <a:t>»</a:t>
            </a:r>
            <a:endParaRPr lang="ru-RU" sz="2000" b="1" i="1" u="sng" dirty="0">
              <a:solidFill>
                <a:srgbClr val="990099"/>
              </a:solidFill>
              <a:latin typeface="+mn-l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Предлагается разложить </a:t>
            </a: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картинки  «санки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, самолёт, шуба, сумка, шапка, собака, машина, кошка, посуда, </a:t>
            </a: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шары и т.д.» на две группы: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sz="2000" b="1" i="1" u="sng" dirty="0" smtClean="0">
                <a:solidFill>
                  <a:srgbClr val="990099"/>
                </a:solidFill>
                <a:latin typeface="+mn-lt"/>
              </a:rPr>
              <a:t>со </a:t>
            </a:r>
            <a:r>
              <a:rPr lang="ru-RU" sz="2000" b="1" i="1" u="sng" dirty="0">
                <a:solidFill>
                  <a:srgbClr val="990099"/>
                </a:solidFill>
                <a:latin typeface="+mn-lt"/>
              </a:rPr>
              <a:t>звуком С</a:t>
            </a:r>
            <a:r>
              <a:rPr lang="ru-RU" sz="2000" b="1" i="1" dirty="0">
                <a:solidFill>
                  <a:srgbClr val="990099"/>
                </a:solidFill>
                <a:latin typeface="+mn-lt"/>
              </a:rPr>
              <a:t>                                  </a:t>
            </a:r>
            <a:r>
              <a:rPr lang="ru-RU" sz="2000" b="1" i="1" u="sng" dirty="0">
                <a:solidFill>
                  <a:srgbClr val="990099"/>
                </a:solidFill>
                <a:latin typeface="+mn-lt"/>
              </a:rPr>
              <a:t>со звуком Ш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rgbClr val="FF0000"/>
                </a:solidFill>
                <a:latin typeface="+mn-lt"/>
              </a:rPr>
              <a:t>            </a:t>
            </a:r>
            <a:r>
              <a:rPr lang="ru-RU" sz="2000" b="1" i="1" dirty="0">
                <a:latin typeface="+mn-lt"/>
              </a:rPr>
              <a:t>санки                                                 шуба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latin typeface="+mn-lt"/>
              </a:rPr>
              <a:t>          самолёт                                              шапка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latin typeface="+mn-lt"/>
              </a:rPr>
              <a:t>            сумка                                               машина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latin typeface="+mn-lt"/>
              </a:rPr>
              <a:t>           собака                                                кошка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latin typeface="+mn-lt"/>
              </a:rPr>
              <a:t>           посуда                                                 шары</a:t>
            </a:r>
          </a:p>
        </p:txBody>
      </p:sp>
    </p:spTree>
    <p:extLst>
      <p:ext uri="{BB962C8B-B14F-4D97-AF65-F5344CB8AC3E}">
        <p14:creationId xmlns:p14="http://schemas.microsoft.com/office/powerpoint/2010/main" val="3508704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6327" y="278726"/>
            <a:ext cx="49453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Игры для развития 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фонематического восприятия</a:t>
            </a:r>
            <a:endParaRPr lang="ru-RU" sz="2400" b="1" spc="50" dirty="0">
              <a:ln w="11430"/>
              <a:gradFill>
                <a:gsLst>
                  <a:gs pos="25000">
                    <a:srgbClr val="005DEB">
                      <a:satMod val="155000"/>
                    </a:srgbClr>
                  </a:gs>
                  <a:gs pos="100000">
                    <a:srgbClr val="005DE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61294" y="1650997"/>
            <a:ext cx="649539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u="sng" dirty="0">
                <a:solidFill>
                  <a:srgbClr val="990099"/>
                </a:solidFill>
                <a:latin typeface="+mn-lt"/>
              </a:rPr>
              <a:t>Игра </a:t>
            </a:r>
            <a:r>
              <a:rPr lang="ru-RU" sz="2000" b="1" i="1" u="sng" dirty="0" smtClean="0">
                <a:solidFill>
                  <a:srgbClr val="990099"/>
                </a:solidFill>
                <a:latin typeface="+mn-lt"/>
              </a:rPr>
              <a:t>«Раз, два, три! Слоги повтори!»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u="sng" dirty="0" smtClean="0">
                <a:solidFill>
                  <a:schemeClr val="tx2"/>
                </a:solidFill>
                <a:latin typeface="+mn-lt"/>
              </a:rPr>
              <a:t>Воспроизведение </a:t>
            </a:r>
            <a:r>
              <a:rPr lang="ru-RU" sz="2000" b="1" i="1" u="sng" dirty="0">
                <a:solidFill>
                  <a:schemeClr val="tx2"/>
                </a:solidFill>
                <a:latin typeface="+mn-lt"/>
              </a:rPr>
              <a:t>(повторение) слогов: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па-ба,  па–ба-па,  ба-па-па,  </a:t>
            </a:r>
            <a:r>
              <a:rPr lang="ru-RU" sz="2000" b="1" i="1" dirty="0" err="1">
                <a:solidFill>
                  <a:schemeClr val="tx2"/>
                </a:solidFill>
                <a:latin typeface="+mn-lt"/>
              </a:rPr>
              <a:t>са-ша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,  </a:t>
            </a:r>
            <a:r>
              <a:rPr lang="ru-RU" sz="2000" b="1" i="1" dirty="0" err="1">
                <a:solidFill>
                  <a:schemeClr val="tx2"/>
                </a:solidFill>
                <a:latin typeface="+mn-lt"/>
              </a:rPr>
              <a:t>ша-са-са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…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ru-RU" sz="2000" b="1" i="1" dirty="0">
              <a:solidFill>
                <a:schemeClr val="tx2"/>
              </a:solidFill>
              <a:latin typeface="+mn-l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u="sng" dirty="0" smtClean="0">
                <a:solidFill>
                  <a:srgbClr val="990099"/>
                </a:solidFill>
                <a:latin typeface="+mn-lt"/>
              </a:rPr>
              <a:t>Игра «Раз, </a:t>
            </a:r>
            <a:r>
              <a:rPr lang="ru-RU" sz="2000" b="1" i="1" u="sng" dirty="0" err="1" smtClean="0">
                <a:solidFill>
                  <a:srgbClr val="990099"/>
                </a:solidFill>
                <a:latin typeface="+mn-lt"/>
              </a:rPr>
              <a:t>два,три</a:t>
            </a:r>
            <a:r>
              <a:rPr lang="ru-RU" sz="2000" b="1" i="1" u="sng" dirty="0" smtClean="0">
                <a:solidFill>
                  <a:srgbClr val="990099"/>
                </a:solidFill>
                <a:latin typeface="+mn-lt"/>
              </a:rPr>
              <a:t>! Слова повтори!»</a:t>
            </a:r>
            <a:endParaRPr lang="ru-RU" sz="2000" b="1" i="1" u="sng" dirty="0">
              <a:solidFill>
                <a:srgbClr val="990099"/>
              </a:solidFill>
              <a:latin typeface="+mn-l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u="sng" dirty="0" smtClean="0">
                <a:solidFill>
                  <a:schemeClr val="tx2"/>
                </a:solidFill>
                <a:latin typeface="+mn-lt"/>
              </a:rPr>
              <a:t>Воспроизведение </a:t>
            </a:r>
            <a:r>
              <a:rPr lang="ru-RU" sz="2000" b="1" i="1" u="sng" dirty="0">
                <a:solidFill>
                  <a:schemeClr val="tx2"/>
                </a:solidFill>
                <a:latin typeface="+mn-lt"/>
              </a:rPr>
              <a:t>(</a:t>
            </a:r>
            <a:r>
              <a:rPr lang="ru-RU" sz="2000" b="1" i="1" u="sng" dirty="0" smtClean="0">
                <a:solidFill>
                  <a:schemeClr val="tx2"/>
                </a:solidFill>
                <a:latin typeface="+mn-lt"/>
              </a:rPr>
              <a:t>повторение</a:t>
            </a:r>
            <a:r>
              <a:rPr lang="ru-RU" sz="2000" b="1" i="1" u="sng" dirty="0">
                <a:solidFill>
                  <a:schemeClr val="tx2"/>
                </a:solidFill>
                <a:latin typeface="+mn-lt"/>
              </a:rPr>
              <a:t>) слов: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полено-колено,  мак-бак-так,  будка-утка-дудка…</a:t>
            </a:r>
          </a:p>
        </p:txBody>
      </p:sp>
    </p:spTree>
    <p:extLst>
      <p:ext uri="{BB962C8B-B14F-4D97-AF65-F5344CB8AC3E}">
        <p14:creationId xmlns:p14="http://schemas.microsoft.com/office/powerpoint/2010/main" val="2823979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Темы презентаций\0_5c97a_2f4aa9d9_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59606" y="3398292"/>
            <a:ext cx="2897973" cy="319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Параметр №3:</a:t>
            </a:r>
            <a:b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готовность к анализу и синтезу звукового состава слова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910687" y="2483891"/>
            <a:ext cx="6209731" cy="2265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45720" indent="0">
              <a:lnSpc>
                <a:spcPct val="150000"/>
              </a:lnSpc>
              <a:buFontTx/>
              <a:buNone/>
            </a:pPr>
            <a:r>
              <a:rPr lang="ru-RU" sz="2000" b="1" i="1" dirty="0"/>
              <a:t>Для полноценного овладения чтением и письмом недостаточно умения дифференцировать звуки речи на слух, необходимо еще научиться звуковому анализу и синтезу </a:t>
            </a:r>
            <a:r>
              <a:rPr lang="ru-RU" sz="2000" b="1" i="1" dirty="0" smtClean="0"/>
              <a:t>слов.</a:t>
            </a:r>
            <a:endParaRPr lang="ru-RU" sz="2000" b="1" i="1" dirty="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12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1765738" y="268014"/>
            <a:ext cx="7378262" cy="6290441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3100" b="1" dirty="0" smtClean="0">
              <a:solidFill>
                <a:srgbClr val="FF0000"/>
              </a:solidFill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b="1" i="1" u="sng" dirty="0" smtClean="0">
                <a:solidFill>
                  <a:srgbClr val="990099"/>
                </a:solidFill>
              </a:rPr>
              <a:t>1. Ребёнку необходимо дать представление о том: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5000" b="1" i="1" dirty="0" smtClean="0">
                <a:solidFill>
                  <a:schemeClr val="tx2"/>
                </a:solidFill>
              </a:rPr>
              <a:t>- что такое «предложение», «слово», «слог», «звук»;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5000" b="1" i="1" dirty="0" smtClean="0">
                <a:solidFill>
                  <a:schemeClr val="tx2"/>
                </a:solidFill>
              </a:rPr>
              <a:t>- что предложение состоит из слов, слово состоит из слогов, слог состоит из звуков.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6000" b="1" i="1" u="sng" dirty="0" smtClean="0">
                <a:solidFill>
                  <a:srgbClr val="990099"/>
                </a:solidFill>
              </a:rPr>
              <a:t>2. Ребёнка нужно научить: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5000" b="1" i="1" dirty="0" smtClean="0">
                <a:solidFill>
                  <a:schemeClr val="tx2"/>
                </a:solidFill>
              </a:rPr>
              <a:t>- анализировать предложения (делить предложения на слова, определять количество и последовательность слов в предложении);</a:t>
            </a:r>
          </a:p>
          <a:p>
            <a:pPr lvl="0">
              <a:lnSpc>
                <a:spcPct val="170000"/>
              </a:lnSpc>
              <a:spcBef>
                <a:spcPts val="0"/>
              </a:spcBef>
              <a:buFontTx/>
              <a:buChar char="-"/>
            </a:pPr>
            <a:r>
              <a:rPr lang="ru-RU" sz="5000" b="1" i="1" dirty="0" smtClean="0"/>
              <a:t>делить слова на слоги, </a:t>
            </a:r>
          </a:p>
          <a:p>
            <a:pPr marL="0" lv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ru-RU" sz="5000" b="1" i="1" dirty="0" smtClean="0"/>
              <a:t>определять количество </a:t>
            </a:r>
          </a:p>
          <a:p>
            <a:pPr marL="0" lvl="0" indent="0">
              <a:lnSpc>
                <a:spcPct val="170000"/>
              </a:lnSpc>
              <a:spcBef>
                <a:spcPts val="0"/>
              </a:spcBef>
              <a:buNone/>
            </a:pPr>
            <a:r>
              <a:rPr lang="ru-RU" sz="5000" b="1" i="1" dirty="0" smtClean="0"/>
              <a:t>слогов в слове.</a:t>
            </a:r>
          </a:p>
          <a:p>
            <a:pPr algn="just">
              <a:lnSpc>
                <a:spcPct val="170000"/>
              </a:lnSpc>
              <a:spcAft>
                <a:spcPts val="0"/>
              </a:spcAft>
              <a:buFontTx/>
              <a:buChar char="-"/>
            </a:pPr>
            <a:endParaRPr lang="ru-RU" sz="5000" b="1" i="1" dirty="0" smtClean="0">
              <a:solidFill>
                <a:schemeClr val="tx2"/>
              </a:solidFill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5000" dirty="0" smtClean="0"/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5000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5000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Verdana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900" b="1" dirty="0">
              <a:solidFill>
                <a:schemeClr val="tx2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428" y="4389521"/>
            <a:ext cx="3488453" cy="226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1851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13033" y="394136"/>
            <a:ext cx="7110249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400" b="1" i="1" u="sng" dirty="0">
                <a:solidFill>
                  <a:srgbClr val="990099"/>
                </a:solidFill>
                <a:latin typeface="+mn-lt"/>
              </a:rPr>
              <a:t>Также необходимо дать представления о </a:t>
            </a:r>
            <a:r>
              <a:rPr lang="ru-RU" sz="2400" b="1" i="1" u="sng" dirty="0" smtClean="0">
                <a:solidFill>
                  <a:srgbClr val="990099"/>
                </a:solidFill>
                <a:latin typeface="+mn-lt"/>
              </a:rPr>
              <a:t>том, что:</a:t>
            </a:r>
            <a:endParaRPr lang="ru-RU" sz="2400" b="1" i="1" u="sng" dirty="0">
              <a:solidFill>
                <a:srgbClr val="990099"/>
              </a:solidFill>
              <a:latin typeface="+mn-lt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- звуки делятся на гласные и согласные;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- согласные звуки бывают звонкими и глухими, твёрдыми и мягкими.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sz="2400" b="1" i="1" u="sng" dirty="0">
                <a:solidFill>
                  <a:srgbClr val="990099"/>
                </a:solidFill>
                <a:latin typeface="+mn-lt"/>
              </a:rPr>
              <a:t> </a:t>
            </a:r>
            <a:r>
              <a:rPr lang="ru-RU" sz="2400" b="1" i="1" u="sng" dirty="0" smtClean="0">
                <a:solidFill>
                  <a:srgbClr val="990099"/>
                </a:solidFill>
                <a:latin typeface="+mn-lt"/>
              </a:rPr>
              <a:t>Научить</a:t>
            </a:r>
            <a:r>
              <a:rPr lang="ru-RU" sz="2400" b="1" i="1" u="sng" dirty="0">
                <a:solidFill>
                  <a:srgbClr val="990099"/>
                </a:solidFill>
                <a:latin typeface="+mn-lt"/>
              </a:rPr>
              <a:t>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-  выделять заданные звуки среди других звуков;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- соотносить звуки с буквами;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- выделять на слух слова с заданным звуком;</a:t>
            </a:r>
          </a:p>
          <a:p>
            <a:pPr algn="just">
              <a:lnSpc>
                <a:spcPct val="150000"/>
              </a:lnSpc>
            </a:pP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- определять 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место звука в </a:t>
            </a: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слове;</a:t>
            </a:r>
          </a:p>
          <a:p>
            <a:pPr algn="just">
              <a:lnSpc>
                <a:spcPct val="150000"/>
              </a:lnSpc>
            </a:pPr>
            <a:r>
              <a:rPr lang="en-US" sz="2000" b="1" i="1" dirty="0" smtClean="0">
                <a:solidFill>
                  <a:srgbClr val="1F497D"/>
                </a:solidFill>
                <a:latin typeface="+mn-lt"/>
              </a:rPr>
              <a:t>- </a:t>
            </a:r>
            <a:r>
              <a:rPr lang="ru-RU" sz="2000" b="1" i="1" dirty="0">
                <a:latin typeface="+mn-lt"/>
              </a:rPr>
              <a:t>определять последовательность звуков в </a:t>
            </a:r>
            <a:r>
              <a:rPr lang="ru-RU" sz="2000" b="1" i="1" dirty="0" smtClean="0">
                <a:latin typeface="+mn-lt"/>
              </a:rPr>
              <a:t>слове (в слове </a:t>
            </a:r>
            <a:r>
              <a:rPr lang="ru-RU" sz="2000" b="1" i="1" u="sng" dirty="0">
                <a:latin typeface="+mn-lt"/>
              </a:rPr>
              <a:t>МАК</a:t>
            </a:r>
            <a:r>
              <a:rPr lang="ru-RU" sz="2000" b="1" i="1" dirty="0">
                <a:latin typeface="+mn-lt"/>
              </a:rPr>
              <a:t> первый звук </a:t>
            </a:r>
            <a:r>
              <a:rPr lang="en-US" sz="2000" b="1" i="1" dirty="0">
                <a:latin typeface="+mn-lt"/>
              </a:rPr>
              <a:t>[</a:t>
            </a:r>
            <a:r>
              <a:rPr lang="ru-RU" sz="2000" b="1" i="1" dirty="0">
                <a:latin typeface="+mn-lt"/>
              </a:rPr>
              <a:t>м</a:t>
            </a:r>
            <a:r>
              <a:rPr lang="en-US" sz="2000" b="1" i="1" dirty="0">
                <a:latin typeface="+mn-lt"/>
              </a:rPr>
              <a:t>]</a:t>
            </a:r>
            <a:r>
              <a:rPr lang="ru-RU" sz="2000" b="1" i="1" dirty="0">
                <a:latin typeface="+mn-lt"/>
              </a:rPr>
              <a:t>, второй – </a:t>
            </a:r>
            <a:r>
              <a:rPr lang="en-US" sz="2000" b="1" i="1" dirty="0">
                <a:latin typeface="+mn-lt"/>
              </a:rPr>
              <a:t>[</a:t>
            </a:r>
            <a:r>
              <a:rPr lang="ru-RU" sz="2000" b="1" i="1" dirty="0">
                <a:latin typeface="+mn-lt"/>
              </a:rPr>
              <a:t>а</a:t>
            </a:r>
            <a:r>
              <a:rPr lang="en-US" sz="2000" b="1" i="1" dirty="0">
                <a:latin typeface="+mn-lt"/>
              </a:rPr>
              <a:t>]</a:t>
            </a:r>
            <a:r>
              <a:rPr lang="ru-RU" sz="2000" b="1" i="1" dirty="0">
                <a:latin typeface="+mn-lt"/>
              </a:rPr>
              <a:t>, третий – </a:t>
            </a:r>
            <a:r>
              <a:rPr lang="en-US" sz="2000" b="1" i="1" dirty="0">
                <a:latin typeface="+mn-lt"/>
              </a:rPr>
              <a:t>[</a:t>
            </a:r>
            <a:r>
              <a:rPr lang="ru-RU" sz="2000" b="1" i="1" dirty="0">
                <a:latin typeface="+mn-lt"/>
              </a:rPr>
              <a:t>к</a:t>
            </a:r>
            <a:r>
              <a:rPr lang="en-US" sz="2000" b="1" i="1" dirty="0" smtClean="0">
                <a:latin typeface="+mn-lt"/>
              </a:rPr>
              <a:t>]</a:t>
            </a:r>
            <a:r>
              <a:rPr lang="ru-RU" sz="2000" b="1" i="1" dirty="0" smtClean="0">
                <a:latin typeface="+mn-lt"/>
              </a:rPr>
              <a:t>);</a:t>
            </a:r>
            <a:endParaRPr lang="en-US" sz="2000" b="1" i="1" dirty="0">
              <a:latin typeface="+mn-lt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b="1" i="1" dirty="0">
                <a:latin typeface="+mn-lt"/>
              </a:rPr>
              <a:t>- c</a:t>
            </a:r>
            <a:r>
              <a:rPr lang="ru-RU" sz="2000" b="1" i="1" dirty="0">
                <a:latin typeface="+mn-lt"/>
              </a:rPr>
              <a:t>оставлять слова из звуков: </a:t>
            </a:r>
            <a:r>
              <a:rPr lang="en-US" sz="2000" b="1" i="1" dirty="0">
                <a:latin typeface="+mn-lt"/>
              </a:rPr>
              <a:t>[</a:t>
            </a:r>
            <a:r>
              <a:rPr lang="ru-RU" sz="2000" b="1" i="1" dirty="0">
                <a:latin typeface="+mn-lt"/>
              </a:rPr>
              <a:t>к</a:t>
            </a:r>
            <a:r>
              <a:rPr lang="en-US" sz="2000" b="1" i="1" dirty="0">
                <a:latin typeface="+mn-lt"/>
              </a:rPr>
              <a:t>]</a:t>
            </a:r>
            <a:r>
              <a:rPr lang="ru-RU" sz="2000" b="1" i="1" dirty="0">
                <a:latin typeface="+mn-lt"/>
              </a:rPr>
              <a:t>, </a:t>
            </a:r>
            <a:r>
              <a:rPr lang="en-US" sz="2000" b="1" i="1" dirty="0">
                <a:latin typeface="+mn-lt"/>
              </a:rPr>
              <a:t>[</a:t>
            </a:r>
            <a:r>
              <a:rPr lang="ru-RU" sz="2000" b="1" i="1" dirty="0">
                <a:latin typeface="+mn-lt"/>
              </a:rPr>
              <a:t>и</a:t>
            </a:r>
            <a:r>
              <a:rPr lang="en-US" sz="2000" b="1" i="1" dirty="0">
                <a:latin typeface="+mn-lt"/>
              </a:rPr>
              <a:t>]</a:t>
            </a:r>
            <a:r>
              <a:rPr lang="ru-RU" sz="2000" b="1" i="1" dirty="0">
                <a:latin typeface="+mn-lt"/>
              </a:rPr>
              <a:t>, </a:t>
            </a:r>
            <a:r>
              <a:rPr lang="en-US" sz="2000" b="1" i="1" dirty="0">
                <a:latin typeface="+mn-lt"/>
              </a:rPr>
              <a:t>[</a:t>
            </a:r>
            <a:r>
              <a:rPr lang="ru-RU" sz="2000" b="1" i="1" dirty="0">
                <a:latin typeface="+mn-lt"/>
              </a:rPr>
              <a:t>т</a:t>
            </a:r>
            <a:r>
              <a:rPr lang="en-US" sz="2000" b="1" i="1" dirty="0">
                <a:latin typeface="+mn-lt"/>
              </a:rPr>
              <a:t>]</a:t>
            </a:r>
            <a:r>
              <a:rPr lang="ru-RU" sz="2000" b="1" i="1" dirty="0">
                <a:latin typeface="+mn-lt"/>
              </a:rPr>
              <a:t> – </a:t>
            </a:r>
            <a:r>
              <a:rPr lang="ru-RU" sz="2000" b="1" i="1" u="sng" dirty="0">
                <a:latin typeface="+mn-lt"/>
              </a:rPr>
              <a:t>КИТ</a:t>
            </a:r>
            <a:r>
              <a:rPr lang="ru-RU" sz="2000" b="1" i="1" dirty="0"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2591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Параметр №4:</a:t>
            </a:r>
            <a:b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соответствие словарного запаса </a:t>
            </a:r>
            <a:b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возрастной норме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910685" y="1842447"/>
            <a:ext cx="7096835" cy="197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45720" indent="0">
              <a:lnSpc>
                <a:spcPct val="150000"/>
              </a:lnSpc>
              <a:buFontTx/>
              <a:buNone/>
            </a:pPr>
            <a:r>
              <a:rPr lang="ru-RU" sz="2000" b="1" i="1" dirty="0"/>
              <a:t>К 7 годам у ребёнка должен быть достаточно большой словарный запас. В своей речи он должен активно использовать антонимы (грустный - весёлый, молодой - старый, высоко - низко, бежать - стоять, разговаривать-молчать и т. д.), синонимы (например, </a:t>
            </a:r>
            <a:r>
              <a:rPr lang="ru-RU" sz="2000" b="1" i="1" dirty="0" smtClean="0"/>
              <a:t>смелый, храбрый, отважный и </a:t>
            </a:r>
            <a:r>
              <a:rPr lang="ru-RU" sz="2000" b="1" i="1" dirty="0"/>
              <a:t>т. д.), слова – действия, слова – признаки. </a:t>
            </a:r>
            <a:br>
              <a:rPr lang="ru-RU" sz="2000" b="1" i="1" dirty="0"/>
            </a:br>
            <a:endParaRPr lang="ru-RU" sz="2000" b="1" i="1" dirty="0">
              <a:solidFill>
                <a:srgbClr val="40404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10685" y="4715765"/>
            <a:ext cx="50360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>
              <a:lnSpc>
                <a:spcPct val="150000"/>
              </a:lnSpc>
              <a:buFontTx/>
              <a:buNone/>
            </a:pPr>
            <a:r>
              <a:rPr lang="ru-RU" sz="2000" b="1" i="1" dirty="0">
                <a:latin typeface="+mn-lt"/>
              </a:rPr>
              <a:t>Чем больше у ребенка словарный запас, тем богаче, выразительнее и образнее будет его собственная </a:t>
            </a:r>
            <a:r>
              <a:rPr lang="ru-RU" sz="2000" b="1" i="1" dirty="0" smtClean="0">
                <a:latin typeface="+mn-lt"/>
              </a:rPr>
              <a:t>речь.</a:t>
            </a:r>
            <a:endParaRPr lang="ru-RU" sz="2000" b="1" i="1" dirty="0">
              <a:solidFill>
                <a:srgbClr val="404040"/>
              </a:solidFill>
              <a:latin typeface="+mn-lt"/>
            </a:endParaRPr>
          </a:p>
        </p:txBody>
      </p:sp>
      <p:pic>
        <p:nvPicPr>
          <p:cNvPr id="4099" name="Picture 3" descr="E:\Темы презентаций\465656980.jp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822" y="4104095"/>
            <a:ext cx="2053632" cy="270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04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6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14087" y="199899"/>
            <a:ext cx="37898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Игры для обогащения 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словарного запаса:</a:t>
            </a:r>
            <a:endParaRPr lang="ru-RU" sz="2400" b="1" spc="50" dirty="0">
              <a:ln w="11430"/>
              <a:gradFill>
                <a:gsLst>
                  <a:gs pos="25000">
                    <a:srgbClr val="005DEB">
                      <a:satMod val="155000"/>
                    </a:srgbClr>
                  </a:gs>
                  <a:gs pos="100000">
                    <a:srgbClr val="005DE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1797268" y="1196752"/>
            <a:ext cx="7236373" cy="551935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b="1" i="1" u="sng" dirty="0" smtClean="0">
                <a:solidFill>
                  <a:srgbClr val="990099"/>
                </a:solidFill>
              </a:rPr>
              <a:t>Игра «Назови одним словом»</a:t>
            </a: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/>
                </a:solidFill>
              </a:rPr>
              <a:t>Я</a:t>
            </a:r>
            <a:r>
              <a:rPr lang="ru-RU" sz="2000" b="1" i="1" dirty="0" smtClean="0">
                <a:solidFill>
                  <a:schemeClr val="tx2"/>
                </a:solidFill>
              </a:rPr>
              <a:t>блоко, груша, апельсин, банан – ФРУКТЫ.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chemeClr val="tx2"/>
                </a:solidFill>
              </a:rPr>
              <a:t>Автобус, троллейбус, поезд, самолет – ТРАНСПОРТ и т.д.</a:t>
            </a:r>
          </a:p>
          <a:p>
            <a:pPr marL="0" indent="0" algn="just">
              <a:buNone/>
            </a:pPr>
            <a:endParaRPr lang="ru-RU" sz="2000" b="1" i="1" dirty="0" smtClean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ru-RU" sz="2000" b="1" i="1" u="sng" dirty="0" smtClean="0">
                <a:solidFill>
                  <a:srgbClr val="990099"/>
                </a:solidFill>
              </a:rPr>
              <a:t>Игра «Подбери словечко» </a:t>
            </a:r>
          </a:p>
          <a:p>
            <a:pPr marL="0" indent="0" algn="just">
              <a:buNone/>
            </a:pPr>
            <a:r>
              <a:rPr lang="ru-RU" sz="2000" b="1" i="1" dirty="0">
                <a:solidFill>
                  <a:schemeClr val="tx2"/>
                </a:solidFill>
              </a:rPr>
              <a:t>Я</a:t>
            </a:r>
            <a:r>
              <a:rPr lang="ru-RU" sz="2000" b="1" i="1" dirty="0" smtClean="0">
                <a:solidFill>
                  <a:schemeClr val="tx2"/>
                </a:solidFill>
              </a:rPr>
              <a:t>блоко  какое? Сочное, красное, ароматное и т.д.;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chemeClr val="tx2"/>
                </a:solidFill>
              </a:rPr>
              <a:t>Что может делать снег? (падать, кружиться, летать и т.д.);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chemeClr val="tx2"/>
                </a:solidFill>
              </a:rPr>
              <a:t>Что (кто) может идти? Снег, дождь, человек, время и т.д.</a:t>
            </a:r>
          </a:p>
          <a:p>
            <a:pPr marL="0" indent="0" algn="just">
              <a:buNone/>
            </a:pPr>
            <a:endParaRPr lang="ru-RU" sz="2000" b="1" i="1" dirty="0" smtClean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ru-RU" sz="2000" b="1" i="1" u="sng" dirty="0" smtClean="0">
                <a:solidFill>
                  <a:srgbClr val="990099"/>
                </a:solidFill>
              </a:rPr>
              <a:t>Игра «Скажи наоборот»</a:t>
            </a:r>
          </a:p>
          <a:p>
            <a:pPr marL="0" lvl="0" indent="0" algn="just">
              <a:buNone/>
            </a:pPr>
            <a:r>
              <a:rPr lang="ru-RU" sz="2000" b="1" i="1" dirty="0"/>
              <a:t>В</a:t>
            </a:r>
            <a:r>
              <a:rPr lang="ru-RU" sz="2000" b="1" i="1" dirty="0" smtClean="0"/>
              <a:t>ысокий-низкий</a:t>
            </a:r>
            <a:r>
              <a:rPr lang="ru-RU" sz="2000" b="1" i="1" dirty="0"/>
              <a:t>, пустой-полный, </a:t>
            </a:r>
            <a:r>
              <a:rPr lang="ru-RU" sz="2000" b="1" i="1" dirty="0" smtClean="0"/>
              <a:t>говорить-молчать, верх-низ и </a:t>
            </a:r>
            <a:r>
              <a:rPr lang="ru-RU" sz="2000" b="1" i="1" dirty="0" err="1" smtClean="0"/>
              <a:t>т.д</a:t>
            </a:r>
            <a:r>
              <a:rPr lang="ru-RU" sz="2000" b="1" i="1" dirty="0" smtClean="0"/>
              <a:t>;</a:t>
            </a:r>
          </a:p>
          <a:p>
            <a:pPr marL="0" lvl="0" indent="0" algn="just">
              <a:buNone/>
            </a:pPr>
            <a:endParaRPr lang="ru-RU" sz="2000" b="1" i="1" dirty="0" smtClean="0"/>
          </a:p>
          <a:p>
            <a:pPr marL="0" lvl="0" indent="0" algn="just">
              <a:buNone/>
            </a:pPr>
            <a:r>
              <a:rPr lang="ru-RU" sz="2000" b="1" i="1" u="sng" dirty="0" smtClean="0">
                <a:solidFill>
                  <a:srgbClr val="990099"/>
                </a:solidFill>
              </a:rPr>
              <a:t>Игра «Подбери синоним</a:t>
            </a:r>
            <a:r>
              <a:rPr lang="ru-RU" sz="2000" b="1" i="1" dirty="0" smtClean="0">
                <a:solidFill>
                  <a:srgbClr val="990099"/>
                </a:solidFill>
              </a:rPr>
              <a:t>»</a:t>
            </a:r>
            <a:endParaRPr lang="ru-RU" sz="2000" b="1" i="1" dirty="0">
              <a:solidFill>
                <a:srgbClr val="990099"/>
              </a:solidFill>
            </a:endParaRPr>
          </a:p>
          <a:p>
            <a:pPr marL="0" lvl="0" indent="0" algn="just">
              <a:buNone/>
            </a:pPr>
            <a:r>
              <a:rPr lang="ru-RU" sz="2000" b="1" i="1" dirty="0"/>
              <a:t>С</a:t>
            </a:r>
            <a:r>
              <a:rPr lang="ru-RU" sz="2000" b="1" i="1" dirty="0" smtClean="0"/>
              <a:t>мелый-храбрый</a:t>
            </a:r>
            <a:r>
              <a:rPr lang="ru-RU" sz="2000" b="1" i="1" dirty="0"/>
              <a:t>, </a:t>
            </a:r>
            <a:r>
              <a:rPr lang="ru-RU" sz="2000" b="1" i="1" dirty="0" smtClean="0"/>
              <a:t>отважный</a:t>
            </a:r>
            <a:r>
              <a:rPr lang="ru-RU" sz="2000" b="1" i="1" dirty="0"/>
              <a:t> </a:t>
            </a:r>
            <a:r>
              <a:rPr lang="ru-RU" sz="2000" b="1" i="1" dirty="0" smtClean="0"/>
              <a:t>и </a:t>
            </a:r>
            <a:r>
              <a:rPr lang="ru-RU" sz="2000" b="1" i="1" dirty="0" err="1" smtClean="0"/>
              <a:t>т.д</a:t>
            </a:r>
            <a:r>
              <a:rPr lang="ru-RU" sz="2000" b="1" i="1" dirty="0" smtClean="0"/>
              <a:t>; </a:t>
            </a:r>
          </a:p>
          <a:p>
            <a:pPr marL="0" lvl="0" indent="0" algn="just">
              <a:buNone/>
            </a:pPr>
            <a:r>
              <a:rPr lang="ru-RU" sz="2000" b="1" i="1" dirty="0" smtClean="0"/>
              <a:t>бежать-нестись</a:t>
            </a:r>
            <a:r>
              <a:rPr lang="ru-RU" sz="2000" b="1" i="1" dirty="0"/>
              <a:t>, </a:t>
            </a:r>
            <a:r>
              <a:rPr lang="ru-RU" sz="2000" b="1" i="1" dirty="0" smtClean="0"/>
              <a:t>мчаться</a:t>
            </a:r>
            <a:r>
              <a:rPr lang="ru-RU" sz="2000" b="1" i="1" dirty="0"/>
              <a:t> </a:t>
            </a:r>
            <a:r>
              <a:rPr lang="ru-RU" sz="2000" b="1" i="1" dirty="0" smtClean="0"/>
              <a:t>и т.д.</a:t>
            </a:r>
            <a:endParaRPr lang="ru-RU" sz="2000" b="1" i="1" dirty="0"/>
          </a:p>
          <a:p>
            <a:pPr algn="just">
              <a:buFontTx/>
              <a:buChar char="-"/>
            </a:pPr>
            <a:endParaRPr lang="ru-RU" sz="2000" b="1" i="1" dirty="0" smtClean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endParaRPr lang="ru-RU" sz="29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27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4944" y="467436"/>
            <a:ext cx="6934200" cy="715963"/>
          </a:xfrm>
        </p:spPr>
        <p:txBody>
          <a:bodyPr/>
          <a:lstStyle/>
          <a:p>
            <a: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Параметр №5: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сформированность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грамматического </a:t>
            </a:r>
            <a:b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строя речи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098" name="Picture 2" descr="E:\Темы презентаций\Deti6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899" y="4340217"/>
            <a:ext cx="1876567" cy="2228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5622" y="1384700"/>
            <a:ext cx="7212844" cy="3226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i="1" dirty="0">
                <a:latin typeface="+mn-lt"/>
              </a:rPr>
              <a:t>К 7 годам ребёнок должен уметь понимать различные грамматические конструкции. </a:t>
            </a:r>
            <a:r>
              <a:rPr lang="ru-RU" sz="2000" b="1" i="1" dirty="0" smtClean="0">
                <a:latin typeface="+mn-lt"/>
              </a:rPr>
              <a:t>Например, «Охотник </a:t>
            </a:r>
            <a:r>
              <a:rPr lang="ru-RU" sz="2000" b="1" i="1" dirty="0">
                <a:latin typeface="+mn-lt"/>
              </a:rPr>
              <a:t>бежит за </a:t>
            </a:r>
            <a:r>
              <a:rPr lang="ru-RU" sz="2000" b="1" i="1" dirty="0" smtClean="0">
                <a:latin typeface="+mn-lt"/>
              </a:rPr>
              <a:t>собакой» </a:t>
            </a:r>
            <a:r>
              <a:rPr lang="ru-RU" sz="2000" b="1" i="1" dirty="0">
                <a:latin typeface="+mn-lt"/>
              </a:rPr>
              <a:t>(Кто бежит впереди?) и т. д. А также правильно образовывать </a:t>
            </a:r>
            <a:r>
              <a:rPr lang="ru-RU" sz="2000" b="1" i="1" dirty="0" smtClean="0">
                <a:latin typeface="+mn-lt"/>
              </a:rPr>
              <a:t>слова (например, варенье </a:t>
            </a:r>
            <a:r>
              <a:rPr lang="ru-RU" sz="2000" b="1" i="1" dirty="0">
                <a:latin typeface="+mn-lt"/>
              </a:rPr>
              <a:t>из сливы – сливовое, шапка из соломы – соломенная, у лисы – </a:t>
            </a:r>
            <a:r>
              <a:rPr lang="ru-RU" sz="2000" b="1" i="1" dirty="0" smtClean="0">
                <a:latin typeface="+mn-lt"/>
              </a:rPr>
              <a:t>лисята и </a:t>
            </a:r>
            <a:r>
              <a:rPr lang="ru-RU" sz="2000" b="1" i="1" dirty="0">
                <a:latin typeface="+mn-lt"/>
              </a:rPr>
              <a:t>т. д</a:t>
            </a:r>
            <a:r>
              <a:rPr lang="ru-RU" sz="2000" b="1" i="1" dirty="0" smtClean="0">
                <a:latin typeface="+mn-lt"/>
              </a:rPr>
              <a:t>).</a:t>
            </a:r>
            <a:r>
              <a:rPr lang="ru-RU" sz="2000" b="1" i="1" dirty="0">
                <a:latin typeface="+mn-lt"/>
              </a:rPr>
              <a:t/>
            </a:r>
            <a:br>
              <a:rPr lang="ru-RU" sz="2000" b="1" i="1" dirty="0">
                <a:latin typeface="+mn-lt"/>
              </a:rPr>
            </a:br>
            <a:endParaRPr lang="ru-RU" b="1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35622" y="4023267"/>
            <a:ext cx="545228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i="1" dirty="0">
                <a:latin typeface="+mn-lt"/>
              </a:rPr>
              <a:t>Недостаточный уровень развития грамматического строя речи приведет к ошибкам, выражающимся в согласовании слов в предложении по роду, числу, </a:t>
            </a:r>
            <a:r>
              <a:rPr lang="ru-RU" sz="2000" b="1" i="1" dirty="0" smtClean="0">
                <a:latin typeface="+mn-lt"/>
              </a:rPr>
              <a:t>падежу, к </a:t>
            </a:r>
            <a:r>
              <a:rPr lang="ru-RU" sz="2000" b="1" i="1" dirty="0">
                <a:latin typeface="+mn-lt"/>
              </a:rPr>
              <a:t>неадекватному использованию предлогов. </a:t>
            </a:r>
          </a:p>
        </p:txBody>
      </p:sp>
    </p:spTree>
    <p:extLst>
      <p:ext uri="{BB962C8B-B14F-4D97-AF65-F5344CB8AC3E}">
        <p14:creationId xmlns:p14="http://schemas.microsoft.com/office/powerpoint/2010/main" val="1038264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44546" y="199899"/>
            <a:ext cx="492891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Игры для развития 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грамматического строя речи:</a:t>
            </a:r>
            <a:endParaRPr lang="ru-RU" sz="2400" b="1" spc="50" dirty="0">
              <a:ln w="11430"/>
              <a:gradFill>
                <a:gsLst>
                  <a:gs pos="25000">
                    <a:srgbClr val="005DEB">
                      <a:satMod val="155000"/>
                    </a:srgbClr>
                  </a:gs>
                  <a:gs pos="100000">
                    <a:srgbClr val="005DE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840588" y="1577251"/>
            <a:ext cx="6936828" cy="4680520"/>
          </a:xfr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400" b="1" i="1" u="sng" dirty="0" smtClean="0">
                <a:solidFill>
                  <a:srgbClr val="990099"/>
                </a:solidFill>
              </a:rPr>
              <a:t>Игра «Один-много»</a:t>
            </a:r>
          </a:p>
          <a:p>
            <a:pPr marL="0" indent="0" algn="just">
              <a:buNone/>
            </a:pPr>
            <a:r>
              <a:rPr lang="ru-RU" sz="2400" b="1" i="1" dirty="0" smtClean="0"/>
              <a:t>Один дом – много домов, одно окно – много окон и т.д. </a:t>
            </a:r>
          </a:p>
          <a:p>
            <a:pPr marL="0" indent="0" algn="just">
              <a:buNone/>
            </a:pPr>
            <a:endParaRPr lang="ru-RU" sz="2400" b="1" i="1" dirty="0"/>
          </a:p>
          <a:p>
            <a:pPr marL="0" indent="0" algn="just">
              <a:buNone/>
            </a:pPr>
            <a:r>
              <a:rPr lang="ru-RU" sz="2400" b="1" i="1" u="sng" dirty="0" smtClean="0">
                <a:solidFill>
                  <a:srgbClr val="990099"/>
                </a:solidFill>
              </a:rPr>
              <a:t>Игра «Жадина»</a:t>
            </a:r>
          </a:p>
          <a:p>
            <a:pPr marL="0" indent="0" algn="just">
              <a:buNone/>
            </a:pPr>
            <a:r>
              <a:rPr lang="ru-RU" sz="2400" b="1" i="1" dirty="0" smtClean="0"/>
              <a:t>Яблоко – моё, конфета – моя, леденец – мой и т.д.</a:t>
            </a:r>
          </a:p>
          <a:p>
            <a:pPr marL="0" indent="0" algn="just">
              <a:buNone/>
            </a:pPr>
            <a:endParaRPr lang="ru-RU" sz="2400" b="1" i="1" dirty="0" smtClean="0"/>
          </a:p>
          <a:p>
            <a:pPr marL="0" indent="0" algn="just">
              <a:buNone/>
            </a:pPr>
            <a:r>
              <a:rPr lang="ru-RU" sz="2400" b="1" i="1" u="sng" dirty="0" smtClean="0">
                <a:solidFill>
                  <a:srgbClr val="990099"/>
                </a:solidFill>
              </a:rPr>
              <a:t>Игра «Назови ласково»</a:t>
            </a:r>
          </a:p>
          <a:p>
            <a:pPr marL="0" indent="0" algn="just">
              <a:buNone/>
            </a:pPr>
            <a:r>
              <a:rPr lang="ru-RU" sz="2400" b="1" i="1" dirty="0" smtClean="0"/>
              <a:t>Рука – ручка, голова-головушка, стол-столик и т.д.</a:t>
            </a:r>
          </a:p>
          <a:p>
            <a:pPr marL="0" indent="0" algn="just">
              <a:buNone/>
            </a:pPr>
            <a:endParaRPr lang="ru-RU" sz="2400" b="1" i="1" dirty="0" smtClean="0"/>
          </a:p>
          <a:p>
            <a:pPr marL="0" indent="0" algn="just">
              <a:buNone/>
            </a:pPr>
            <a:r>
              <a:rPr lang="ru-RU" sz="2400" b="1" i="1" u="sng" dirty="0">
                <a:solidFill>
                  <a:srgbClr val="990099"/>
                </a:solidFill>
              </a:rPr>
              <a:t>Ч</a:t>
            </a:r>
            <a:r>
              <a:rPr lang="ru-RU" sz="2400" b="1" i="1" u="sng" dirty="0" smtClean="0">
                <a:solidFill>
                  <a:srgbClr val="990099"/>
                </a:solidFill>
              </a:rPr>
              <a:t>ей хвост? Чьи уши?</a:t>
            </a:r>
          </a:p>
          <a:p>
            <a:pPr marL="0" indent="0" algn="just">
              <a:buNone/>
            </a:pPr>
            <a:r>
              <a:rPr lang="ru-RU" sz="2400" b="1" i="1" dirty="0" smtClean="0"/>
              <a:t>У лисы хвост </a:t>
            </a:r>
            <a:r>
              <a:rPr lang="ru-RU" sz="2400" b="1" i="1" u="sng" dirty="0" smtClean="0"/>
              <a:t>лисий</a:t>
            </a:r>
            <a:r>
              <a:rPr lang="ru-RU" sz="2400" b="1" i="1" dirty="0" smtClean="0"/>
              <a:t>, уши – лисьи;</a:t>
            </a:r>
            <a:r>
              <a:rPr lang="ru-RU" sz="2400" b="1" i="1" dirty="0"/>
              <a:t> </a:t>
            </a:r>
            <a:r>
              <a:rPr lang="ru-RU" sz="2400" b="1" i="1" dirty="0" smtClean="0"/>
              <a:t>у медведя хвост медвежий, уши – медвежьи и т.д</a:t>
            </a:r>
            <a:r>
              <a:rPr lang="ru-RU" sz="2400" b="1" i="1" dirty="0"/>
              <a:t>.</a:t>
            </a:r>
            <a:endParaRPr lang="ru-RU" sz="2400" b="1" i="1" dirty="0" smtClean="0"/>
          </a:p>
        </p:txBody>
      </p:sp>
    </p:spTree>
    <p:extLst>
      <p:ext uri="{BB962C8B-B14F-4D97-AF65-F5344CB8AC3E}">
        <p14:creationId xmlns:p14="http://schemas.microsoft.com/office/powerpoint/2010/main" val="115038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860330" y="1151582"/>
            <a:ext cx="6936828" cy="4680520"/>
          </a:xfr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i="1" u="sng" dirty="0" smtClean="0">
                <a:solidFill>
                  <a:srgbClr val="990099"/>
                </a:solidFill>
              </a:rPr>
              <a:t>Игра с приставочными глаголами</a:t>
            </a:r>
          </a:p>
          <a:p>
            <a:pPr marL="0" indent="0" algn="just">
              <a:buNone/>
            </a:pPr>
            <a:r>
              <a:rPr lang="ru-RU" sz="2400" b="1" i="1" dirty="0" smtClean="0"/>
              <a:t>Мальчик к дому </a:t>
            </a:r>
            <a:r>
              <a:rPr lang="ru-RU" sz="2400" b="1" i="1" u="sng" dirty="0" smtClean="0"/>
              <a:t>под</a:t>
            </a:r>
            <a:r>
              <a:rPr lang="ru-RU" sz="2400" b="1" i="1" dirty="0" smtClean="0"/>
              <a:t>ходит - в дом </a:t>
            </a:r>
            <a:r>
              <a:rPr lang="ru-RU" sz="2400" b="1" i="1" u="sng" dirty="0" smtClean="0"/>
              <a:t>за</a:t>
            </a:r>
            <a:r>
              <a:rPr lang="ru-RU" sz="2400" b="1" i="1" dirty="0" smtClean="0"/>
              <a:t>ходит - из дома </a:t>
            </a:r>
            <a:r>
              <a:rPr lang="ru-RU" sz="2400" b="1" i="1" u="sng" dirty="0" smtClean="0"/>
              <a:t>вы</a:t>
            </a:r>
            <a:r>
              <a:rPr lang="ru-RU" sz="2400" b="1" i="1" dirty="0" smtClean="0"/>
              <a:t>ходит - дом </a:t>
            </a:r>
            <a:r>
              <a:rPr lang="ru-RU" sz="2400" b="1" i="1" u="sng" dirty="0" smtClean="0"/>
              <a:t>об</a:t>
            </a:r>
            <a:r>
              <a:rPr lang="ru-RU" sz="2400" b="1" i="1" dirty="0" smtClean="0"/>
              <a:t>ходит);</a:t>
            </a:r>
          </a:p>
          <a:p>
            <a:pPr algn="just">
              <a:buFontTx/>
              <a:buChar char="-"/>
            </a:pPr>
            <a:endParaRPr lang="ru-RU" sz="2400" b="1" i="1" u="sng" dirty="0" smtClean="0">
              <a:solidFill>
                <a:srgbClr val="990099"/>
              </a:solidFill>
            </a:endParaRPr>
          </a:p>
          <a:p>
            <a:pPr marL="0" indent="0" algn="just">
              <a:buNone/>
            </a:pPr>
            <a:r>
              <a:rPr lang="ru-RU" sz="2400" b="1" i="1" u="sng" dirty="0" smtClean="0">
                <a:solidFill>
                  <a:srgbClr val="990099"/>
                </a:solidFill>
              </a:rPr>
              <a:t>Игра «Сложные слова» </a:t>
            </a:r>
          </a:p>
          <a:p>
            <a:pPr marL="0" indent="0" algn="just">
              <a:buNone/>
            </a:pPr>
            <a:r>
              <a:rPr lang="ru-RU" sz="2400" b="1" i="1" dirty="0" smtClean="0"/>
              <a:t>Лес рубит - </a:t>
            </a:r>
            <a:r>
              <a:rPr lang="ru-RU" sz="2400" b="1" i="1" u="sng" dirty="0" smtClean="0"/>
              <a:t>лесоруб</a:t>
            </a:r>
            <a:r>
              <a:rPr lang="ru-RU" sz="2400" b="1" i="1" dirty="0" smtClean="0"/>
              <a:t>, снег падает – </a:t>
            </a:r>
            <a:r>
              <a:rPr lang="ru-RU" sz="2400" b="1" i="1" u="sng" dirty="0" smtClean="0"/>
              <a:t>снегопад </a:t>
            </a:r>
            <a:r>
              <a:rPr lang="ru-RU" sz="2400" b="1" i="1" dirty="0" smtClean="0"/>
              <a:t>и т.д.</a:t>
            </a:r>
          </a:p>
          <a:p>
            <a:pPr marL="0" indent="0" algn="just">
              <a:buNone/>
            </a:pPr>
            <a:endParaRPr lang="ru-RU" sz="2400" b="1" i="1" dirty="0" smtClean="0"/>
          </a:p>
          <a:p>
            <a:pPr marL="0" indent="0" algn="just">
              <a:buNone/>
            </a:pPr>
            <a:r>
              <a:rPr lang="ru-RU" sz="2400" b="1" i="1" u="sng" dirty="0" smtClean="0">
                <a:solidFill>
                  <a:srgbClr val="990099"/>
                </a:solidFill>
              </a:rPr>
              <a:t>Игра «Где что находится»</a:t>
            </a:r>
          </a:p>
          <a:p>
            <a:pPr marL="0" lvl="0" indent="0" algn="just">
              <a:buNone/>
            </a:pPr>
            <a:r>
              <a:rPr lang="ru-RU" sz="2400" b="1" i="1" dirty="0" smtClean="0"/>
              <a:t>- употреблять сложные предлоги (от, около, из-за, из-под, между).</a:t>
            </a:r>
          </a:p>
          <a:p>
            <a:pPr marL="0" indent="0" algn="just">
              <a:buNone/>
            </a:pPr>
            <a:endParaRPr lang="ru-RU" sz="2400" b="1" i="1" dirty="0" smtClean="0"/>
          </a:p>
          <a:p>
            <a:pPr algn="just">
              <a:buFontTx/>
              <a:buChar char="-"/>
            </a:pPr>
            <a:endParaRPr lang="ru-RU" sz="2400" b="1" i="1" dirty="0" smtClean="0"/>
          </a:p>
          <a:p>
            <a:pPr algn="just">
              <a:buFontTx/>
              <a:buChar char="-"/>
            </a:pPr>
            <a:endParaRPr lang="ru-RU" sz="29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096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4944" y="467436"/>
            <a:ext cx="6934200" cy="715963"/>
          </a:xfrm>
        </p:spPr>
        <p:txBody>
          <a:bodyPr/>
          <a:lstStyle/>
          <a:p>
            <a: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Параметр №6:</a:t>
            </a:r>
            <a:br>
              <a:rPr lang="ru-RU" sz="24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сформированность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связной речи</a:t>
            </a:r>
            <a:endParaRPr lang="en-U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13044" y="1760267"/>
            <a:ext cx="63939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К 7 годам у ребенка должно быть сформировано умение: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вести 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беседу со сверстниками </a:t>
            </a: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и взрослыми;</a:t>
            </a:r>
            <a:endParaRPr lang="ru-RU" sz="2000" b="1" i="1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7" name="Picture 2" descr="C:\Users\ASYA\Desktop\4482863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672" y="4009030"/>
            <a:ext cx="3548802" cy="2408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013044" y="3234183"/>
            <a:ext cx="4572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отвечать на </a:t>
            </a: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вопросы</a:t>
            </a:r>
          </a:p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предложениями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, а не одним </a:t>
            </a:r>
            <a:endParaRPr lang="ru-RU" sz="2000" b="1" i="1" dirty="0" smtClean="0">
              <a:solidFill>
                <a:schemeClr val="tx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словом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;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пересказывать рассказ, </a:t>
            </a:r>
            <a:endParaRPr lang="ru-RU" sz="2000" b="1" i="1" dirty="0" smtClean="0">
              <a:solidFill>
                <a:schemeClr val="tx2"/>
              </a:solidFill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ru-RU" sz="2000" b="1" i="1" dirty="0" smtClean="0">
                <a:solidFill>
                  <a:schemeClr val="tx2"/>
                </a:solidFill>
                <a:latin typeface="+mn-lt"/>
              </a:rPr>
              <a:t>сохраняя </a:t>
            </a:r>
            <a:r>
              <a:rPr lang="ru-RU" sz="2000" b="1" i="1" dirty="0">
                <a:solidFill>
                  <a:schemeClr val="tx2"/>
                </a:solidFill>
                <a:latin typeface="+mn-lt"/>
              </a:rPr>
              <a:t>его смысл.</a:t>
            </a:r>
          </a:p>
        </p:txBody>
      </p:sp>
    </p:spTree>
    <p:extLst>
      <p:ext uri="{BB962C8B-B14F-4D97-AF65-F5344CB8AC3E}">
        <p14:creationId xmlns:p14="http://schemas.microsoft.com/office/powerpoint/2010/main" val="1451941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  <p:bldP spid="2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39827" y="199899"/>
            <a:ext cx="33383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Игры для развития </a:t>
            </a:r>
          </a:p>
          <a:p>
            <a:pPr algn="ctr"/>
            <a:r>
              <a:rPr lang="ru-RU" sz="2400" b="1" spc="50" dirty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rgbClr val="005DEB">
                        <a:satMod val="155000"/>
                      </a:srgbClr>
                    </a:gs>
                    <a:gs pos="100000">
                      <a:srgbClr val="005DEB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вязной речи</a:t>
            </a:r>
            <a:endParaRPr lang="ru-RU" sz="2400" b="1" spc="50" dirty="0">
              <a:ln w="11430"/>
              <a:gradFill>
                <a:gsLst>
                  <a:gs pos="25000">
                    <a:srgbClr val="005DEB">
                      <a:satMod val="155000"/>
                    </a:srgbClr>
                  </a:gs>
                  <a:gs pos="100000">
                    <a:srgbClr val="005DE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678" y="2070235"/>
            <a:ext cx="5832648" cy="453650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 contourW="50800">
            <a:contourClr>
              <a:schemeClr val="bg2">
                <a:lumMod val="75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81047" y="1213945"/>
            <a:ext cx="57859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u="sng" dirty="0" smtClean="0">
                <a:solidFill>
                  <a:srgbClr val="990099"/>
                </a:solidFill>
                <a:latin typeface="+mn-lt"/>
              </a:rPr>
              <a:t>Игра «Составь рассказ по сюжетной картинке»</a:t>
            </a:r>
            <a:endParaRPr lang="ru-RU" sz="2000" b="1" i="1" u="sng" dirty="0">
              <a:solidFill>
                <a:srgbClr val="990099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670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er\Pictures\serii-syuzhetnyx-kartinok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362" y="1639614"/>
            <a:ext cx="7130522" cy="454570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50800">
            <a:contourClr>
              <a:schemeClr val="bg2">
                <a:lumMod val="75000"/>
              </a:schemeClr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39157" y="630621"/>
            <a:ext cx="57859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u="sng" dirty="0" smtClean="0">
                <a:solidFill>
                  <a:srgbClr val="990099"/>
                </a:solidFill>
                <a:latin typeface="+mn-lt"/>
              </a:rPr>
              <a:t>Игра «Составь рассказ по серии сюжетных картинок»</a:t>
            </a:r>
            <a:endParaRPr lang="ru-RU" sz="2000" b="1" i="1" u="sng" dirty="0">
              <a:solidFill>
                <a:srgbClr val="990099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000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3408029" y="346841"/>
            <a:ext cx="4584032" cy="595936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sz="2400" b="1" dirty="0">
              <a:ln w="0"/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08029" y="346841"/>
            <a:ext cx="4584032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u="sng" dirty="0" smtClean="0">
                <a:solidFill>
                  <a:srgbClr val="FFFF00"/>
                </a:solidFill>
                <a:latin typeface="+mj-lt"/>
              </a:rPr>
              <a:t>Уважаемые родители!</a:t>
            </a:r>
          </a:p>
          <a:p>
            <a:pPr algn="ctr"/>
            <a:endParaRPr lang="ru-RU" sz="2400" b="1" i="1" u="sng" dirty="0" smtClean="0">
              <a:solidFill>
                <a:srgbClr val="FFFF00"/>
              </a:solidFill>
              <a:latin typeface="+mj-lt"/>
            </a:endParaRP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chemeClr val="bg1"/>
                </a:solidFill>
                <a:latin typeface="+mj-lt"/>
              </a:rPr>
              <a:t>Общайтесь со своими детьми!</a:t>
            </a: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chemeClr val="bg1"/>
                </a:solidFill>
                <a:latin typeface="+mj-lt"/>
              </a:rPr>
              <a:t>Читайте детям вслух книги!</a:t>
            </a: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r>
              <a:rPr lang="ru-RU" sz="2400" b="1" i="1" dirty="0">
                <a:solidFill>
                  <a:schemeClr val="bg1"/>
                </a:solidFill>
                <a:latin typeface="+mj-lt"/>
                <a:ea typeface="Times New Roman"/>
                <a:cs typeface="Times New Roman"/>
              </a:rPr>
              <a:t>Развивайте мелкую моторику: лепите, рисуйте, </a:t>
            </a:r>
            <a:r>
              <a:rPr lang="ru-RU" sz="2400" b="1" i="1" dirty="0" smtClean="0">
                <a:solidFill>
                  <a:schemeClr val="bg1"/>
                </a:solidFill>
                <a:latin typeface="+mj-lt"/>
                <a:ea typeface="Times New Roman"/>
                <a:cs typeface="Times New Roman"/>
              </a:rPr>
              <a:t>раскрашивайте!</a:t>
            </a: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schemeClr val="bg1"/>
                </a:solidFill>
                <a:latin typeface="+mj-lt"/>
                <a:cs typeface="Times New Roman"/>
              </a:rPr>
              <a:t>На прогулке, дома, в магазине, по дороге домой  разговаривайте с ребенком, просите, чтобы называл окружающие предметы, их признаки, составлял предложения.</a:t>
            </a:r>
            <a:endParaRPr lang="ru-RU" sz="2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ru-RU" sz="2800" b="1" i="1" u="sng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68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3408029" y="346841"/>
            <a:ext cx="4584032" cy="595936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sz="2400" b="1" dirty="0">
              <a:ln w="0"/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08029" y="346841"/>
            <a:ext cx="4584032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u="sng" dirty="0" smtClean="0">
                <a:solidFill>
                  <a:srgbClr val="FFFF00"/>
                </a:solidFill>
                <a:latin typeface="Calibri Light"/>
              </a:rPr>
              <a:t>Уважаемые родители!</a:t>
            </a:r>
            <a:endParaRPr lang="ru-RU" sz="2400" b="1" i="1" u="sng" dirty="0" smtClean="0">
              <a:solidFill>
                <a:srgbClr val="FFFF00"/>
              </a:solidFill>
              <a:latin typeface="Calibri Light"/>
            </a:endParaRP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prstClr val="white"/>
                </a:solidFill>
                <a:latin typeface="Calibri Light"/>
              </a:rPr>
              <a:t>Придумывайте слова на заданный звук, считайте количество звуков в словах.</a:t>
            </a: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endParaRPr lang="ru-RU" sz="2400" b="1" i="1" dirty="0" smtClean="0">
              <a:solidFill>
                <a:prstClr val="white"/>
              </a:solidFill>
              <a:latin typeface="Calibri Light"/>
            </a:endParaRP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prstClr val="white"/>
                </a:solidFill>
                <a:latin typeface="Calibri Light"/>
              </a:rPr>
              <a:t>Будьте ребенку другом, партнером, собеседником, помощником!</a:t>
            </a: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endParaRPr lang="ru-RU" sz="2400" b="1" i="1" dirty="0" smtClean="0">
              <a:solidFill>
                <a:prstClr val="white"/>
              </a:solidFill>
              <a:latin typeface="Calibri Light"/>
            </a:endParaRPr>
          </a:p>
          <a:p>
            <a:pPr marL="457200" indent="-457200">
              <a:buClr>
                <a:srgbClr val="FFFF00"/>
              </a:buClr>
              <a:buFont typeface="Wingdings" pitchFamily="2" charset="2"/>
              <a:buChar char="ü"/>
            </a:pPr>
            <a:r>
              <a:rPr lang="ru-RU" sz="2400" b="1" i="1" dirty="0" smtClean="0">
                <a:solidFill>
                  <a:prstClr val="white"/>
                </a:solidFill>
                <a:latin typeface="Calibri Light"/>
              </a:rPr>
              <a:t>И помните, что в любых совместных играх с ребенком очень важен положительный эмоциональный настрой, который в дальнейшем превратится в учебную мотивацию.</a:t>
            </a:r>
            <a:endParaRPr lang="ru-RU" sz="2800" b="1" i="1" dirty="0" smtClean="0">
              <a:solidFill>
                <a:prstClr val="white"/>
              </a:solidFill>
              <a:latin typeface="Calibri Light"/>
            </a:endParaRPr>
          </a:p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7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 bwMode="auto">
          <a:xfrm>
            <a:off x="614855" y="740979"/>
            <a:ext cx="7914290" cy="5817476"/>
          </a:xfrm>
          <a:prstGeom prst="roundRect">
            <a:avLst/>
          </a:prstGeom>
          <a:solidFill>
            <a:srgbClr val="EB438F">
              <a:alpha val="50000"/>
            </a:srgbClr>
          </a:solidFill>
          <a:ln>
            <a:noFill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2270234"/>
            <a:ext cx="8276897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spc="50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Благодарю</a:t>
            </a:r>
            <a:endParaRPr lang="ru-RU" sz="7200" b="1" spc="50" dirty="0" smtClean="0">
              <a:ln w="3810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7200" b="1" spc="50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 внимание!</a:t>
            </a:r>
            <a:endParaRPr lang="ru-RU" sz="7200" b="1" spc="50" dirty="0">
              <a:ln w="3810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063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1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50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remov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remov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1" dur="50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50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powerpoint-template-24">
  <a:themeElements>
    <a:clrScheme name="">
      <a:dk1>
        <a:srgbClr val="4D4D4D"/>
      </a:dk1>
      <a:lt1>
        <a:srgbClr val="FFFFFF"/>
      </a:lt1>
      <a:dk2>
        <a:srgbClr val="4D4D4D"/>
      </a:dk2>
      <a:lt2>
        <a:srgbClr val="214DDB"/>
      </a:lt2>
      <a:accent1>
        <a:srgbClr val="9752EC"/>
      </a:accent1>
      <a:accent2>
        <a:srgbClr val="FF48BC"/>
      </a:accent2>
      <a:accent3>
        <a:srgbClr val="FFFFFF"/>
      </a:accent3>
      <a:accent4>
        <a:srgbClr val="404040"/>
      </a:accent4>
      <a:accent5>
        <a:srgbClr val="C9B3F4"/>
      </a:accent5>
      <a:accent6>
        <a:srgbClr val="E740AA"/>
      </a:accent6>
      <a:hlink>
        <a:srgbClr val="FF320C"/>
      </a:hlink>
      <a:folHlink>
        <a:srgbClr val="D5D5D5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3D3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FFFFFF"/>
        </a:dk1>
        <a:lt1>
          <a:srgbClr val="FFFFFF"/>
        </a:lt1>
        <a:dk2>
          <a:srgbClr val="FFFFFF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DADADA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FFFFFF"/>
        </a:dk1>
        <a:lt1>
          <a:srgbClr val="FFFFFF"/>
        </a:lt1>
        <a:dk2>
          <a:srgbClr val="FFFFFF"/>
        </a:dk2>
        <a:lt2>
          <a:srgbClr val="55A6FE"/>
        </a:lt2>
        <a:accent1>
          <a:srgbClr val="71BBFF"/>
        </a:accent1>
        <a:accent2>
          <a:srgbClr val="74CCFF"/>
        </a:accent2>
        <a:accent3>
          <a:srgbClr val="FFFFFF"/>
        </a:accent3>
        <a:accent4>
          <a:srgbClr val="DADADA"/>
        </a:accent4>
        <a:accent5>
          <a:srgbClr val="BBDAFF"/>
        </a:accent5>
        <a:accent6>
          <a:srgbClr val="68B9E7"/>
        </a:accent6>
        <a:hlink>
          <a:srgbClr val="94D8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FFFFFF"/>
        </a:dk1>
        <a:lt1>
          <a:srgbClr val="FFFFFF"/>
        </a:lt1>
        <a:dk2>
          <a:srgbClr val="FFFFFF"/>
        </a:dk2>
        <a:lt2>
          <a:srgbClr val="4BA1FF"/>
        </a:lt2>
        <a:accent1>
          <a:srgbClr val="5DB2FF"/>
        </a:accent1>
        <a:accent2>
          <a:srgbClr val="65C8FF"/>
        </a:accent2>
        <a:accent3>
          <a:srgbClr val="FFFFFF"/>
        </a:accent3>
        <a:accent4>
          <a:srgbClr val="DADADA"/>
        </a:accent4>
        <a:accent5>
          <a:srgbClr val="B6D5FF"/>
        </a:accent5>
        <a:accent6>
          <a:srgbClr val="5BB5E7"/>
        </a:accent6>
        <a:hlink>
          <a:srgbClr val="87E1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powerpoint-template-24">
  <a:themeElements>
    <a:clrScheme name="">
      <a:dk1>
        <a:srgbClr val="5F5F5F"/>
      </a:dk1>
      <a:lt1>
        <a:srgbClr val="FFFFFF"/>
      </a:lt1>
      <a:dk2>
        <a:srgbClr val="5F5F5F"/>
      </a:dk2>
      <a:lt2>
        <a:srgbClr val="001C9B"/>
      </a:lt2>
      <a:accent1>
        <a:srgbClr val="003CF6"/>
      </a:accent1>
      <a:accent2>
        <a:srgbClr val="005DEB"/>
      </a:accent2>
      <a:accent3>
        <a:srgbClr val="FFFFFF"/>
      </a:accent3>
      <a:accent4>
        <a:srgbClr val="505050"/>
      </a:accent4>
      <a:accent5>
        <a:srgbClr val="AAAFFA"/>
      </a:accent5>
      <a:accent6>
        <a:srgbClr val="0053D5"/>
      </a:accent6>
      <a:hlink>
        <a:srgbClr val="07B7FF"/>
      </a:hlink>
      <a:folHlink>
        <a:srgbClr val="D3D3D3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3D3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FFFFFF"/>
        </a:dk1>
        <a:lt1>
          <a:srgbClr val="FFFFFF"/>
        </a:lt1>
        <a:dk2>
          <a:srgbClr val="FFFFFF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DADADA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FFFFFF"/>
        </a:dk1>
        <a:lt1>
          <a:srgbClr val="FFFFFF"/>
        </a:lt1>
        <a:dk2>
          <a:srgbClr val="FFFFFF"/>
        </a:dk2>
        <a:lt2>
          <a:srgbClr val="55A6FE"/>
        </a:lt2>
        <a:accent1>
          <a:srgbClr val="71BBFF"/>
        </a:accent1>
        <a:accent2>
          <a:srgbClr val="74CCFF"/>
        </a:accent2>
        <a:accent3>
          <a:srgbClr val="FFFFFF"/>
        </a:accent3>
        <a:accent4>
          <a:srgbClr val="DADADA"/>
        </a:accent4>
        <a:accent5>
          <a:srgbClr val="BBDAFF"/>
        </a:accent5>
        <a:accent6>
          <a:srgbClr val="68B9E7"/>
        </a:accent6>
        <a:hlink>
          <a:srgbClr val="94D8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FFFFFF"/>
        </a:dk1>
        <a:lt1>
          <a:srgbClr val="FFFFFF"/>
        </a:lt1>
        <a:dk2>
          <a:srgbClr val="FFFFFF"/>
        </a:dk2>
        <a:lt2>
          <a:srgbClr val="4BA1FF"/>
        </a:lt2>
        <a:accent1>
          <a:srgbClr val="5DB2FF"/>
        </a:accent1>
        <a:accent2>
          <a:srgbClr val="65C8FF"/>
        </a:accent2>
        <a:accent3>
          <a:srgbClr val="FFFFFF"/>
        </a:accent3>
        <a:accent4>
          <a:srgbClr val="DADADA"/>
        </a:accent4>
        <a:accent5>
          <a:srgbClr val="B6D5FF"/>
        </a:accent5>
        <a:accent6>
          <a:srgbClr val="5BB5E7"/>
        </a:accent6>
        <a:hlink>
          <a:srgbClr val="87E1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859</TotalTime>
  <Words>1223</Words>
  <Application>Microsoft Office PowerPoint</Application>
  <PresentationFormat>Экран (4:3)</PresentationFormat>
  <Paragraphs>181</Paragraphs>
  <Slides>22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Office Theme</vt:lpstr>
      <vt:lpstr>1_Office Theme</vt:lpstr>
      <vt:lpstr>2_Office Theme</vt:lpstr>
      <vt:lpstr>powerpoint-template-24</vt:lpstr>
      <vt:lpstr>1_powerpoint-template-24</vt:lpstr>
      <vt:lpstr>3_Office Theme</vt:lpstr>
      <vt:lpstr>Презентация PowerPoint</vt:lpstr>
      <vt:lpstr>Презентация PowerPoint</vt:lpstr>
      <vt:lpstr>Презентация PowerPoint</vt:lpstr>
      <vt:lpstr>Параметр №1:  сформированность правильного звукопроизношения</vt:lpstr>
      <vt:lpstr>Параметр №2:  сформированность фонематического восприятия</vt:lpstr>
      <vt:lpstr>Презентация PowerPoint</vt:lpstr>
      <vt:lpstr>Презентация PowerPoint</vt:lpstr>
      <vt:lpstr>Презентация PowerPoint</vt:lpstr>
      <vt:lpstr>Параметр №3:  готовность к анализу и синтезу звукового состава слова</vt:lpstr>
      <vt:lpstr>Презентация PowerPoint</vt:lpstr>
      <vt:lpstr>Презентация PowerPoint</vt:lpstr>
      <vt:lpstr>Параметр №4:  соответствие словарного запаса  возрастной норме</vt:lpstr>
      <vt:lpstr>Презентация PowerPoint</vt:lpstr>
      <vt:lpstr>Параметр №5: сформированность грамматического  строя речи</vt:lpstr>
      <vt:lpstr>Презентация PowerPoint</vt:lpstr>
      <vt:lpstr>Презентация PowerPoint</vt:lpstr>
      <vt:lpstr>Параметр №6:  сформированность связной речи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Пользователь</cp:lastModifiedBy>
  <cp:revision>149</cp:revision>
  <dcterms:created xsi:type="dcterms:W3CDTF">2016-11-18T14:12:19Z</dcterms:created>
  <dcterms:modified xsi:type="dcterms:W3CDTF">2022-06-29T23:50:35Z</dcterms:modified>
</cp:coreProperties>
</file>