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5" r:id="rId8"/>
    <p:sldId id="262" r:id="rId9"/>
    <p:sldId id="263" r:id="rId10"/>
    <p:sldId id="264"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8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00B1745E-D6E8-4A97-B26D-4D66FF192A93}" type="slidenum">
              <a:rPr lang="ru-RU" smtClean="0"/>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9396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3702680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7471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7BBEE53-61D2-43C9-9C9C-F2BD3EC99B13}" type="datetimeFigureOut">
              <a:rPr lang="ru-RU" smtClean="0"/>
              <a:t>23.02.2021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530130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7BBEE53-61D2-43C9-9C9C-F2BD3EC99B13}" type="datetimeFigureOut">
              <a:rPr lang="ru-RU" smtClean="0"/>
              <a:t>23.02.2021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0B1745E-D6E8-4A97-B26D-4D66FF192A93}" type="slidenum">
              <a:rPr lang="ru-RU" smtClean="0"/>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1981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7BBEE53-61D2-43C9-9C9C-F2BD3EC99B13}" type="datetimeFigureOut">
              <a:rPr lang="ru-RU" smtClean="0"/>
              <a:t>23.02.2021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0B1745E-D6E8-4A97-B26D-4D66FF192A93}"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537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BBEE53-61D2-43C9-9C9C-F2BD3EC99B13}" type="datetimeFigureOut">
              <a:rPr lang="ru-RU" smtClean="0"/>
              <a:t>23.02.2021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3335320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BBEE53-61D2-43C9-9C9C-F2BD3EC99B13}" type="datetimeFigureOut">
              <a:rPr lang="ru-RU" smtClean="0"/>
              <a:t>23.02.2021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0B1745E-D6E8-4A97-B26D-4D66FF192A93}" type="slidenum">
              <a:rPr lang="ru-RU" smtClean="0"/>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775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BBEE53-61D2-43C9-9C9C-F2BD3EC99B13}" type="datetimeFigureOut">
              <a:rPr lang="ru-RU" smtClean="0"/>
              <a:t>23.02.2021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380579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BBEE53-61D2-43C9-9C9C-F2BD3EC99B13}" type="datetimeFigureOut">
              <a:rPr lang="ru-RU" smtClean="0"/>
              <a:t>23.02.2021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2326146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5460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0323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spTree>
    <p:extLst>
      <p:ext uri="{BB962C8B-B14F-4D97-AF65-F5344CB8AC3E}">
        <p14:creationId xmlns:p14="http://schemas.microsoft.com/office/powerpoint/2010/main" val="1458497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7252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345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5957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BBEE53-61D2-43C9-9C9C-F2BD3EC99B13}" type="datetimeFigureOut">
              <a:rPr lang="ru-RU" smtClean="0"/>
              <a:t>23.02.2021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B1745E-D6E8-4A97-B26D-4D66FF192A93}" type="slidenum">
              <a:rPr lang="ru-RU" smtClean="0"/>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1028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7BBEE53-61D2-43C9-9C9C-F2BD3EC99B13}" type="datetimeFigureOut">
              <a:rPr lang="ru-RU" smtClean="0"/>
              <a:t>23.02.2021</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0B1745E-D6E8-4A97-B26D-4D66FF192A93}" type="slidenum">
              <a:rPr lang="ru-RU" smtClean="0"/>
              <a:t>‹#›</a:t>
            </a:fld>
            <a:endParaRPr lang="ru-RU"/>
          </a:p>
        </p:txBody>
      </p:sp>
    </p:spTree>
    <p:extLst>
      <p:ext uri="{BB962C8B-B14F-4D97-AF65-F5344CB8AC3E}">
        <p14:creationId xmlns:p14="http://schemas.microsoft.com/office/powerpoint/2010/main" val="11970541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elar.rsvpu.ru/bitstream/123456789/20414/1/RSVPU_2017_387.pdf" TargetMode="External"/><Relationship Id="rId2" Type="http://schemas.openxmlformats.org/officeDocument/2006/relationships/hyperlink" Target="https://arduino-kit.ru/blogs/blog/uroki-i-proekty" TargetMode="External"/><Relationship Id="rId1" Type="http://schemas.openxmlformats.org/officeDocument/2006/relationships/slideLayout" Target="../slideLayouts/slideLayout2.xml"/><Relationship Id="rId4" Type="http://schemas.openxmlformats.org/officeDocument/2006/relationships/hyperlink" Target="https://arduinoplus.ru/arduino-modul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t>Arduino </a:t>
            </a:r>
            <a:r>
              <a:rPr lang="ru-RU" dirty="0" smtClean="0"/>
              <a:t>на уроках информатики</a:t>
            </a:r>
            <a:endParaRPr lang="ru-RU" dirty="0"/>
          </a:p>
        </p:txBody>
      </p:sp>
      <p:sp>
        <p:nvSpPr>
          <p:cNvPr id="3" name="Подзаголовок 2"/>
          <p:cNvSpPr>
            <a:spLocks noGrp="1"/>
          </p:cNvSpPr>
          <p:nvPr>
            <p:ph type="subTitle" idx="1"/>
          </p:nvPr>
        </p:nvSpPr>
        <p:spPr/>
        <p:txBody>
          <a:bodyPr/>
          <a:lstStyle/>
          <a:p>
            <a:pPr algn="r"/>
            <a:r>
              <a:rPr lang="ru-RU" dirty="0" smtClean="0"/>
              <a:t>Шиманская Е.Е.</a:t>
            </a:r>
          </a:p>
          <a:p>
            <a:pPr algn="r"/>
            <a:r>
              <a:rPr lang="ru-RU" dirty="0" smtClean="0"/>
              <a:t>МБОУ СОШ №70,г. Краснодар</a:t>
            </a:r>
            <a:endParaRPr lang="ru-RU" dirty="0"/>
          </a:p>
        </p:txBody>
      </p:sp>
    </p:spTree>
    <p:extLst>
      <p:ext uri="{BB962C8B-B14F-4D97-AF65-F5344CB8AC3E}">
        <p14:creationId xmlns:p14="http://schemas.microsoft.com/office/powerpoint/2010/main" val="24450207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6431" y="996646"/>
            <a:ext cx="9601196" cy="1303867"/>
          </a:xfrm>
        </p:spPr>
        <p:txBody>
          <a:bodyPr>
            <a:normAutofit fontScale="90000"/>
          </a:bodyPr>
          <a:lstStyle/>
          <a:p>
            <a:r>
              <a:rPr lang="ru-RU" b="1" dirty="0" smtClean="0"/>
              <a:t>Цель:</a:t>
            </a:r>
            <a:r>
              <a:rPr lang="ru-RU" dirty="0" smtClean="0"/>
              <a:t> изучение основ </a:t>
            </a:r>
            <a:r>
              <a:rPr lang="ru-RU" dirty="0" err="1" smtClean="0"/>
              <a:t>роботехники</a:t>
            </a:r>
            <a:r>
              <a:rPr lang="ru-RU" dirty="0" smtClean="0"/>
              <a:t> на уроке информатики</a:t>
            </a:r>
            <a:endParaRPr lang="ru-RU" dirty="0"/>
          </a:p>
        </p:txBody>
      </p:sp>
      <p:sp>
        <p:nvSpPr>
          <p:cNvPr id="3" name="Объект 2"/>
          <p:cNvSpPr>
            <a:spLocks noGrp="1"/>
          </p:cNvSpPr>
          <p:nvPr>
            <p:ph idx="1"/>
          </p:nvPr>
        </p:nvSpPr>
        <p:spPr/>
        <p:txBody>
          <a:bodyPr/>
          <a:lstStyle/>
          <a:p>
            <a:r>
              <a:rPr lang="ru-RU" b="1" dirty="0" smtClean="0"/>
              <a:t>Задачи:</a:t>
            </a:r>
          </a:p>
          <a:p>
            <a:r>
              <a:rPr lang="ru-RU" dirty="0" smtClean="0"/>
              <a:t>Изучить предметную область устройства </a:t>
            </a:r>
            <a:r>
              <a:rPr lang="en-US" dirty="0" smtClean="0"/>
              <a:t>Arduino</a:t>
            </a:r>
            <a:r>
              <a:rPr lang="ru-RU" dirty="0" smtClean="0"/>
              <a:t> и его конфигурации</a:t>
            </a:r>
            <a:endParaRPr lang="en-US" dirty="0" smtClean="0"/>
          </a:p>
          <a:p>
            <a:r>
              <a:rPr lang="ru-RU" dirty="0" smtClean="0"/>
              <a:t>Изучить виды плат и датчиков</a:t>
            </a:r>
          </a:p>
          <a:p>
            <a:r>
              <a:rPr lang="ru-RU" dirty="0" smtClean="0"/>
              <a:t>Выполнить практическую работу № 1 Мигание светодиода</a:t>
            </a:r>
          </a:p>
          <a:p>
            <a:pPr marL="0" indent="0">
              <a:buNone/>
            </a:pPr>
            <a:endParaRPr lang="ru-RU" dirty="0" smtClean="0"/>
          </a:p>
          <a:p>
            <a:pPr marL="0" indent="0">
              <a:buNone/>
            </a:pPr>
            <a:endParaRPr lang="ru-RU" dirty="0"/>
          </a:p>
        </p:txBody>
      </p:sp>
    </p:spTree>
    <p:extLst>
      <p:ext uri="{BB962C8B-B14F-4D97-AF65-F5344CB8AC3E}">
        <p14:creationId xmlns:p14="http://schemas.microsoft.com/office/powerpoint/2010/main" val="3614588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1" y="778932"/>
            <a:ext cx="9601196" cy="1303867"/>
          </a:xfrm>
        </p:spPr>
        <p:txBody>
          <a:bodyPr/>
          <a:lstStyle/>
          <a:p>
            <a:r>
              <a:rPr lang="en-US" dirty="0" smtClean="0"/>
              <a:t>Arduino</a:t>
            </a:r>
            <a:endParaRPr lang="ru-RU" dirty="0"/>
          </a:p>
        </p:txBody>
      </p:sp>
      <p:sp>
        <p:nvSpPr>
          <p:cNvPr id="3" name="Объект 2"/>
          <p:cNvSpPr>
            <a:spLocks noGrp="1"/>
          </p:cNvSpPr>
          <p:nvPr>
            <p:ph idx="1"/>
          </p:nvPr>
        </p:nvSpPr>
        <p:spPr>
          <a:xfrm>
            <a:off x="1295401" y="2498875"/>
            <a:ext cx="9601196" cy="3318936"/>
          </a:xfrm>
        </p:spPr>
        <p:txBody>
          <a:bodyPr>
            <a:normAutofit/>
          </a:bodyPr>
          <a:lstStyle/>
          <a:p>
            <a:pPr algn="just"/>
            <a:r>
              <a:rPr lang="ru-RU" dirty="0"/>
              <a:t>Э</a:t>
            </a:r>
            <a:r>
              <a:rPr lang="ru-RU" dirty="0" smtClean="0"/>
              <a:t>то </a:t>
            </a:r>
            <a:r>
              <a:rPr lang="ru-RU" dirty="0"/>
              <a:t>инструмент для проектирования электронных устройств (электронный конструктор) более плотно взаимодействующих с окружающей физической средой, чем стандартные персональные компьютеры, которые фактически не выходят за рамки виртуальности. Это </a:t>
            </a:r>
            <a:r>
              <a:rPr lang="ru-RU" dirty="0" smtClean="0"/>
              <a:t>платформа с </a:t>
            </a:r>
            <a:r>
              <a:rPr lang="ru-RU" dirty="0"/>
              <a:t>открытым программным кодом, построенная на простой печатной плате с современной средой для написания программного обеспечения.</a:t>
            </a:r>
            <a:endParaRPr lang="ru-RU" dirty="0"/>
          </a:p>
        </p:txBody>
      </p:sp>
    </p:spTree>
    <p:extLst>
      <p:ext uri="{BB962C8B-B14F-4D97-AF65-F5344CB8AC3E}">
        <p14:creationId xmlns:p14="http://schemas.microsoft.com/office/powerpoint/2010/main" val="22190865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4914" y="1795191"/>
            <a:ext cx="3733538" cy="548866"/>
          </a:xfrm>
        </p:spPr>
        <p:txBody>
          <a:bodyPr>
            <a:normAutofit fontScale="90000"/>
          </a:bodyPr>
          <a:lstStyle/>
          <a:p>
            <a:endParaRPr lang="ru-RU"/>
          </a:p>
        </p:txBody>
      </p:sp>
      <p:sp>
        <p:nvSpPr>
          <p:cNvPr id="3" name="Объект 2"/>
          <p:cNvSpPr>
            <a:spLocks noGrp="1"/>
          </p:cNvSpPr>
          <p:nvPr>
            <p:ph idx="1"/>
          </p:nvPr>
        </p:nvSpPr>
        <p:spPr/>
        <p:txBody>
          <a:bodyPr/>
          <a:lstStyle/>
          <a:p>
            <a:endParaRPr lang="ru-RU" dirty="0"/>
          </a:p>
        </p:txBody>
      </p:sp>
      <p:pic>
        <p:nvPicPr>
          <p:cNvPr id="1026" name="Picture 2" descr="https://i.pinimg.com/originals/61/50/6c/61506c0d15102e98cbf3a42a7d41153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6923" y="653143"/>
            <a:ext cx="5028163" cy="53993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s://static.tildacdn.com/tild3665-6164-4566-b236-626564336435/2012-06-05-15595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6972" y="653143"/>
            <a:ext cx="5478104" cy="53993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8277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История создания</a:t>
            </a:r>
            <a:endParaRPr lang="ru-RU" dirty="0"/>
          </a:p>
        </p:txBody>
      </p:sp>
      <p:sp>
        <p:nvSpPr>
          <p:cNvPr id="3" name="Объект 2"/>
          <p:cNvSpPr>
            <a:spLocks noGrp="1"/>
          </p:cNvSpPr>
          <p:nvPr>
            <p:ph idx="1"/>
          </p:nvPr>
        </p:nvSpPr>
        <p:spPr/>
        <p:txBody>
          <a:bodyPr>
            <a:normAutofit fontScale="85000" lnSpcReduction="20000"/>
          </a:bodyPr>
          <a:lstStyle/>
          <a:p>
            <a:pPr algn="just" fontAlgn="base"/>
            <a:r>
              <a:rPr lang="ru-RU" dirty="0" smtClean="0"/>
              <a:t>Первый </a:t>
            </a:r>
            <a:r>
              <a:rPr lang="ru-RU" dirty="0"/>
              <a:t>выпущенный микроконтроллер был в 2005 году в институте проектирования в городе Ивреа. Платформа повлияла на жизнь студентов и облегчила их разработки. Для Ардуино предназначено множество датчиков – датчик влажности, температуры, освещенность, и многие другие. Все они позволяют разрабатывать интересные модели по низкой цене, например, световые арфы, кормушки для птиц по времени, всё это дает возможности для творчества в робототехнике.  </a:t>
            </a:r>
            <a:endParaRPr lang="ru-RU" dirty="0" smtClean="0"/>
          </a:p>
          <a:p>
            <a:pPr algn="just" fontAlgn="base"/>
            <a:r>
              <a:rPr lang="ru-RU" dirty="0" smtClean="0"/>
              <a:t>К </a:t>
            </a:r>
            <a:r>
              <a:rPr lang="ru-RU" dirty="0"/>
              <a:t>2012 году был разработан одноплатный </a:t>
            </a:r>
            <a:r>
              <a:rPr lang="ru-RU" dirty="0" smtClean="0"/>
              <a:t>компьютер </a:t>
            </a:r>
            <a:r>
              <a:rPr lang="en-US" dirty="0" smtClean="0"/>
              <a:t>(</a:t>
            </a:r>
            <a:r>
              <a:rPr lang="en-US" dirty="0" err="1" smtClean="0"/>
              <a:t>Rasberry</a:t>
            </a:r>
            <a:r>
              <a:rPr lang="en-US" dirty="0" smtClean="0"/>
              <a:t> pi)</a:t>
            </a:r>
            <a:r>
              <a:rPr lang="ru-RU" dirty="0" smtClean="0"/>
              <a:t> </a:t>
            </a:r>
            <a:r>
              <a:rPr lang="ru-RU" dirty="0"/>
              <a:t>небольшого размера. Все датчики Ардуино подходят к нему. Платформа легка в разработках и дает возможность программировать сразу в операционной системе на языке </a:t>
            </a:r>
            <a:r>
              <a:rPr lang="ru-RU" dirty="0" err="1"/>
              <a:t>python</a:t>
            </a:r>
            <a:r>
              <a:rPr lang="ru-RU" dirty="0"/>
              <a:t>.  Встроенный Wi-Fi и Bluetooth позволяют передавать информацию на другие источники. Быстрота обработки информации дает возможность загружать устройство по его назначению. </a:t>
            </a:r>
          </a:p>
          <a:p>
            <a:endParaRPr lang="ru-RU" dirty="0"/>
          </a:p>
        </p:txBody>
      </p:sp>
    </p:spTree>
    <p:extLst>
      <p:ext uri="{BB962C8B-B14F-4D97-AF65-F5344CB8AC3E}">
        <p14:creationId xmlns:p14="http://schemas.microsoft.com/office/powerpoint/2010/main" val="1715998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4773" y="256417"/>
            <a:ext cx="9601196" cy="1303867"/>
          </a:xfrm>
        </p:spPr>
        <p:txBody>
          <a:bodyPr/>
          <a:lstStyle/>
          <a:p>
            <a:r>
              <a:rPr lang="ru-RU" dirty="0" smtClean="0"/>
              <a:t>Виды плат</a:t>
            </a:r>
            <a:r>
              <a:rPr lang="en-US" dirty="0" smtClean="0"/>
              <a:t> </a:t>
            </a:r>
            <a:endParaRPr lang="ru-RU" dirty="0"/>
          </a:p>
        </p:txBody>
      </p:sp>
      <p:sp>
        <p:nvSpPr>
          <p:cNvPr id="3" name="Объект 2"/>
          <p:cNvSpPr>
            <a:spLocks noGrp="1"/>
          </p:cNvSpPr>
          <p:nvPr>
            <p:ph idx="1"/>
          </p:nvPr>
        </p:nvSpPr>
        <p:spPr/>
        <p:txBody>
          <a:bodyPr/>
          <a:lstStyle/>
          <a:p>
            <a:endParaRPr lang="ru-RU"/>
          </a:p>
        </p:txBody>
      </p:sp>
      <p:pic>
        <p:nvPicPr>
          <p:cNvPr id="2050" name="Picture 2" descr="https://3.bp.blogspot.com/-J0Z4Jc8E34Y/Wmxz1I6g7II/AAAAAAAAFEI/80ybk7S8dzoEP49BJs7njRaHoCu8DBsAwCLcBGAs/s1600/arduino_fami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14" y="1349827"/>
            <a:ext cx="11117943" cy="5007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7405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37345" y="263676"/>
            <a:ext cx="9601196" cy="1303867"/>
          </a:xfrm>
        </p:spPr>
        <p:txBody>
          <a:bodyPr/>
          <a:lstStyle/>
          <a:p>
            <a:r>
              <a:rPr lang="ru-RU" dirty="0" smtClean="0"/>
              <a:t>Характеристики плат</a:t>
            </a:r>
            <a:endParaRPr lang="ru-RU" dirty="0"/>
          </a:p>
        </p:txBody>
      </p:sp>
      <p:pic>
        <p:nvPicPr>
          <p:cNvPr id="4" name="Объект 3"/>
          <p:cNvPicPr>
            <a:picLocks noGrp="1" noChangeAspect="1"/>
          </p:cNvPicPr>
          <p:nvPr>
            <p:ph idx="1"/>
          </p:nvPr>
        </p:nvPicPr>
        <p:blipFill>
          <a:blip r:embed="rId2"/>
          <a:stretch>
            <a:fillRect/>
          </a:stretch>
        </p:blipFill>
        <p:spPr>
          <a:xfrm>
            <a:off x="609599" y="1262743"/>
            <a:ext cx="11045371" cy="5021943"/>
          </a:xfrm>
          <a:prstGeom prst="rect">
            <a:avLst/>
          </a:prstGeom>
        </p:spPr>
      </p:pic>
    </p:spTree>
    <p:extLst>
      <p:ext uri="{BB962C8B-B14F-4D97-AF65-F5344CB8AC3E}">
        <p14:creationId xmlns:p14="http://schemas.microsoft.com/office/powerpoint/2010/main" val="479564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Arduino</a:t>
            </a:r>
            <a:r>
              <a:rPr lang="ru-RU" dirty="0"/>
              <a:t> </a:t>
            </a:r>
            <a:r>
              <a:rPr lang="en-US" dirty="0"/>
              <a:t>IDE</a:t>
            </a:r>
            <a:r>
              <a:rPr lang="ru-RU" dirty="0"/>
              <a:t> </a:t>
            </a:r>
            <a:endParaRPr lang="ru-RU" dirty="0"/>
          </a:p>
        </p:txBody>
      </p:sp>
      <p:sp>
        <p:nvSpPr>
          <p:cNvPr id="3" name="Объект 2"/>
          <p:cNvSpPr>
            <a:spLocks noGrp="1"/>
          </p:cNvSpPr>
          <p:nvPr>
            <p:ph idx="1"/>
          </p:nvPr>
        </p:nvSpPr>
        <p:spPr>
          <a:xfrm>
            <a:off x="1295401" y="2556932"/>
            <a:ext cx="3944256" cy="3318936"/>
          </a:xfrm>
        </p:spPr>
        <p:txBody>
          <a:bodyPr>
            <a:normAutofit fontScale="92500" lnSpcReduction="20000"/>
          </a:bodyPr>
          <a:lstStyle/>
          <a:p>
            <a:pPr algn="just"/>
            <a:r>
              <a:rPr lang="ru-RU" dirty="0"/>
              <a:t>это специальная среда разработки для написания программ и компилирования их в машинный код для платформ </a:t>
            </a:r>
            <a:r>
              <a:rPr lang="en-US" dirty="0"/>
              <a:t>Arduino</a:t>
            </a:r>
            <a:r>
              <a:rPr lang="ru-RU" dirty="0"/>
              <a:t>. Приложение является бесплатным для использования, скачать его можно с официального сайта </a:t>
            </a:r>
            <a:r>
              <a:rPr lang="en-US" dirty="0"/>
              <a:t>Arduino</a:t>
            </a:r>
            <a:r>
              <a:rPr lang="ru-RU" dirty="0"/>
              <a:t>.Его можно установить на любую операционную систему</a:t>
            </a:r>
            <a:endParaRPr lang="ru-RU" dirty="0"/>
          </a:p>
        </p:txBody>
      </p:sp>
      <p:pic>
        <p:nvPicPr>
          <p:cNvPr id="4" name="Picture 6" descr="https://codeandunicorns.com/wp-content/uploads/2016/04/Arduino1.6.4_IDE_smal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307" y="2467024"/>
            <a:ext cx="3974635" cy="3498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7773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data:image/png;base64,iVBORw0KGgoAAAANSUhEUgAAA9sAAAHRCAIAAAD17z3EAAAAAXNSR0IArs4c6QAAAARnQU1BAACxjwv8YQUAAAAJcEhZcwAADsMAAA7DAcdvqGQAAP+lSURBVHhe7J0JQBNn+v8HkRBATBAEoSgiFgSFihQUWlBRcKFatRTWerS6eP0qvcStuxXtvx7d1QW7bbHrxdZWsa1Iq1VhC4oKLbQgh0FBUEAOgSCRRATCJf/3fWeSTEISDg9Qn0+nM+8177zzzki+7zPPvKPT1dVFAQAAAAAAAAAwQAxhtgAAAAAAAAAADASgyAEAAAAAAABgIAFFDgAAAAAAAAADCShyAAAAAAAAABhIQJEDAAAAAAAAwEACihwAAAAAAAAABhJQ5AAAAAAAAAAwkIAiBwAAAAAAAICBBBQ5AAAAAAAAAAwkoMgBAAAAAAAAYCABRQ4AAAAAAAAAAwkocgAAAAAAAAAYSECRAwAAAAAAAMBAAoocAAAAAAAAAAYSUOQAAAAAAAAAMJCAIgcAAAAAAACAgQQUOQAAAAAAAAAMJKDIHyMNpdlZ2dllDUwUAAAAAAAAAECRP1bKk7dt37rtl0omCgCDibb8r9cEzw/5OFnIJAAAAAAA8JjQ6erqYoL9RXh645oD15iIGjgmliajn/fzmevjM96Co8ukPovk7VvwcQIVsO3EWhcm5YlBsH/+5gQqcOvJNY+q6U9Q50gzdi/7Z2obJ/CTuNWTmbTHBv3PzWHV/p1zLZikh4Rg7/wtiWg7YfWBnYHmdNqTAd3ywE9Oqr0csvPSAMfIwtTC2t0v0NfTzdaESdRCXcLGVfuKmIh2nryeBAAAAAaKx2Ajb2uoEQpSj0R/uDpk8brdp0ubOpkMAHgSactOT23D27MXMvD2aWHCSwssOBRn8my3Z0pEtjUJa0qzf9637f3lIcs2fp0FTwgAAACAAeCh2cg1Gu0625pEVdcyLyacTMiuwwKGM3nN7i2B1s+gsRxs5Fp4YjqnKXXr4t3X3dwss7OLfDb+EO7JZTIeD4/ORv7k0hsbuaZc/AeqpjTj9zMJcamlUhTnWMz92+6/uBlp+gNF28gd1uzbFQgXAAAAAHhYPHobuS7HyHyc29wVmw/E7Qv3s+BQbXn71kckCMFS/myA9NCC+fsETOzJpyH9bDbFeWnBap8JFJV6NqOJSQeeUNAfKOsJs18P33306O7lLujvk/D01rADAriuAAAAwOPksb7ZaeETtntToAlFtRXs250IT4efCdqfJscOJMhzUgUUZ/Y0FwuP6Q4UlX0hHabOeUrQNRq3cNuXqyZw0FVO/Gds3tN14wIAAACDm8c914rR5DX/JL95Rd8cycDPiIGnG6Gwigk9FVSlnkSCfJrzBIoyd8OSPO9sRh2TBzwFWMzdEhFgQlFNCf9NeKruXAAAAGBwMwCzH1oErAgwpai21MTfwLz49PNU2cirLiWXU9Q0LzfsO27hhh1XriX8BsrtacLI5c9/ceNQVPmx5AImCQAAAAAeNQOgyCndCQuW4Lf3BL9kaPNc6WwoTY3bHbF6xZ/nL5iPl5Dlq7dExaVq/MLOta+XoWJRPZjeOwX7g1Gx1XFIWmlBmrEbHXTZ16xpzoQJH6IdNybQNtHONmFewtfbP5A1L3jJqg+2HU0tfcBRRp/PWpk6QULM1vWrFofQ+y4j+5b31ie2oSybvfuC4MVrwrd+fVogbGtnSvQWuq/QsvrrMhRN2EJXyF4+TNB29VE3HI/aIm/Jn5eviYhOyBO29eb1g7tVqUeVOmH99iO97wQtVP2WUEVxfF7Cgg1BO65Unb/UgyQvOLJm7eo1h2UzhNLNWx6srRPahEXn1N8Gmq+EYD8u2aPLvuZiefvwsfZ2z3mYd35DWWpc1OY19OmjBV9ZdGKlDYPnxRITn5A/GVFUU2Lq0/P6AwAAADDIGQhFjn7ynD2RlKGKLhXdpRNUabpxYsvi5eujjqTmCxtkCrutAc+iuPv95SHhRwRqdpzg9hJSSr/na5kbHVWSlXwWW22FJ85rLXdN8DtFGc0i7exG042EnWuXrPl438msUlnz2prqSrN/iFq/evXO8/10ke/XWctpKjr6Qciqzft/zi6ta6IN0213yb7vLl9/6FoPglSU/XV48Ir3t7J3xxPD3cg+eWDzmuCtCXTKY6BTmB3zQcjyD3YfThXIWyJtEOYn7/949dIPjxRpPRPh+X+uCV23+welTijNikOdsOYBX9frvJZ8WkhxpnlOpgU5RZl7+k0mxlTt01Pj+fWEQtIcRfMaSOusLbrN19FUevqfa5as3viF+tsgTNvc/4+cB7rzm0pPfozusajYVIGQPn0EvrKpsVEfrFj8QWz+Qxg1PRQc3Kaja9z2W3bv5h0HAAAAgAdlYBQ5ZT5uwnC0yb+mzlDdlLcvLPxrgZRj8dKKzf/ef+zHkydO4uXY4T1bV/mN41JtN+K2vL+vu7xymTabQ7VdzNMiWdqyf/+9zdLNzYZqOpeh5edW8DvS7UazPSYwcQUNSC+uCN+Xcdfc7c9hO/ccZZr3Y1zsnm0rpplQbcKMf29km9Z7Sb/Pmqbo0LqNP5Qijbgi4rN9P8j2Pbpn86vjUJ+U/rR593mNNsymG3Eb1249eaONY+4W/O7O6MNx9O700Xe+G+xmLdOgvcUicBddw7ZAHA3cKqtQsaidPK40Yeeq1dt+rjJxW7CadSInfti/OzwQn8mNuM1RqZrORHh64zv/zhAOGTd71bboo8xZoE7YutzTgtMmPL1568/9HCxhijLO3qU4s/xY0x2auPm4oP47+2tvVHI73bwGPr5GX8eR81rnxmTSdDZk/Hvd+gMZwjbOOP816DaIpYuhJe7ovn9vWe0/waivl+Kh8WB3fpNg/zsffJ2H7jGlW/TED0ejP1kzezyHkpbGRazbnzc4RPk4R2e0vnutRETHAQAAAODRMkCKnBpt9zxatwnru/0AN6Tu3pHQQJkEbjm078MFbraKz3xyhlu7zA3b/d/PljhxKFHC9u7KbILLNPTTr0VqS7MzzrdZzPzLipnW1N3kdI1+oteyf2ujONPd1FjIhdk5TW6rPotFYnexn4O1EdM8PIeay/y/79k8ywidw8nTffx2zIOcNUKaceZMA8Xx+eDff5vvPs5CJhlRm9xCPyPTR7Rl/3RRvXNFXcLWvx8pauM4LP7s671blsyaYD1cIfrQ0R1mLd28ZzMR1o+eooxrVsF4oswtKwJZJ0JxLcb5rNn9xQp0Qdqyj5xV63FU9PXfDlxrMw3cfOCzsLku6MrQyfjCLPzbvs9WOHCoopjos71zruiOIDWhicyywsQJJlOIJL+QUdSj00Xml387UDphOepkfI1M6NYpTXrdJvjvBzvRwMnUZ/2BuN3rAtFtoNDfHCMLW7fAdTt3v9V9lPh4eJA7vyE1aluCiDIJ2EKfPuvKGllPDgyLOrR7MbpLGxJ2aB5vPU6Gm1tjk0GlsJ6OAwAAAMCjZaAUuRGffBfwXtM9ElVQ9OPe7DbKIXTnajf0A68Oo3HBEet9sMbce0JFUnPdPH0o6m6GQIOPeFNGciplHfiStbW7nzXVdDZDg2mzPP/3uxTnJZcJSoKJZtyKz/ZvnDtOwwdEjNxeC7FG29Ts/L74xT7QWSPuNgiRDrJ1HKdub4vZC9BAhSoXlKpxemlI3ft1URtlvfiznX/WdFKPkZlbvt6+VOM3Iy0DF8xEElWYcbm7qbvh7NETDZT1ko/XuGEt1Q3rBe+8jq6MIPm3fpnJpRlnz7VRwwOnY9spCxOv2W6o/xPOZPU0BBNRnlsObV2ouZOLYj87jYdVG78M9xmMX818gDu/4MQ+fH+v+OcqTV/eMRr35y0fkPt7348D6ZYjw8TCEq2b2lvoKAAAAAA8WgZKkWtAmnHm5yYkShb4a/0cnpFnyGL069/91SuOyxSkj4SX8tWqroaMC9mUjZ8b2tX6RT8bjaZNYf4ltP80d+YFPmU4eupSFVhPIIqwUtj7590PetYUNdzCztJinIme+tf+uOMmYGN/0z2ZU7KCqovHkFQypdXqIICrxwTUw3F5ASvi0upu17fq4ok8ivJZOt+GSeiO9cxXUDcU5Wh3RFdPW176722U0QxPB1VBaTRtFhoFtv3+O+pHrQSs1zjcwrRlJCYgPe729l88tZQaSPp956NTO4Hv79cCLbQN+Yw8/7wE39//uygYPG95aqJo3xr6zVRNi5oXZAEAAABAI4NMkV/NTkW//EquuuqxnuY3DuukIhVPDKOJL2pUXQ2XUvMoB39Poj2t3bDjSsLFfJKlhDA79RoSd55qBXnP0Na1vvDAZ01x3Vbv3b/77359ldVk8hDK4bXAbkJzkGJkon7Q0pCfgU7EbYqLtmtmbm2H1tdL1HvvaKPp96RU/F7By2o8RjhuXliSn0/P7j7g6T3En4rizJ7vY8KkPHlouPM788n9PXu2e0//oKw9/WxRV2Z3u78BAAAA4ClncCly4a0StLa1GU1HtWE5Dn9nqKaiUkUG0d9tyb6Q3c1DQ/jbWQHl4vcSI+mI40rb2d+7mbLuFuEZFtzcXXrSxw+Lh3DW/aSptEhIURYvOmu1zT8JVJajQZSRtVUvzMt321qZUK8hX86nLBf64UcN3eC6eWJfmgebX7/8GjoCNU2to9QTTl1lKVqPHz2651OzsJ2IelJYWdW3tzAGAIc1++g3UzUta5XeNwAAAAAA7QyYIqc/HDPMaBiJMQir8W+3nWVvzIQW1rZoXdegqrwtXNyQvsy+lK/yo171e9I1ys3PU143cVxpO5eh8oi8LT8LaSM3b20eBg+Xh3HW/aOy5DpaO1g/8YJcWIW7sOkkMwm6pmUzmcOxvb2PThHky/mU9Rz66Up3OG7TpiEhKUi91G9J3lRd2YSv7mhUz9OGUIgvjo11r+5vy3FoLWwY+Lc7yR8oIz0DOgYAAAAAj5aBUuT0x9U5FmYPX/daT/NDClN1WnLytUWfWdNYx7Oe5j+Bajt7VvmdvGv5v1OUi+fkQerMqw3yWZno7R+skX9YBy3Bi9es3RyLP9PTnbZ2rOyHGT2upwGDg764+GOEGb9gQe7nrtEniDPZC0vyB/ii/r0m7GbFN9LuRg88NoRC/E9mtIUZHQUAAACAR8sAKfJOYRX+wRtnbUXHHyo2ztOGk697sEyh2GGao+oaTr65qPxOXieZ99DB0/kJ8+YlnwcKxp+VOZtVKpR/WAdBPk/Dij/FTFh9oJvzgJplZ2CfZjKpykjAs2lWfb1Obmvvtvz5n6m4h+GL+k8LdVXYk4wzztqUjgMAAADAo2WAFHlVEVbBli+6KP/gjSDv7QkbejMZBq3pR1uo+cmc4DXDCE83foOJI6mUfFqo5tVJ8s3Ftt9Y7+TdwF+BcfDBji+PjQc/a/rzQG0cC7dXyWdl5J9fQcuPcbGHP1uCfV26Y2GB00ur+mvZHTRwyMTeDU2PYK46+uXXXlL1C37BtB9YWOK3CIqq+jUz4yDHZAS+v+vEvbq/a7CHy2jLx/nvTw1t1wvxKGyay0DN/Q4AAAA8awyMIi86+xOSHkbTnFX8AMyt8atz+TewfaoH6qpKkKZ3GGet7nUx8hHspt/zZOqoAOlsowD8LRcVyDcX21IzZFbyqryMpsf+puODnvXd1GM/NVCcCau/2L85lHxWhj3w0OUYDTfS8KFHE3OsA6+VVtLRJxcT63HoDIXXSnuj+voE+XI+Zb1iD2uQo3b54W8+qAk1P/XwRX1NmJHP6V8rfWBJ3mcv+UeOBX1/F/bi/hZWXUf394RxvXjJ+VHSkJqUijY9TN0DAAAAAA+PgVDkTRln/oeUk3XIbFULFOd5R/Tj3Zaq5HCilqrfziDlY+3pol47k493CrMFtL7BX1sc7uelbqIM+puLqYzjilCQLaQs/Tw1z2n9KHjQsy4txNN0eIcE9nXWRYozzgFfgtS0Pn5htM/ca3o4k8NoxG48nqc8+0L6Q34lEI/lKGryAp8e55Xker7yJyN0c/fui/rdsHbAHlVlyb8/iNsL1o8lg+6JBz0dftvFbI2fyJVBOwjZeLoM7AeSys/iue05PrMH68zwAAAAwNPHY1fkncKE7btT2yiTuWsCuqsc4kZC3U34b5JWW2FT9okfqyiOW8gMDUKJ/nhnUUY+Emjka4sWc/3UT7lt8qIPOmIqcVxpEPxepMZy/8h5WGetGXpmm+5YvDQbDUjazu+L1W7ZbRL3V+nSBtJH7o5h5OmHTdR5X8dmP0wzOflyPuXi82JvXitwmL0QjZT6+YEbXZfpWNBXxf63h6/IN93VlG83gXw9KbtAawWd7aqfyX3kWHjOQXdZU+LhhB7u7x+P4ft74fTH/Q+QTZNg/ydHUDMc/rK0x+8DAAAAAMDD4vEq8oZrJ7eG7S9oo0wDP1is9omwyezFC0yotqL//vPrfA3SqrPq5PZ/Ym/vZWs0f02F/ninICOviXxtEX85n8lRxcRzBiqJHVea8jIElNFsz8fvO/pgZ0376aZdyFC7693ShF2a5lpB+/otWYiqazi5859nNVhnhVlfr/9LVAYT6ysWtD9Jwvl+WY57D9czBH92tOnsPyM09iGi7lpp78cW9JfzOT4BL/XuPV8bz0AbNL5Rnb2nlzi8ttYNf0X+y22HBE1qNT2+lKv/9oMmWWvk/BL2yxLEHhNo6AB8KRdvxQ4ZjxeTGUvmm1JtBV/v1HRqaCzy89ad55oohyWrB+4bSW01qdHvb0sQURynFeu1f0AXAAAAAB4qj0ORt90VluYnx25fF7J849d5bRxzv43/WuOi6YGww4p/rprAaSs9GbF8/Z4EQVVTm+wnvK2pqugckhTrvi5o40xes/4VbT+ZRpM9kTzJzrl4Nim1zeGVaZrNbkZuRJL/fjEjJ5sa7uc1nkl/rDzIWdv4zHdCUi515zubY1NLmXlVpE3CsuyEPRuXhH6w/5rDtMkoqfSiOpcIh2V/CzbnUKKM6A9WbzuaWlonU5NSYWnqkW3rgtdsT2h6SY0Pfi+ZMG02utQNP23eclRQRfuudKJzEpzctW5/Hok+JKxf37Ia9wPuwzVbj5wtqlK4yrSh3kjFd+Cqjbsv9NYvhP5yfm++pSrD2mc+6qdefFFfLSY+Ye944hP4afOKD6MT8tBNQNJJdzGXMtvCx0fjbW/yUnCgKUWJEra//8+T8t1Rg+5WCU5/vW0VupQnGiZ7qvPeesToTlixY40Dur/lp8a6NFVFyV+HB4fFXGvjuqz+YIHWL+0/AlD33q0qSk2I/vvipWujztahf2Ur/hmh/YP/AAAAAPCQ0enq6mKC/UV4euOaA72zgHIs3BauWf1ntx5/7arO/XPb3gyhel3DGffq3zYvdzPpoRJhwoer95dxOG1tE949tHWWFsNbW0ZU8M5UDipKzdp2TOPH9kiFRRNWH9A+fZ7mYnn7FnycQAVs0/Q9v/6fdZNg/zubE9RMs82xeGn15nA/86yopf8gE/RRVOAnJ1djgc6i6Vrsls1xN9QdmDtu/odbVrhV7sef1wncenJN36V5k2Dvui2JakzTRgt3xi6XPZHoqXMYtBfrbMg+tHXnz6XquxD3xoqNawPHDWfiWqHvCqP5/zi6wolJ6pm7qduWRWVTbusPb/GRH6WXp0YQnv/nlq/U3gOk8esCjc7jf24Oq/bvnKtOmtek7twUlaF2wnWutc/qv6+fdUfjpdTYzge+82mqknd+sj9DPuRThjN+wcaPVrj1a7ZBwd75WxLV3dgEOrdXcMfNXv3OihnjjLT8balL2LhqX+9e3+2xxwAAAACA4dHbyDlGFpbj3PyDV0d89vX3+zcv7lmOI6xn/W1f7P6tqxa4jbeQzRPCMTIf5/bqmq0H4naH9ijHERYuntZUW1sb5eIzRftzcI7bNB+kwNraOLOn9ayZHh39P2sjl9UH0I5+LubMfhwTstfe2H0f+lnrUpxp4bvf9bHGtl5OA/kYjRJGE5ZExe37ZM1893EmjD2YYzLeLTj8s6+PfrbC7QG9CIxc1h7aFxHsNt6EOSeuyTj3Bas/2a+Q4w8LXRO30M+OHdgZtszHxbJbH+Le6KUcp6iGi4mpFGUT4td7OY4YPm02/qJ+9tms3jvHKGEx82/7YvasR+2XX8rhFi7+ssb3+Kqhpc/GA4d2h6PeVpw+upTzV23bd3TP+lkD6aFNWfttRGdBbjOL4bLGDbegb4ZjUf2U4w8K18TC0sVn7tKwXfuPHf0sbJZWOQ4AAAAAj4aHYCMHAAAAAAAAAKDfDMTshwAAAAAAAAAAyABFDgAAAAAAAAADCShyAAAAAAAAABhIQJEDAAAAAAAAwEACihwAAAAAAAAABhJQ5AAAAAAAAAAwkIAiBwAAAAAAAICBBBQ5AAAAAAAAAAwkoMgBAAAAAAAAYCABRQ4AAAAAAAAAAwkocgAAAAAAAAAYSECRAwAAAAAAAMBAAoocAAAAAAAAAAYSUOQAAAAAAAAAMJCAIgcAAAAAAACAgQQUOQAAAAAAAAAMJKDIAQAAAAAAAGAgAUUOAAAAAAAAAAMJKHIAAAAAAAAAGEhAkQMAAAAAAADAQAKKHAAAAAAAAAAGElDkAAAAAAAAADCQgCIHAAAAAAAAgIEEFDkAAAAAAAAADCSgyAEAAAAAAABgIAFFDgAAAAAAAAADCShyAAAAAAAAABhIQJEDAAAAAAAAwEACihwAAAAAAAAABhKdrq4uJthHRHfvMiEAAAAAADRgdjSOCQEAMGjoWhvKhAYHYCMHAAAAAAAAgIEEFDkAAAAAAAAADCSgyAEAAAAAAABgIAFFDgAAAAAAAAADCShyAAAAAAAAABhIQJEDAAAAAAAAwEACihwAAAAAAAAABhJQ5AAAAAAAAAAwkIAiBwAAAAAAAICBBBQ5AAAAAAAAAAwkoMgBAAAAAAAAYCABRQ4AAAAAAAAAAwkocgAAAAAAAAAYSECRAwAAAAAAAMBAAoocAAAAAAAAAAYSUOQAAAAAAAAAMJCAIgcAAAAAAACAgQQUOQAAAAAAAAAMJKDIAQAAAAAAAGAgAUUOAAAAAAAAAAMJKHIAAAAAAAAAGEhAkQMAAAAAAADAQAKKHAAAAAAGE5MDGtaGdq1ddm4yk0DZe6eHBBWgJcDNlkmiti9c3oWKvTEDpYQHLsbhN/3Dmcy+4CI7nAuTAADA4wcUOQAAAAAMJvJEZffRhmM70opOoCzNPUfwHdFiZRXKJFk5GuqijbixroxOAADgSQYUOQAAAAAMKqrKmvDGcpgliVLhww3pAKVn7GpPh6xtjfCm7E4BWkclHNXZG6PzbVIUTnvGmRwfMu8g6aVNc4LSp9uRxP5hvM4vqGV1aNfa0Jo5TL8DwCMCFDkAAAAADCqq0++2oQ3X2HQxjlp5DedQVEttMwob2FoZ4zR7viX+AW8sq8Cx8HnLsNfKIm8cobwLaC8UL48zi0j62tCW5UGxE8mOBNdJM3KWMVld06z4TDKD7Xi8I61Eu1YvqwmasW4kyXCf10LXTLvT8GaU0jW86U/aSdn6hpA6gw7yUK5d9ILFDUwlyxuWLYidZEpKyZgR1LUioD9uNj1g7DiCb8vFIVsTvqN8MNMPrN3C7Qxzs0/ofHch/Foxk9grjA8uCm2Y58zEqMnnVoR2ve7BxCjncyuWp7tTlKN/zerF8Y5Mak+gy/qoPIsC0YVbtSASXTVZtOVNf/w0Bl0j+hLji7isdJ5HIF3igcF3LHO7AgygyAEAAABgcBElasQbQ2NfvCHm8PbGlDtYptuaEGOtmeEotG5tTK/CMXVwfF2cA/lIymO4XP5iN0/a4yVwRlD6y3auRkyWqhCYMOPcTLwjl04fwhk10i76lYBwJNeyxMRDRuZOM5HPOLUb8l8hYi6UR+Rvo/ioxOrgHO91owz4TCW6fCNTT0t9EnkQjGPfCC2YwUQeOSMMTKjmgmwRJSk5Ws6k9Y7Go6JG/nBzcvkoysVyytBOKc9iOx21NrfVbyxACr8wyXL/0aBCOnUgSUjJOHrPdJ0veUvB2jvSTj89LymGzmut3rA3RmdvzJT0asrSOXq2zJMKeNiAIgcAAACAQUZFI9G+hrYuFDXJ1Bb9Vjc3RtzBMp02nK8bQQzeTfe0uak0i2J+Txy390RELZbySDcHWlMUz2P783xsQZbW7blwQmfvsVlXRFKcTWMV62pnq4t0mCjq7DGdvSdWXhGJUTLXasNLaCRQUkhGCrY8VBEVbio3uhs7TkRrO1dj4touqUmh7LxGkPCtzClIz8Wn7aioTCmsxmXVgS3KQQHpy8i7qquX5bw8miSPjpwXQpvqW5YHbMKm5ZDFPMpxAjHZEgtr4MsLGlaRaGjImcmKhwDdMA4PkFW1xB+PLmgz7Rv+8YvQQRef6e6T4hLQ4GXFp/ihqHLalm/jybRwbWhDyIx1tEUZvxcbcoY4t9QEKDxkUoSNYiNj2qK8+DkTqrYyl+J7TiLxMca2zY0pEnrfoIM4Cdu/c+bOqwkl57J8QbQNKUkZL/aWJa62ZxnTR0cvWMw8xJA9/di+cHnLQjc623d2SNfakHh8lRBu6aHEJM9zig1hHow0LJpBP9aQUbkk/WaNhdPByaaR0+wsa/JmCZgMOblXzv14h7IdoewFZOOZs5y+astLA5zpEZqGq0lRIyfHyx7aRFrKBoQKlB4CyI3o5DIFMC1nHeXpAxQ5AAAAAAwyqurKWtGGYzmCsjU35tNvcNIynRjOXQ2xoKlt1KhxEYUVJ1bmVZdRoh2l9VhVU/r8ERQ10coVS+XOjKunwq6JKKox5W4rS5HbuRKhWVaVueEGUt+imF8zU4gKH2Uy2peqjr/TgiPDTNcxvjRtubdxiq2pM1LztthE3lkoLKAoYRn2saH4lm4JQf7R1i3xCUkrNZrzMfzhhmX5SeP2Hltyo9XVyS0SJU2aFGpJ/ZhyTOe7xIgboloqf9bXmSmtVOE1bLLV+T6Nojy2OxkX5qBxxYkosWGgvXxuGlVsvWZtH9W2B1d14cf7o8nogsCzsK1Jn7L36CvdfVIEiSbp1WJKHIOO9XViFBoPzHRyFOfP+i5m3M95OYZ2kX4eMmlo7MWrC/spxjKxhElACOoKO41dsb60ChphUHM3s6CJY2uJDcxoNCVuqDlKSrHg2Bo2RibiFh5tNV3njl1cULNjJvLLCi+M2xsz7nSJ/BXe8Lkz1vEbok7jntkhMlzsNSuSR0UIxVy+OfECMl5spi9uNXYcT4YoLuaOuuL0LIqa7LjYSBwRjwdIsRWiDJzHovzcjvJOX/d564YJt6flM4nduY/vSzmR7k624jw06JoiEFva2G9iktVdTcr+TIBboE51GGrA3hM7bpNRYi8ZZjKqKh3XdkVsYuMWy4w7njZAkQMAAADAYCM/l+hgS2Nn2hUEv8HJyHRjJySDiPYtq2dJwF7CwXocCfECJNG648K8TCptl2v96oZOsuVwXCnqaH0jlu9cQ1fKzhHpvXZxQgVO4ZtYLqb3vU/EH1X8ysX8lMZOaojuqJGj1031z1kht/uqR1xfvASPHxqPZteVDTF0RJq5rVM6RN91zFg0Eoj6NZNxolCicMMv55Zko3GFaIOoUbOiMd40xlRcm4/HGJKSJTViMrogiG9OuVicS4e14z7WiyuOT81OkVBl1dmzrtZRI6zWMXni+ONpMbeZiIxiLMEtrCge6qjGwhLsx2JrameL5Lsxp+Zud8nblnPtQlQ1bmGEsJEy5C8mzZbeyvNKx1q8rLpTNnByC7LgFN78NQIXro44VZBx39R3IkVdFebqmfiifuNN9jIQ7ykTO46ajMYMi58z4d8V7UH7tXdSQ419HexdbxeHpefL9b2cmILqMh1dqagqSsKksDD2nTzrtRGdudVKTjZ70pOCzuehDsz9XcSuUM3VdLHzMhTHJpzbgztK1NBBF+wdjZWzcCc0Hk1H40NdRyu5g/5TBShyAAAAABh0JEiwJOcbWRJXEPoNznwyB4uurZmlJfY7aS7r09uGShB/mO4I7tWQLVdP7i5sbKBDttKWH9E6S1iIZ2Y0tPUl+ru5MYZ2Ljfkv2JmiN8QpcUfojxzVuwhnfikiMK6WqTp9U3Xec1gdLB2JEh66nLRCRYnheYJqTEe5/68vDRwMhoPdIMf6PJyDu28MUHl9VQ2Y20NqFE2M2h/CVySjC76hhGH29pcKJeqrR3SIbpaDokuGZbgPGvKnm/bLI6volLKxbXDTddRjkSgM4XUUna/k9LVtSTNrmnsrt0N+XptNcSFidDWcp/iclC/Xcm5i1/8tXU1t2yojLghKjM2DecZv8I3KKzNw9co/VxYSbOTg3fO6mU53mhsoILVwaljTW7XNVhOVnp/VN8qEvdbyDkPK+mNzKB0+XExjmMmHXyN9OpatlMNC/nVHGHIZ3dgP5GND59GQJEDAAAAwKAj5XYjdjUxsPAyVLzBmdKIXURGWVhhNSxtTO+HvqlvJh4sHC+nGYt5lK2Vc/xEC5ayrKa9TWzHesZOMMWWUfeXA2k/ltvFxAhKz8zIcbI2QXvViivLGOdyY19rYssXMc4VkYEL4qfa+7ZV7sgrSKetu3oc/DZqX0j4PcnpUMyU1JuUtVuMF5OowMst3JJKSD2BnViukdNST7O0kyorScTF6AV7ofSRpjapvqEj7TuO0B/Kvd+p5ZCIlJpGsbHpQQu+lPZRKa4paOd7zeBbtmt5H5cNbraJQffZG5vF7RxL+kUCDMdgCCXFPiB4DOBoNinczLCwMo+qKs5tNvWaSAYA2AEJF9iTcsIy5tisXLHtxKnRyq7zvtM9lxgKt/90akdlp+8U1hw4sjc7dfYfdkopYBvCsdeQixVVmYZfFdhb3MMbqm2dlJ4+M51n/7G35FDSDnKPPnWAIgcAAACAwUce+U6QPgfLZdkbnEdrGrAK5JLEezJrdJ+4ciWB6Hgu3y72jdDSVz1e49F+LDQlYYJqfAhd/uIZC7Bl1I3MjSit3pNF+7EwruSjDA0oqiWnrISVgt3Ky4R0MTcvS9PXXL3PvYG/KvoamTq99vbNbs7TWpngGfuyvStFiRUeDiJxG2XJn+xKGS+eYGerp0t1ttWIRHhcYWlM6XI02OBLfrzdIhtjUK42kyPd+z5JeVZlbjs/yMfNF4nykU7x9ubSmpINTJ4GrtQVDjELGqlbWEvbufMzxJTjWAt+o6h34wHc7FHWk3GzeVbhcyxlVu3sM6JOx7Evb8fzYJqum2Pneb86Nh1nYDM8b/wSY3FKNopV76lrdLUbbyvFFnqE7dQZsZOtbKnGBvyUQxlr72h7w/S8X1HDYhLzUyirDQHKgl09+twhneJmUS7TPF0T5l1SdVytzu0yDZ2HO9B1gmeQafc3O/FIw9YSO/b4Tp4RasYqoMdBo0fUCdsDX/TVF5/J77uz1pMAKHIAAAAAGIQw3wlCKN7gzGO8ShBlkl4ZWrtRuSQh4yiZSBEhbRIdTSthWzfL8hJ9fy3JbZK9eNfZVnYrf8lPiXLfYsaVHNHakHINb4/eIuMERLs4g5mjozGnTiyWOxi0tuQWZwQm9tHJhmPo+bx3ztrQUt+xVE1+BBad1XvK6ihzt5y1ITHudoF5xQlSfnhQaGmAI7equtZobLxiCnAlYhLTomp1X/NBY4zQnNlOvkbsQQiN3Zk3ZfOsqydvye8lNabOeIyx0MNXWrAuVfPrjwzZBY0cvh7tWI+JqBJxuZyaXl+4mPQ/9twxxEOjP/uv44gKZS9V7jifebTZLHxuSNfaBZGWbXvSsJLGFNcU3OdwxdURJIYFupGBtJ4ZCNnqGge6B5SiHnDj1xTnhSmuhnHkNDvb+oKVebQpPX9lXjXX5sUzE0hMG3kx5c2OLqR5QypTmoxf89M8wbwkMzSnssF8MurAnGlWZXVK3i+E7O1FIhObGaVrQ844G9eQKfkZDMai0WPXGwHh5q0/pvfwivCTi05XVxcT7COiu3eZEAAAAAAAGjA7GseEgEELz7sgxDTl2ImwB3V0Bh4y4fOWRRrdJFPrPGTQ8IwJDQ7ARg4AAAAAwDONp6u5SW0JyHFgAAFFDgAAAADAM03GhXjLUz16oQDAIwQUOQAAAAAAADAYiTp1+FG4rAxCQJEDAAAAAAAAwEACihwAAAAAAAAABhJQ5AAAAAAAAAAwkIAiBwAAAAAAAICBBBQ5AAAAAAAAAAwkoMgBAAAAAAAAYCABRQ4AAAAAg4nJAQ1rQ7vWsj7qbu+dHhJUgJYAN1smidq+cHkXKvbGDJQSHrgYh9/01/gNcy24yA7nwiQAAPD4AUUOAAAAAIOJPFHZfbTh2I60ohMoS3PPEXxHtFhZyT78beVoqIs24sa6MjoBAIAnGVDkAAAAADCoqCprwhvLYZYkSoUPN6QDlJ6xqz0dsrY1wpuyOwVoHZVwVGdvjM63SVE47RnCduKMguWh+PnA2tCWRTNew2mT40PmHWR6STvG6/yCWlbjfWvm9GoHoPdsmhOUPt0OBRZPn1cwR/64B9AIKHIAAAAAGFRUp99tQxuuseliHLXyGs6hqJbaZhQ2sLUyxmn2fEv8A95YVoFj4fOWYVW6yBtHKO8C2gvFy+PMIpKO1OryoNiJZEeC66QZOcuYrK5pVnwmmcF2PN6Rlqpdq5fVBM1YN5JkuM9roWum9RVvRildw5v+pJ2UrW8IqTPoIA/l2kUvWNzAVLK8YdmC2EmmpBTDwUUkS7HQbjPO51aEFsygi9AnwiwNSwIibeh0Oc4HPey4NWlT0GgkPmn7leofcaKx4wi+LZfka8faLdzOMDf7hM53F8KvFTOJgxbsXBR0kIn0hKN/zerF8Y5MTCueBauX50xjIg8RWxO+IxlJWg7nO5oo7j1AE6DIAQAAAGBwESVqxBtDY1+8Iebw9saUO1im25oQa66Z4Si0bm1Mr8IxdXB8XZwD+UjKY7hc/mI3T9rjJXBGUPrLdq5GTJaqEJgw49xMvCOXTh/CGTXSLvqVgHAksrPExENG5k4zkc84tRvyX0G5FBXKI7b8RvFRidXBOd7rRhnwmUp0+Uamnpb6JMKw8vsYbNcny8ryFqpZeFTAZLFoS0knZeIzUiircK8ZpEPk8C3128pqinNR8Hbljit9VNUjDEyo5oJsESUpOVrOpD0lFCZZ7j8aVMjEtJLhtP/QlN+ZSO8wjn1DPmoCHhqgyAEAAABgkFHRSLSvoa0LRU0ytUW/1c2NEXewTKcN5+tGEKNj0z1tbirNopjfE8ftPRFRi6U80s2B1hTF89j+PB9bkKV1ey6c0Nl7bNYVkRRn01jFutrZ6iKtL4o6e0xn74mVV0RilMy12vASGgmUFJKRgi0PVUSFm8oNn8aOE9HaztWYuLZLalIoO68RJHwrkxiw03ZUVKYUVuOy3XEJiBxNJWQmxTBxddwuCCoTUTz6oQGNd8Fae0c08PCS29G7m5BHRwcxjwIagjwDmUSCS0CDlxWf4oei3BUB5I3Y0dELFjNPBuSPFLBlOuQMcW6pCcA+GAwkPX1OEP0QoGWJPx6xYIzD/ZjErtCQc9NG06kHF6EGBKQvIy/jrl6W8zKTrsDGM2c5nbu8NMBZ9v6u6SbZIRSPMvChF+fMC6Gb2rJoVrj7LMZ1JzTkzGR5s+neQL20LGfuvJpQUmD5gmjV5wy4AP1Sr4ZGjo6UH2t5wCb8ECNkMY9ynEAqpB/LqG880DdAkQMAAADAIKOqrqwVbTiWIyhbc2MkxfAbnLRMJ4ZzV0Ns4a5t1KBxCYUVJ1bmVZdRoh2l9VhVU/r8ERQ10coVS+XOjKunwq6JKKox5W4rS5HbuRJlWVaVueEGUt+imF8zU4gKH2Uy2peqjr/TgiPDTNcxvjRtubdxiq2pM1LztthE3lkoLKAoYRn2saH4lm4JQf7R1i3xCUkr1Zrzec7nplhJKy+9co1J0Mb9TnIiNGlOe4sL5UZ0HFYlNMA7lFsdFo+GBNmFw522vywfQlCUINEkvVpMiWPQvl8nooFN+NwZ6/gNUaeP6XyXuENkuNhrVqRMZHvx6sJ+irFMLKHjMgxtOdUbfsKV53JGb/DCet13uv/2sVRCKhrqnFhZ1uk12fvMBLowxR9uWJafNG7vsSU3Wl2d3CKZZIZIdydbcR4avUwRiC1t7DeRxNCAOdvH6Kako9pipuTWsc6dY0lVoiaNO1tSM3xspKNhyu/4iBEi/UAXT9aghYZja9gYmYjO68LRVtN17h5MsjrUNHLSpFBL6scU3C0RN0S1VP6srzNTWqnCa6Tbv09DRdQ2HugroMgBAAAAYLCRn0t0sKWxM+0Kgt/gZGS6sRMSQET7ltWraMRewMF6HAnxgiyyVcGFeZlU2i7X+tUNnWTL4bhS1NH6RizfuYaulJ0j0rft4oQKnMI3sVxM73tfnI5rLn7lYn5KYyc1RHfUyNHrpvrnrOhunUUYh/tM9r1fGZHYg8OJrZVzvK2p9E71HiahNzgvHmVQWHZuz22Kup0XX9/mOFLL65tuQRacwpu/RlQ3UpLqiFMFGfdNfbHhHyGOP54WgypRpfHMqQycTiofZWSKxiTrrPnS2uIleKgjiknJSGg0mGLLWNbF9cVL8ACp8Wh2XdkQQ0fltuxJTwo6n5dLUbm/i2ST55D2X08MuoJqo3JbO+hUAnPoshsXUu5S4oabZHAl2nFLLNXVZV4HVtCWc+1CFD6vkghhI2XI7ybZFahpZFundIi+65ixaDwW9Wum2ucY6hoP9BlQ5AAAAAAw6EiQYEnON7IkriD0G5z5ZA4WXVszS0vsd9Jc1v/XEYk/THcE92rIlqsnm3iRMjbQIVtpC35vMktYiGdmNLT1Jfq7uTGGdi435L9iZojdKu6KGNFcnjkr9pBOfFJEYV0t0vT6putUvcAp28kvR1i2/nhRi78K45RS+qqHb3vJhuTMvgg+vqU+5epCnCvWhkY+x+HqEzd39Rjy9dpqiF8Qoa3lPsWVedr3iqH6FGXK51A1jflMChnMcId2O6ikU0rpcpXfPXUcM+nga3RT7WUvZGIveVaTekFrB+txhxrK7ndSaiS7OuSNLE4KzRNSYzzO/Xl5aeBkNCrrjrrGA30GFDkAAAAADDpSbjdiLwUDCy+k6GRvcKY0YheRURZWWFRJG9MlOLFv1DcT5weOl9OMxTxie55owZprpZr2NrEd6xk7wRTJcV/3lwNpP5bbxUQN0zMzcpysTdBeteLKMsa53NjXmtjyRSW0aI4MXBA/1d63rXJHXkE6rRP1OPhtVDk854OuVg03MoK0vVUpd0qJMTl2YU/fzrdVer8zI5vZXe5ioYFmcTvHkvbOx3AMhlBS4n7fF0TiNvxYg4lRVia6lLSDdGgPeGx3saIqyaQxCvcb1H6OyTAmMoAk/J7kdChmSupNytotxotJZKG28UCfAUUOAAAAAIOPPPKdIH0OlsuyNziP1jRgPc0lifdk1ug+ceVKAtG1XL5d7BvY9vwaj/ZjoSkJE1TjQ+jyF89Y0LU25JwbeaFQWr0ni/ZjYVzJRxkaUFRLTlkJKwW7lZcJ6WJuXpamr7l6n3sDf1X0NTJ1eu3tm0dJHgH7q3i1FIelVDIJD5/ClDuU58SA7Xi+SGNfR89IbR8lzT4j6nQc+zIpbLpujp3n/erYdCav11TvETbyR9nTg5nFXh6+RuIz+b3xLNLnDukUN4tyeVbhcyxtKV0T/Oosan+nqz1p/0j7aDsz1sDpMTLBM/Zle1eKEiu8ZsjAgz/ZFZ3jBDtb9Y0H+gwocgAAAAAYhDDfCUIo3uDMY7xKEGUSjRMfaqVySULGUTKRIkLaJDqaVsK2a5blJfr+WpLbJLMPd7aV3cpf8lNilMw+zbiSI1obUsjrmEdvkXECol2cwcxg2JhTJxbTDuiI1pbc4oxAJWfxyaHPcbh8+zPEpYReHvaEeo0bkjOPNpttejUEDy2mWjnqy11x1LDjPC4cPhcVXhBp2bYn7dd+fG4p5WxGVK1uoA8ezMQ6cNKzL6h/n1WVvJjyZkeXBV1/9l83pDKlyfg1v4Bw1P6LeQntFrj9C6f6SoQD46LNMfR83jtnbWip71iqJj8Cj1Kq95TVUeZuOWtDYtztAtU3HugzOl1dXUywj4ju3mVCAAAAAABowOxoHBMCAGDQgAaBTGhwADZyAAAAAAAAABhIQJEDAAAAAAAAwEACihwAAAAAAAAABhJQ5AAAAAAAAAAwkIAiBwAAAAAAAICBBBQ5AAAAAAAAAAwkoMgBAAAAAAAAYCABRQ4AAAAAAAAAAwkocgAAAAAAAAAYSECRAwAAAAAAAMBAAoocAAAAAAAAAAYSUOQAAAAAAAAAMJCAIgcAAAAAAACAgQQUOQAAAAAAAAAMJKDIAQAAAAAAAGAgAUUOAAAAAAAAAAMJKHIAAAAAAAAAGEhAkQMAAAAAAADAQAKKHAAAAAAAAAAGElDkAAAAAAAAADCQgCIHAAAAAAAAgIEEFDkAAAAAAAAADCSgyAEAAAAAAABgIAFFDgAAAAAAAAADCShyAAAAAAAAABhIdLq6uphgHxHdvcuEAGU6u7rEra2StvZ7be2N7W2S1tZ77e0t7Z2tnR0dXV2dCLS+f3+IzhAdHWrokCG6Ojoc3aEGQ3WHcfR4HH1jjt5wjj6Pyxmhr4+ymEoBAACAJxOzo3FMCACAQUPX2lAmNDgARf4QELe1CZub61uk1U3N4pYWaUdHe1cXUuHi1jaRtK31/n1pZ0fb/a62zs6O+12d1P2uLp371H0dSmcIRSFVPhQp8iE6ejo6+kN0UYCvz+Hp6RkO1UVynKunN8LAwNp4mLmhodWwYaZcfeaQAAAAwBMCKHIAGISAIn9KqJNKqxrvVTU21TQ1IQkuam2rbm4Wtkgb2tvEre2UDrrUqHfJWkEXsXiTVKVcEkEXQikFr4Zzhg7XHYqE+Eh9fT5Hjzt0qDXPeOxwni1/uJWRESkJaKDzxrF3PvmlEQf1Zv1973Inkqqg8NCyyHNMWI4eb+R4p+n+IfNdzJgU6so3oTvPMmEGPUMzvs3z071f9ZtqbcikUVR90icbD99AAbtluz/yH0knEgpil/0jBQfGL/nsY18zRUlNMDXUn/30g29KcILe1HeiV3sojqXImvX3GNapNVel/3IsIa2wXCJFMdROq/EvB4b4e1ka0/n9p11SnpOakHbdafn66fK+6SeN1X8kHf3f+YIKSTtp5PNuAfPnznIy02Xy+0F97vHYny4UluEaKS7P0dVP6SICwIACihwABiGDTZGDH3kfuN/VdV0i+aWi6sCVwu+vFR+/UfZ18fWvb5Tuu156vKIqo/5OaVNzQ1t7F3E1wZqakddKEDGu9D9GaVzEhNHmbltHZYs0r0GSXCuMq6iKL688eu3GD4XF+3Mu/zMjM674er5I1NnfMdVTTklWGpHjiPbMyyWdTFg77ZLbhRnHP/8gLPZKM5Okhvbmelxs/9/DNh64JOldzQ9G+x+xJ3s8hfpz/1j/9/+czqXlOAK1s1xw4j8R70UcK9ZyOlqRlAuSDkaG/WVtWMT+Y+mFjVjxPgjNZSc/fW/j/hOXiRxHoEYWpB3+R8SGbwr72cbmwkNhG3efFNByHCGV4Iv4YcRPNx60tQAAAADweABF3itu3L17+mbF/iuFSIUfvVF6qKRs7/WyE5W3ihrv3W3vYAopg1U5/l8VHXkOu4SSvzgTlufLCzV3dpa3tKQI69AA4ERF1Q/XbhwSXN3+2+/fXi3MrxcxpQBCSdYFhcBrvJBNTM1q8d14OOYwWQ5FfxQ0Xg+nSVJ2f5PD6FoZs/4uK/bf7RvfmDICJbXXp37+SZw2a7dazPw/Zqo6fHjnsvF0ot2y3fJEZRM74U7CD+duM2F1tBd88+mhAqRA9exf/yj6v7ge1M63vXg4r/yXf8cVqpxOryiIDYv4/PDFQpnWfVA6b5z+9/ESXJnVnI3RuJH/3b3aE9v+2+vPxp6vJoX6Rvulbz4/J0EBdOIff4V7b/fGwDHoKraXn/7yeC9HYgAwuJgc0LA2tGvtsnOTmQTK3js9JKgALQFutkwStX3h8i5U7I0ZKCU8cDEOv+kfzmT2BRfZ4VyYBAAAHj+gyLVR1yJNq649cPXaz6U3j5WWHbhe8k3JzUzRnTutbV3KNm71qMtV2MjZqLNzy8vJ8siuskhjR0fh3cb/3ao5WXHrxI3Sw/lXt/6a8fON0lv3mpgSzzQ3sn/DgtzulUDyE9OcltUL3azLs1uwaq4FCbdnFZaSQHd09SwnBa7b+n8utHg/E5eGBeEjp+T74zkarciS30+dJa1wWvLufDseaRlqp+f/rfsT8XVpPHsms1+t5PLMbF/w9hnP8ph5ABpu3rhDAuP9fCfhwQKlN3KqjxdJompui+lAX2jPz0wnwwVD3zfmjyHOObxJbyydRdp7J/n3QrwFgCeMPFHZfbTh2I60ohMoS3PPEXxHtFhZyR60WzkaYk8vcWNdGZ0AAMCTDChy9VyX3I29fiPueml8Wfl/b5Tuv16WKWpo7rwvN2Wz7NiaUZersJGz0TSnilIyiXTbs/X+/aLGe2du1ZypvBVffCP6UvbuSzm5ddrsqU8/N2iXlZEuL8+f9gJOaP4tq3fmUj1DxuW6ncK/iJrhuXu/SIcKcrS5uDwMRvCIqTv962PYCq6G+qy0KyRg84IjEbpy7Fy9iDynCjOv9r2VTksORO/cumH5wpcsmZQHYxjfjG7Njd+yGYN4syAjnQT0XJ5/jgT6hFjM3OlWZnw6gLGb5E627YIb/bG7A8BAU1VGTCuWw5h/eeHDZYNiPWNXezpkbUteJiq7U4DWUQlHdfbG6HybFIXTAAB48gBFrsT9rq7L9Xe+vnb9p9Kbx8rKv7hWnFhdc6e1jc5lWahlRm15vBs4R11u7/3IMexkHKH3ZqOIN3Z0ZN1pOFlZnXiz4hvBlW3pv1+ovIXOiMl+lii5RFxWjN0drQ3tXIhbiFbHFQWdknohHTLU49IBTeiNGc84nAiu36QDjwrXxUs9sZJtPvfNL1V0kjK3bjInZ/Oc6tuM5s+NoQOl5TV0YADhvvjaItov6MaxiPV7Ui+nff7h56noWumZ+W9Y9ZLyYKJvSJrZbjm6tPCn6sX9sLsDwIBTnX4X/+5wjU0X46iV13AORbXU4r9rBrZWxGxgz7fEP+CNZRU4Fj5vGfZaWeSNI5R3Ae2F4uVxZhFJXxvasjwodqLiFW/XSTNyljFZXdOsWONZjO14vGPLapK7ellN0Ix1tCed+7wWumbanYY3o5Su4U1/0k7K1jeE1Bl0EP1r5tlFL1jcwFSyvGHZgthJpqQUG+PFXgGlK4j7DVpWLSvwdZK55SjO4twSpqkNSwIibehc53MrcAoqHxvCNFXlHBlmBNH74mX1stIAZ7nbz4Pi6F+zenG8IxPrL8YHF4U2zHNmYtRkfF6vezAxfJrL0937dizbiTMKljNd2hAyYx3rLytzn6CFuVX6B31p0KLwdAqcFlAaSnfy8oYgz8UP8uf8WQUUOUNHV1d2vehQ0fWEyqrDpWUHr5dek9xjzNmMWRrbsWW2bB0UoDM1oSn3QfzIcTF2QYyalFst0l9qhL9UVh+/VvT/fs1IKq9AZ8dkPhPcyMYij9LzeMGOosymvITWvXJcaZeUnIpNod8HHTFD4a2pATMLmU23Xtx383Of4E8JWUzOovr09+ndvU/qhbeYkB6jRNXQ2MaMLAcUM/+Pd24IHINGO+23cw5EHrokobg2c9bv3LnMqV+OMSNtHOj9bv/yc3o9/QRBWi24hK2GAPDkEiUif4kMjX3xhpjD2xtT7uB/xLYmxEhuZjgKrVsb09WO0jEcXxfnQD6S8hgul7/YzZP2eAmcEZT+sp2rEZOlKgQmzDg3E+/IpdOHcEaNtIt+JSAcaawsMfGQkbnTTOQzfyYN+a8QBRbKI/8eG8VHJVYH53ivG2XAZyrR5RuZelqqTuBr6zUrxsXKVl820ZIux9HeI9aNiRHwWfgaM03lG1uFzwxg+8o72nsuHsE0FZ+jl/9Ba5LBprV6w94Ynb3HZuXWm9i4xU9jkh+UwiTL/UeDHtQ1rvGoqJE/3JxcaIpysZwytFPKs9hOR63NbfUbC4r7dKzJsdPsuFXpU/bGjPs5r9DIbru3Yj6uqFOHdfbGbLj1gL8GaU64P4sVzXEJiHUxqy28MG5vzJTUokJjp5iZ8ncggN4CihyTJxJ9W3Tjl4qqmOul/71RVtWkrK8YNYtVrUzZkjDe0lENqMt9WH7kMrpbzRlEbW3naup+qbr1U1HxJ7+mn62oZDKeehiXFT3vF8mfITMnF+IarslxJWXnstBlZPlL2KfxZHoOPZu577xu1+NkfDJDLNXU/IgVOTqL2X8mv3jtl7/56fIjP9ojhTdp9sKXZN6xCGl1YUF1fX9fwbR79T1f/JYt1Zzxn41/Iddx1cbPz4GzCvCEU9FItK+hrQtFTTK1Rb/VzY0Rd/CfNtpwvm4EMQY33dPmptIsivk9cdzeExG1RIEZ8gORWuV5bH+ejx8BSuv2XDiBdeoVEesJk1Wsq50t+uvXKoo6e0xn74mVV0T4SRPXasNLaCRQUkhGCrY8LHvDTeUGaWPHiWht52pMXNslNSmUndcIEr6ViaShTnzajorKlELVf5ieep1ld8QZxRlIyenEFxRiX0FdvrKZW9pUjdv5XeIOWkdyrZYw754QWsVHyTmuLBbjs9Dlv+JMzBdqaEzJupzSqGs7kjZIj44OkpnegzwDSRJKjJwXIrPrL6sJ8iZjGO8CljEYm5lpAzN+IzboIA7hAjlz5tWgHYl523ayP2MwDg05M5mcDw/b8pnDLZpBP1KgSRE2io2M6QYsfs6Eqq3Mpfiek0h8jLFtc2OKpNux5s6roetfviCaeWggx5iv1ym+V5NLUWXVxTnoeun0+GNGsPFMX9bNso6PG3LGL6hldWhNgKaOpSLtrbi3C7zSS9BNm3stY8kNEdd8bCSTCfSWZ12RX5NIvim+kVhx67/XS/5bUlYnbWUy2Chs1Ap7NBNQtU8roy5XvW1dyUbOQimZRLrtyWw1cLe983zt7aSqmvjCoo9/Tc+oGXjPhUdNzZUsoljdHRmnEiu3l8kD1146royY/d7n2xfSvhW9ZCT/MTygs3t1+VTcqOa0//Y8E+LgpfrinvXrsWLWs/Fd9sYU7FfeXvG/yP7PfmjotGT7ztV/cjIzJpdMz9DMaXqIv+r08wDwhFFVV4Z/jjiWIyhbc2M+/QYnLdOJ4dzVEJuNaxu1DT4LK06szKsuo0Q7SuuJ/5Y+Hw1fJ1q5YoXWmXH1VNg1Edapd1tZitzOlfw5K6vK3HADqTlRzK+Z9JPDUSajfanq+DstODLMdB3jS9OWexun2JoimWtli03knYXCAooSlpF/0XxLt4Qg/2jrlviEpJXdzPlH8woS7lGOdp7Y+yXIyVGdJCmrTMTtlFRHpFbS77DajlD8AxfXFy8h5xiTUpxOfsBHGbMG/Grpwn9AQwO8Q7nVYfFoJJBdONxp+8tYN4fPnRFu1hafigYqMVNyxdyR5p5kj17AcTRvjTl9TOd4JhrzxLtbiLHB+NiSMirQhTyamOy42EgcgQ+XFlshyqB3ohHUFXYau2LFbxU0wqDmbmZBE8fWEp8FGneJG2qOklIsOLaGjZGJx3S+u3C01XSdu9zFhSZtwxWxrcuCAl/P2JAFS4aURKTmMznacD4308lRnD/rO2xZzzG0i/TzkD0nNvbi1YX9FGOZqOkX1Ml1GFXWkM3E0CW72Vg2xNCReeEB6C3PriKvaW6OL7uZXHnrcAn2UamVyv8iqdicFUZotoWaMWqrlGWBc9TlKmzk7BJKNnJWmJ2MI90t4qpxZZhcSXv7eeHts7dqfrhyLSrz0nXxY5kcZGCozv6Vftcvfc8qxvgdEU+nqHdcYWY/PPTxHNowcyfrGuNK3gP11Yz7uJ6xYe/0u5HRg3x01fDFP4e+gA90J+GHRJmbCsGwN5+LsuCruIoOAM2X9kcczLmDumz8kn9sX+IfuC5y52riPt5ef/bzqLP1dLG+Ymw1dcnfd35F5nz8776df1/pYsy872k3uh9viwLAYCA/l+hgS2Nn2hUEv8HJyHRjJ3cnWvuW1ffGzKAMh7aYNhZkka0KLszLpNJ2udavbqBNAByOK9LQ9Y34x5Jr6ErZOaK/me3ihAqcwjexXEzve1+cjmsufuVifkpjJzVEd9TI0eum+uesUGPNjfTzDh/D5/fOhktJOpnfae1GX426xtjX/QVf47acCjRgcF48yqCw7Nwe9Kfidl58fZvjSKQf3YIsOLnXz63EAxUqt1X91MYaaEu/nBRRja+Zreto11ZhJDYYNx5NqSmkH020d1JDjX0d7F1vF4el59NDCxnFWIJbWFE81KWNhSXYj8XW1M4WSWFjTs3d7nq6LefahSh0LElJhLCRMuSzLe6IhPz8mOpOWzuHxbzOnKrKhN784LuP9eKK41OzUyRUWXX2rKt11AirdUyeOP54WgzzN1Utuqq2wao2KaXL7eFdLECVZ1GRd9zvSq+7fbq86nRl9WcFxWX3msjNJL+hVO4suaM2tmPLbNmD2Y+cjVKeqLUtsbrm4q3qvdk5x4qud9zXPpnIk0lVVppmPa1txhXd8d6v0JYVSUrSpd6Ya29Xl9MBx3Fj6UBPjByu/DS2r/CmLZ5LXCRLzp1l/w4b2jzPvNB546aqqJW99Kk36fmHM1/KA1D/65k/iKu33aK3felZJnVHTl31V3rGyfbi3wT9lOTKdFZn/0H/eoyf9sJjeHoBAI+EBAmWd3wjS+IKQr/BmU/mYNG1NbO0xHKnuawYrfsH8YfpjuAe/SCVqye3NBsb0L8k0pYf0TpLSHxLDG19if5uboyhncsN+a+YGeJh/13RHrRGlGfOij2kE58UUVhXi/7w6puu85rBeEvT8NxeI5/qFdfmzfpO2S9ZLdYcWuM1SNV+f4NjQBSNtLXb3299q0jsjBFyzs2i7Gr6SgFK4lvqU64uxPFjbWjkcxyuPhriGPL12hrukpHQA/CasSFlODqW1Ny11t6RfjSRfi6spNnJwTtn9bIcb6S22RAJzrOm7Pm2zeL4KiqlXFw73HQd5UgEOlNILWX3OyldXaW/7Tzncwu9l9wv8DpwaEpGtaXDjJx5vXiZ1YjDbW0ulGv31g7pEN3+G3HsDUyo1lrmFxLoLc+cIi+923j4+o3/VdyKunrtorCOScWmZM3GZiaH+I6zw3hLRzWgLldhI2ejZCNnkJeT5ZFdVQt2t5r3QNHde/+7VZtQUrr51/RL8h54Wqi5dJGIuvFLPmO+tkMvH71Cv2+kzXHF8uVA+kX29oy4FI0vS8lovpSWStSlnpe3G67czHosbSkvuVGuNEdh9U3mZ2b8c90+/NNHdK3mLJlNzkQZ64lutNYvv6z4k4ppz2HmFjT09Rp4Rw7JHcbqxuHKXilD6Boayk0pD+MPUv25A6fJ5TOcFewNH9IHnlhSbjdiVxMDCy/0b172BmdKI3YRGWVhhUWYtFHNi949Ut9MPFg4Xk4zFvMoWyvn+IkWLO1VTXub2I71jJ1gSuzKLwfSfiy3i4lll56ZkeNkbYL2qhVXljHO5ca+1viPU5kIOxMjIgMXxE+1922r3JFXkE4bt/U4+G1UORYcA7KVttSlSIwXe5vSwpE1GMBw9Ua7ovagdnqPJgUaM9j+6EM5vqh5I+2jFzqRKak6cysU7hMM9Jud3+XnduoizU2a1yq935mRjYYBsuX7NFJU1+BBnmQSajo6qcabs+Q17z08C48BGveknLCMOTYrV2w7cWq0skdHSk2j2Nj0oAVfSvuoFNcUtPO9ZvAt27W8uauByfa+OsLIhLxcisq9csEpt5p6zn4Tk6eZpjapvqFi8lz9odz7nb2eqQoPFG1NFC/k2loZj2ptzHmKH8Y/Gp4hRd7Z1fVLVXVi1a2jpeWHS2+2YQuxwvqsDVYpeUEm0Lsd2ai3rSvZyFkoJZNItz2ZbV/o6OpKvy1Kra49JLhyMP/qUzQTS7WANo4a29soSzG7SfS03FpnXOF5vUJ/WYaqPn36kpKqZtPZLilPj/30K2Lu1bNb9PoUWlA6vES/YkhlHNqfWt5OjPHtkhunY44Tm5Pe1ACvB9eHepMWLCWuK8qMn7OETi2I/eJkCf2JzU5JSdJXR34jrbQP9n0sLn315yLf+cuy0FURp9V9wX7M+Ml00wvjD6XcIH+tO5sr/vfNadqUMv4lF7oD2TQXHNv4l9Blf9n4Zbp6A3pnu3zew/b6Gylfro84TI49YvbbIU7dewoAnhjyyHeC9DlYLsve4Dxa00DesySJ92TW6D5x5QrtxsDl28W+EVr6qsdrPLYTSEmYoBofQpe/eMYCYlcmcyNKq/dk0TqYcSUfZYjkdEtOWQkrBbuVlwnpYm5elqavuXqfewN/VfQ14lhXe/umkkt0cV0Z+TsxytYfHSh2Ip8iUVs7fzzfnwwUzVkrb2dnbVnhEpZI5VtMxocI8l5ngcf54tsFEd0EOYMkM+iqyHK8Zyx2nilMuUN5TgzYjqeSNPZ19IzETwxK0sW6KHHTSCzxD9rLP3LQLG7n2FpiNxLfyTNCzVgGBXUcLauvNR4d7WuPBhLUyNGbvNwWo7OYOiN2spUt1dig9uH0lbrCIWZBI3ULa2kflfwMMeU41oLfKOrzBPPCxlp9syUv00e3Pzjegi8RdfNE70ZWZW47P8jHjQxvnOLtzaU1JRuYvJ7ZUSWiLJzSvbDt33XCjDPP88uqrsDU+H3lWVHkt5pbDl8vOVdTE3Xl2vXGeyiFiFCZElVSpCryVGGERlt5HiNiVcqywDnqchU2cnYJJU3MCrOTcaS7RVw1roz6XDr1trQ16VbN2ZvlW9J+K7hDf0rxCac6L438pabnPVRi/MQpZKv1U0F6jv7z6cd/7b/FpbCsMJhz/6C90kOX/2V9xH9SsB1cb8yCj96Xf/Fed/zcdeT77ZQk50DE2uW48NqwT34qxiXN/Dcs9WCs2/VJnzBVLVu28TAzQig5vF6e+GmSFpc93tRFTCPZ8F56+z3/kejg7cXHPw1DEha1M+zTw5fQL6+e2ez3wmf3YzBQeIhpT+gH3zCPFm58s1FbI28Lfr3cjE5XWn464zqTxkLvxbfoRlJ3LsV+EkYaueaTWDx3jJ7Z9HXvqGtkadYv1ajG9vrMZIHam7Th4r9lLwys/eCT2MzbuLtt52/Y/pajmqcJAPAEwXwnCKF4gzOP8SpBlEn6aj6lqVySkHGUTKSIkDaJjqaVsN1FyvISfX8tyW2STZDX2VZ2K3/JT4lRMpMn40qOaG1IuYa3R2+RcQKiXZyB7cGIxpw6sVj+x7a1Jbc4IzBRxckmb8nvJYV0Xffbcq+mBRXWibFgVXZBlklYqVScIEjz+kXZr1oucMkhfOMzU5i4GsrSz+25Y7j45VmBVOOG5MyjzWabXg3Bo46pVo76VugnZGVGfsZ9q+1BoV0Lp06RkmcUmOztRSITmxmla0POOBvXkKnitXEtKTRPyLX1RgOJroWzwizx2MVW1zjQPaB0bWiOG7+mOC9M1d0ou6CRw9ejXfAxEVUiLpdT049LjI9ez3+ePrpX0JCbYWcvpFDmBxeFdoVoeU8VX4saU2c8vFno4SstWNer90EZUMduKG52nIjnp8/xGc29lR2U/MxM7/bw0Onqr31UdPcuExr0XBbd+aPu9snKW1fEd2mTMlrjgI4OksK0eZqYrrtkBmwsfLGrONau7HQE6S60E05GhZgEBMlF4F3oGti5BFQPgqQq5ZKIUm1ko5RMIvJ0WsKTGEmmk3CjFbl4S6+YGIKUkSfhDQqMMuC+YMJ/5Xm7ANte+kMPUmrObIz4Hv9uuazd995LKnLsdson62Ox+jWcs3lfiD2Wm5HncIbvxsNL6HmmMJK0nWGHyPcv9V5678u1L+pd+SZ051mSJUfP0Mxq/Isz/OfMduwuIRvL036OS8koqCCGaj3jkZbjvf4UEjiVPM+lQYpcLsTVYrds90dI6Nef/ZSWwrP+HrOc7XPSXngoLPIcebSsnNVcdvH0T8m/F5ZL8I+cHs/Wadrs4Lkv2ZCPbfcZeRephWmkMvXnIrHC1rVZuPHjuRrmq6m/cjYl6YKikRbPu/jPnzvLiTiUdqO54Ngnkb9UU2YeK//6jrqHDHcufr7xoID8qJPedvf2n+076UH9gwDgIWJ2NI4JAX3AuwA7YVOF12KcLjBJLJzPrfDw1cezK5qc6oN27AMuAQ1ehvF741cyceBpo2stPUH/YOEpV+QdXV2nKiqLJXePlt4Ut3Ug+SnT32RNtKlijdPxRlWRY9XODtNBEsY7McjCTB7eqoLLk1qwZGbqIelMgJ1Cl5En0FtZhGTSUfQ/U6q3ipxJJltZnoHuEI+RZk4jTd+d4joUtwwAAAB4OIAi7xegyIFHy2BT5E+z14qote2b4pLkW7V7rl1vaMMGS7lqRpCgLK5dgrJKyQsygd7tyGYw+JF336e58/6F2rqLFbc+Sv2t6h726gEAAAAAAAAeD0+tIq9oaoorKztddetUJWvmZoWxmA4qjMUslCI4yiolz2Os0CplWeAcdbl0dez/MTKjNoEVZifjCNveTaMaV0Z9LpPKziThK2JJZq3wnxmZube1TT0KAAAAAE85gkQTMJADj5Gn02vlmlhysVb4fWn5DfISJ22AZhun0ZpEZF4oTO4z6kdOH0Wea8bhTDYd8YaT4wz4ugoAAMADA14rADAIAT/yR87lOw2/CusOXS+tbmlBShrpT/w/lp1YrcrCZE20qWJNl8FrLFSfKT9yZi3LHa431M1sxEJ7+7m9/fYNAAAAoJ6+KvLSub4JZxLoMJf5Ks5gpLGxcY7/HKcL9EcPAOAJAxT5o+VSvehCrfC/xSWS9g4kThmFjVcoRMI4iNdMhsJGTq9JMhGq3WzkZI1VL05GuajrmCIEFCTgXega6JIsaAVPUpVySURWsyyFJJBkWQq7DElmshB0Er0DCZJUuoBMdWPkl1ueQ8eZNamfLsIdMsRtpOmC8XZB9uNJJgAAANAf+qrIo3WkYWvDmMhgZij1WdRnH3Ae7FvEADBAwJudj5DMetHpylv/uXZDTN7jRMKSFpoKWHESlMWVyqnspBC0aCvPY5StSlkWOEddLl0d+3+MTCgTWGF2Mo6w1TWNalwZ9blMKjtTHpYFpPfv/1FXf6z4+vdFaiaWBgAAAAAAAB4WT48iz6oXHS8r//p6aUtHB52iQxYlWHESlMXxVp7HKoSh7eY4gLb4fzrMNrmrQ1OuYj92CVm9BCYsz5cXwsXYBTHdU9ioy5PvIc9EAVZYHmzv6squF8UVFYMoBwAAAAAAeHQ8JYr8kujOyYqq78sqyLfxGbqUrcAYVpwEZXG8VS2rgMnBdmyZLZuE8ZaOakBdrsJGzkbJRs4gLyfLI7uqFuxuNe8J7XZ25dzOrq68Ow0nrt+IKwZRDgAA8Djole/4UNbysJjAWthoOlYHpaen/kNgAAD0ladBkV++05BUVR1bcpMtxxFsyy8DK06CsrhqOWVYpeQFmUDvdmRD26BVc5Rs5CyUkkmk257Mti9o26dbXuf9ruz6O6dvlP5cUsokAQAAAE8+jsO4DfNs5Uup6yi0RNvyA/ncTUmUfNmeQE16mdkFAIBHxBOvyK9J7p6trjl0o7RZ5qwip0vZ+IthxUlQFlctpwyrlLwgE+jdjmx6byPHKCWTSLc9mW1f0LaPurz2+/d/vy06cf3GuYpKJgkABgd1yRGLXHlmru+cFTIpjxdJ/vdJ5Uy4f0jzTyWVq/71AgBtBL4SGBwUfOz7Y/Ty2RefzQmYw+QBAPBk8mQr8oqmpnM1Nd/eKKNf5VRBR6tBmQRlcdVyyrBKyQsygd7tyOaJs5HTSDs7/7gtii0ozBbWMUmDj6xdPDOe8rIrk6Iyd+M1oAVp2icuu7OYSE/00J/lR1Z+lcuE+0drcdyW113Q5XN7PSK+WMqkqkdw5Lj9zixJfdaXsy2YpMeINGvft2I/fxsUrI7bfZwZE7DvQyfP4C3HiyR0BiIrUp6FF9yTXGdfm7Q9px5M1itRdzwyvpoJ948Hv4jAowPJ8ei90UiIM3GK6o0cf9HtxYP7DzIRAAAGH0+wIr/T2na68tbRkvLq5hYmSZkurQZlEpTFlcqp7KRwrEZbeR5j1FYpywLnqMtV2MjZJZRs5KwwOxlHtPuAd0d9LpPKzpSHlfdgt6uxrT1XdOc/eYLyu4P0M/vuH0rqJWgp3rfpYAEOSOo/9GDyAC2IkrPGbqCSUluZ+ANhs/Tg265MuD9IU6OixMH7BOjyZe9bNobS2qjqIoHdBBuZe2vWrsjeDiseBq3no7M8VnmbMlEWmxPp208iKTgb6VcRsXy3QH4aH51lsvBC359GDkuX6sfuE5D8QYHiIrJGGo+HBx9OPMVwudz58+dHR0f/cuYXGxubkNdD6OVPM/9UmF/IlBnKVbu8++67QcFBdJguSVPW3MYdivbCi8E9A7SUGbQ7Wuky2YSWDqpT+acBAICHzpOqyDu7uuLLK05X3CqWaJwWXUerQZkEZXG8leexCmEUU5OgrcyW/UzMtYJgtwuFRa3tV+40RF7K7tDkZjNIkZafIr4N9h5r9sm1kbT4eMRCe56Za/CWRDUGSknGl2s87c149l6hX2aJ6DRh/K644twDOF2pKlx4uUr9WZG708pPbwl2w4bSlTH5Gm295Ym030Xw7jSZLVWU+VWohxPZ8asMJlFZqcgN1TiAalhov4zOleQeeH+2C2n2AeaYqLa3ZClNJEUZSXqeufeb3noXMxVtVK22PDlS3hsyC7mSsVzePKVAgSCGnIjb6xFnK3AiRt3ZKbgjpGb6O9My19TB3Z5HQuouR3XccseVp3f40cbmrF28gB3bAojteXcWlb8nMk1+OvlfLvpcrnfxRSQPesrPMlfnndNM28j1zT+ALiXzxEBb15WfLvYIde3pDTwjG+/1B0NLvpVfW/WY+i/hXTyrWgb1cBJ9l9K3kOzpgb3Xu3HlzNlJ8/et9CK38VdZ3e6xirgtuzPpG1LNLVqRRGpzWbQrVeXIzEUkPfxpKOp2ntlbdKexUNM56hqjfJTyIxuOsF5IkZyKZEfrji9zCt22xhFfxOX0SKCpKJ5cJvzv9HiR/F/cM8ufAv6E1v9L/F9FhfxfFFVRVYEWJkJRvn6+23dtR4vcdi4PzHt1HlroMAAAg4onVZH/XFH1x+36zHpGKKkFaUZV2ciKk6AsjreqZRUwOViEyoQoCeMtHdWAutze+5HLy8nyyK6qBbtbzXtCu51dc32kjV23mluKGsQ7s7LpxCeD1KRLo975JldSXxDnn3MgmfzQt2ZFxzQtO1Qsqc+K9sk4oCqGSr/9MG7sR+eL6yXFieG8g+99y2j28p/P3nv1i4zi+oJTwbWbtiSS3arjPk1y2JUlqS9ODh/6bUw+KUlRaYmZFmsPZ0skBT/MydybrN7dR5oan++/D/tdHAyy1ydJ5Uc+OjZmU2oB2vF/fx1+KIwtWdSQuv/M0He+Lz4cZIWb/d5e/dAfBKjZ53eF2GO5KIzf+Yv9LpySGE4dOdTdECs8m2PjPY5yn2lw+jyrF1jVtp6PeD/dZRvpjfRdIdhJo1eUn0qu9d6ViU4kJZy/5zh96J7OzsrDIS3ySL7y9VB7OayCDxUenLspmTY2u38oSdzEGKfXu1POHlSW7ELkXx01d+gfTExyudzKwxyJvxPflgeTq3PaP+2g7PlA7bEjV6d+noVr6KHrSi8K7T3oC9YTPA8/saCYiWjCxoMnSFe5C9FVSC12+Ov3xZKC83+lIoM3JluEHcHt+c7rl8/+R+7j3Og4q6h0dBtnbNY/fExpZFlxastPNpvWk0aquUWlaccFfvhZhGDfIgf1AwvSwx/FoG6X1H8TjDqNhbrOUdMY1aPYBEyvSJM3U3i21GHeOCaCMH/9cEHM5n2F+CIeet0C774zQjjvILpM+N/p1Q1RimHWs8gcwi8EJqkbtBZHohwtcv9yFKCF+P6Y/fPmgyIHgMHIE6nIL99pKBBLTpRXMXENsC2/DGyLr3zF2qqHVUpekAn0bkc2tA1aNUfJRs5CKZlEuu3JbPuCtn0055E24lWhWHKl7vaJG0/O1Cs+rwa5W2BdMtTG209cTGxJgvPU6285YAPsUIvZ8/gqgik/Mcv//Xk2RKfwnN78yE9wibZA2bz6ujddlcXsjX/Vz7iMlFx56jWPVf7m2HGCZx8wVVrEPOX3XhjsbkWqGOPjf69ISS2xkNZLWjtQhTwbC1I4/+dLM9+ZO44+tsPSjX75mZp2JfisftuPNAm1JC1r9sY3aQOzvikPJ1akFnmspn2seU6vejQVqQ4MSn/JtJuORba7v00ay1aqqFaSlsj/6GN/c9IiytSi1w7bNvOC/e1JY3iePt6XyaF7PjuboD3/8pcm7V6/8tMjAro9Gi+HFpAkz6Q1tKB4qEewiySTSPLWnCJzL3y65gs2hzqTGk09PIYJmRMfFRK2yIVHT/GmteskRXXD6Qb1AvPnFJPJfTpb7kfOPH9gGDeBW9rtQvu8OteZXEeuw+wAD++FPvRVsPGZo3+L3GauG7bOI48RuC4u1nWKFt7LjPleP/Q9Zsyg/hZtqZW0YoHLG8PcP31AbeeobYzKUUz9vEU/M6Oj0l/K7X2YhyBqkaSe1v/r2+6kCPkXJ03tPqR85vhf4v/owJgxYxa/sRgvwYtf9sSToaAAEuIRH0Z4uXqh5ZfEX5AWR+lOzzud+vkUCliOtFwduhrvTLjb0Rl/q0m+pOs2RerVoTVachMp+VL4G1MeAIBHx5OnyKubW9Lrbn9zvWc52KVs/MWw4iQoiyuVU9lJYTRGW3keY9RWKcsC56jLpatj/49RspGzwuxkHNFu3+6O+lwmlZ0pDyvvwW4XbSOnEy7Vi05cvy7Q+oxicCOsuMp4OOBl9jYmWYa0yWbMGCaMMDASljMymwWXyy/HSq6uIpJ+zo4Xx5XaJYP8tT/GL4Lr89Em+8x9ERt3fJtPd6e0dYwdywzNNRBWdD+2euqENg4siyNGWL6b9jrAi/2aq0yynPK0Yg9f+nAu3hYXz7I1IoNUYmbTa7t4T/Tq7Ljm7sHrdx8M9yr6+MMk1MO9uhwqcD3cqTyscPOLqCk2+u4erTk4JijgvkC6CHuALMLOM2Y8780lOEUVrV3X2kQZ9FaQU5L6Wiak5EdOHmuwkDZpMwAbDDVgQgQhXViU+dU6P+zUwbN/S/Ha3uXNf155muKPYqJqb1Gu96bN9tkHtqzfdiRXMRDrLWo7R01juh+F6+1HJRNTd35inftMbYKcapJYOLDvFi6/uJw9Lnq2GEpxDbkGwwzQGoESXnB+IWpXFF6+ilq9bvUos1F/mv+nwquFqEDg/EC0GBgamPBN5rwyR9ohlbZKMSjQobjNbnHNd3hvX/rCFnrZ7vL3lEnbnaznLOFTr1GKZQkabaHuJwsAAI+IJ0yRd3Z1/VJd80NZxZ22NiZJMzrdDb6sOAnK4ngrz2MVwijcrtFWZst+Rv3I5QktnfcFdyT7LwvQFSEJTyA2X+JH4bKFeCko4BqVs7w0qZYmC5vulmGRUPiCA3mU/85PQkVV5Gm7RmSvn7KOyHOY+972nZumF+88gC31XP2KEpatVNpiMaa3VmmuUW1FN0n99gmhvG3dfA8EZw58KddqM7cciEvpZqZF1Nb2dkzQI305O/1xwUFG+OlFry6HKlyXcXVppVT+VepFJMG5Hs73LpZTmVlDpzrj3PK4Hdf89mDnmXrJkZUalLCWrtM3olq06Wc2UkEm5WLPRLTANeqr4JGmff7l8PdOkTs5bZsnk4qk2rYzmR9R2949Lu9qtbcoz37eO1t3b/Yu2hZTQBL6QrfO0dSYbkdxns5NTJZQgsvD/L21n7ERT8h+tiSViu1tlG/gZwnZFJkBAQF04NSZU5ajLVevXZ38SzKdgngt6LXY72PpZf78+UyqJrjDqYne1Mwl9JI7bA5acoyxq3qon2J57SW6NAAAj5AnTJGn1NTmiu5caRAzca0gqaiqFllxEpTF8Va1rAImB2tPmf4kYbyloxpQl6uwkbNRp2vl5WR5ZFfVgt2t5j2h3c6uuT7SRkVD66TSsruNX+Y9oQ+RLV60T/70G4GE/Mi1ioQSZXXl7GN/6uukOpLYWhr3WeZ0b9pGe08spEuKBEc+2m/j54KCLp76u3cyhamm8ro+PTkQFeVXkD2lVEuHFHszO0+3T/z2bDWdWB4fleXtg82E+ka1p1LKcQGpMOv7n9NwtirOPjZHPmFs7a3VxBPD2YMb9S+mtg4psemzyL94ea1AoauEyR7JSLaqYPHilMxouq86JPkn5IfmcjN/SSPHkhQnHe/l9H0azk5BadKR5CL6ukjyv41vwlJW4+VQ5XIREe4Scjl5L9jUZZ4qHupBDkAE+vFrw73wJUNF7lJ8MumEtC4tNROpfJKqhNau4zmY35W9XKkNqST/eESMQYi3VlswpvSadJxyV/RMa+s9vgEPq1pJfmrmLfZJcN0/PLL0asRu8oalultUUpxfjt2l0J3XQbV2kix1CIvI7I0SidJblWo6R21j1B7F5RWni8f3/WHgTV8LFWqLSugDSineVD/JYealgg5J2hcH+IFqd3lW+CXxF7QwEQ38GP/jkkVLDPQM0GJCOHnyJJMHAMAg5klS5GX37hWIJd+V3GTiPaFDFiXYFl/5irVVD6uUvCAT6N2ObGgbtGqOko2chVIyiXTbk9n2BW37aM5j28hpBHfE2TW16TU1TPyJwmZp9ErxFwFOePaJd4+Uqz6OdX7nE4/Ud2fiyT1m7hCHfjqPsczdS4pe6mLG47mt+ZZae+RtYm7V9/7rzomp73ry8IQSOzPF2s1+KvC45QeX4Rk/Zm5rXbGK1Ofy9rapqet98GwkM7eJV26fS3wbeAHvLC3e4IUOvfTLiik+3jitG87v/HtB8Y65qNkub+29jEeuXJ/w3RNS3/XAbV60/ZJEyWE4K1m8dCHbK8AjyC/1jOyFSDk2S7cHl2zzNeU5LfhXsZP80C6hH486go5l7/FhIt87oJdqUv3ZKRg31UNyeI077sw1cQZvf+yPpaymy6GM+wK/s/PxpBx7MomGs/KxyTxGTWEaxvNyyd9R50C6GDVjycrWqBmo8LIjHcs2eez/uPscf1q7jho33aKYmcakGwqHKKeZK4+IQj7/UPEOKMuPnJ6PnKE8U+Li1aNsV4HnHeaTtgBfgo8vu7wdLnlLaap4nvfH220O/TW+Qu0tytO/eeAt1M/2Pp82vRnKdEs3rPzndvzLk2fvtf6k0meM1HSO2saoP4pNwPT8ZH387KIb5jNfpXa645vqBBrj8WZ/vKp17+vYE8Z9ZbLj9vU9Tm7ztJOYmDgnYM6/v/g3E1cmOTH5taDXmAgAAE8UOl3qrLO9QXRX47SDj4LOrq5vr5fuL75x/W4jk0SgBaIO9iKRrWUpFNWF5C9JJynovy55mKxxEdaaLoP3olNIhlIY1dAlS5aVlCEL42K4HNqLSZGDy5NasKmZ5DIxUiETpP/HG1KGidBbfLHIfiQkKyzbDe+Az5HJZbY6bKs3fblZuUyYFFTOJQH57cGEcRkmSq9N9Tleo8yjZ80civvlqUcYvyvV+0MVxw/gGaX1fGQMP+zth6IRRUmfHh/10ZpnxgBc+u3uq/PX06+BPgOYHY1jQr3joD618i8rmUg39u/dP++VeVw+lzZ+Y9cUKXXq1KnVq/Erm3tj9s5/df7Jn3HW6NGjL168uPWTrSgcHBJ8LPZY3I9xcfFxccdk7RnlSH2awoTROEvagNauFz+wLP8lfgudRhhKLfmU+vFXHJSyB2YUFf1VdJjOsz5MAp5QutaGMqHBwRNjI88S3bl2966KHNcOUoiqIpEVJ0FZHG/leaxCGLljNZacMtmJJToOqpRloSlXsR+7hJKcZcLyfHkhXIxdENM9hY26PPke8kwUYIXZ+7DbRcKqDRW1ttY0NX9TwHycAgCeHfRnhrlnRivmWe83TUVHjrQueXbkOEXlJ9e5+z0rcvyhs3rtarTIfVFQAGlxWo4jlocup+U4Asnxixcu0mGsxX/EQjw4KJhOAQBgUPFk2MhrW6QnKiq35+VLO+8zSTJogYgEMgowa1kKGv8QDcuoSCw1iRGZhMkaF2Gt6TJ4jc3KdA0k1qUcpoMkjHdikIWZPLxVRdlGTkdIOhNgp9Bl5An0VhYhmXQU/c+UIjZsfGQmF2/pFRNDKFvBcQ4dZtZKuXSAuUHQitTPVE2XoYO6OjozLS0+nOoxcYQJSX6KARs5oII0//vU4YvIh/T7iTT/VOrwAH/85dFnBcFXe6Rvr3uGvqf7cG3kDKwbhsvyupOi/+Sw7dnsG0yeDjZy4BlmsNnInwxF/mNF5XclN8/XqJnvAalRvKa1OL1WpGBFTsIkhQ7jIF4zGbTCVqSTZCQ12YqcqYesiSqlc1HXMUUIKEjAu9A10CVZ0AqepCrlkoisZlkKSSDJshR2GZLMZCHoJHoHEiSpdAGZ6sbIL7c8h44za1K/rAhTho4yYZKNwrIiKICDY4cN87Gy/Ie3F50IAAAAyBm8ilyZ16YxAcSPvzMBBJe1Lyhy4KkBvFb6TPHdxvLGJrVyXDts4cjAipOgLK5UTmUnhaBFW3keI1tVyrLAOepy6erY/2PkKhjDCrOTcUTRGBmqcWXU5zKp7Ex5WHkPdrtIWE1DUVLZvaaKxsazlT18swkAAADoEWlvZtZEyli20LOMM3ONs9KV0JTOAqlw+cIGqXD5osRQqr29nQkDAPBgPAGK/Le629+V9nZ+FTY6ZFGCFSdBWRxv5XmsQhjabo4DaIv/p8Nsk7s6NOUq9mOXkNVLYMLyfHkhXIxdENM9hY26PPke8kwUYIXZ+7DbRcJqGkoeJlC5ojvHi3r6UDgAAAAAAADQjcGuyAUN4sp7TaWN95h4X+iSGXEVsOIkKIvjrWpZBUwONg/LTMQkjLd0VAPqchU2cjZKpmcGeTlZHtlVtWB3q3lPaLeza66PtFGpoXSY3kPc2na7RfrjE/RpfQAAAAAAgMHBoPYj7+zqOnSj9LMrhbWaH+HJzbQowKwVKeBHTq9Y5brl0HFmTeqXFWHK0FEmTLJRWFYEBXCQTh+mN9R7lMV+/1m6uF8AAAAATF/9yEv/5JuQkECHuQaD10u7sbFxjv8cpwvpTBwAnijgzc4+cPlOw4/llXsKtflC0NKP6G/ZWpaCehtpaJJOUrBqlIfJGhdhrekytG7GKSRDKYx1pyxZVlKGLIyL0bqVnUvA5UkttLbFKXSMVMgE6f/xhpRhIvQWXyyyHwnJCst2wzvgc2Ryme2jnY+cKULGJygyzdzsjQkOIfbjcQ7wJCHJSiyyD/CAGekA4KHTV0UOAMBjAN7s7C1I32WJ7hwvr2TifQcJVVq9KmDFSVAWx1t5HqsQhqh0EkBb/D8dppNVyrLQlKvYj11CVi+BCcvz5YVwMXZBTPcUNury5HvIM1GAFWbvw24XCatpKBmukLAOdaVB/L+ym7ReH/SUHwn9stvnKR8dmbuVvqf4sMmK3J3FBPuFtCKffKK//3Q/wUffw/05a2H8rrg6JvzQ0VZ51q7IB7pEAAAAwNPL4FXkBWLJraZmYXMLE+87SBeqSkNWnARlcbxVLauAycFGYNpCzITxlo5qQF2uzM1DGVm9bOTlZHlkV9WCbAt47+i+BzuuuT7SRqWG0mHFHl1UY3uHuK3tZMkT4U1uszTmHfqr3nXHI+OrSQh4mPSmh/s6UHnEA5vHxNNxFgAAAMBDY/Aq8j/qRScrHmg2PR2ZEVcBK06CsrhqOWVYpeQFmUDvdmRD26BVc5RMzyyUkkmk257Mti9o20dznkYbOVljyLkVNIjPlPVnbpwHR3Iq8oh8LCA69f66UxImQmXtJubJrMjdGeVnP5rn9FZcncycWXd8mVPotjWOPDMeb/lxepJNafHxiIX2PDPX4C2J5SRFifJTEYs87c14Lou2JNEGUUnGl2twir1X6JdZIpJEKE+OlKcrJJgo86u3XEjigfwmJk1Oa/4BsovLos8zGaM1anZa+ektwW48npPnyph82WsVHeVnd630Qu2091gT/QeTqEDZXis3J7Nqc3s9Qs0nJ5uK4kkuPv3jRTLDuTR/HzmWa/BXWYr3OtSfIIOWHqbJ3M3z+3SHH0o34zH2Y009SVBTnpKq6xl0CugqazpBSiw4HrHIFffb+0fkJ6jp0OVnmfrfOc1Uhc+rOP/Aclce3aWS3G83vo4uKDrcprhaUkQb6s6CQblmpScA8qtJyuTKbpItScwN2iSICfVwQo1/N66823s36k5NQz0AAADAQDBIFXlp472a5paKe93USl/okhlxFbDiJKgw7rJQ2YltAlbkMbZilbIscI66XLo69v8YNaZnAjsZR7Tbt7ujPpdJZWfKw8p7sNul0UZONiQT/ydua2+Qtl68NQA2Z56bTV0OI/gk6dIXPW5mMZJcIKA86G+Upx38mQqLK/hG8d1N89cPF8Rs3lcoqZdIDr1ugVJas6JjmpYdKpbUZ0X7ZBw4K9f1hNa0be/n+HxxvrheIvjmvanY8br02w/jxn6EU4oTw3kH3/uWFjet5yPeT3fZRtLTd4XIPusojN/5i/0uASlMHTkkYJIZBHviRu1KQ7tkbuIejpMNMNISMy3WHs6WSAp+mJO5N5koM2na1rBM1x3nUTuLM3e93oevRqYlCmzei0O1pWy1j3tbxbFEmrYzQjjvIMrFp391Q1Qa0Xe50XFWUenoWBmb9Q8f03qCqnTvYRke6yXJH21KRun1kg3uKEFDT8roVl5Dz2TtO9Cy9EiBRJK9xyf1YJLyBaSo2iKJw1+/z5XUC07NLYnYQw8wNBy67sS35cGk/tP+aQdTGflee+zI1amfZ0nWo0aUfvveXmrpPnRBJdlH3vUbRpfQgpqzUMCuWRPlP5+t9yE3SVr4sC/jc0naTyf1N6UWSIrP/82Hr/IqoKZeVVcPAAAAMCAMUkX+R70o+VYNE+kvOmzzLQ0rToKyON7K81iFMAq3a7SVmYjBjxxDh9l+5PTexWLJzwPiuGLlYV56mcgvSVqTRbA3T5BOYqV5ra4e+jhEea99Z7ZVD3MXCM5Tr7/lgKX2UIvZ8/gCpVeLpZnJres3+puTOvRNeaja/MQs//fn2ZAUntObH/kJLmFjqiQtkf/Rx0xJytSCkaIVqUUeq2eTCM/pVY+mIoUZG+Oyfus8Hv5CHtd5ik2dzFLrvTDYnW72GB//e0VYUUlSTw/b/JGfBX1evFGjyLZXeC+c52yKA7i1wcWX2dcKVav/17fdyRue6PQ3/lWaSsYMrhtQu3CA6+JiXUfarOEEHwANPakNNT1DCdI6QpY6kdZa+M8bpnwBEaOmejvT52IxO+xNYRrO13Ro8wWbQ51JqqmHxzAhI+5HhYQtciGXCe0omPfxm3R/ogr5PStyrbBq1ojNq6/7OZAyPPeZ0wUl9ChUcleExwv6Vhbk3BRo7FX19QAAAAADwGBU5KLW1npp65UGMRPvL10yI64CVlxu2JVtVcsqYHKwLVhmIiZhvKWjGlCXq7CRs1EyPTPIy8nyyK6qBbtbzXui+x7suOb6SBuVGkqHFXvIQkKptPpeU4lE1TT56LHxtigSSNE9lNpq4aE/bjoS6Eik1OVI7KcQPdIrhBVXtwVgjwKyzN7GJDNI6oa94KBcmbTJZswYJowwMBKWY20jlZjZqDEbC8t3h9ozlfPs11xlkmVIsj5/J8AV5zot2c+kqaVJYjGuD3ZxTRgYieW6H4OqdWBVy+Xyi8ux/hZlfrXOD7uy8OzfOkjnaTjBB0BDT/aR6nIB4xOCl4AdTLJ60ECiA9vINR26tThuyyIPJ1yV9+YSkqeMtGnUGCsmPIDYLI18XXry0/UbvkpWfUP34fQqAAAA8CgZjIr8xt3G/IYGJvIA6MiMuApYcRKUxcmWx+HYDR8+1WJkoM3oNyc8/8ELzn9xdPjTGGsXsxFmXCzBUCl5BUxAHleLulzaiqyao2R6ZqGUTCLd9qQ3pgZc55Fmc8barHB2et/NdZnThADbsR6WFuP4PJ4+hy4jR8PBCJrzNNrIyRojs6+jdW1zc8pAfFTfZgqVlSGVpEvNPdEls/EedjlTKkwTOtA2395i8yX22ZAtyv4DXF59ubIrBcU1Kq9gmXJbmixsaHNxba1a5fP2CaG88nqW/wyi9fy/9piGncjCWRc+ncqkakB46yEIK+EtC3uWXKOMeELa0EwjlYrtbcwpadrnXw5/7xTplrRtnkymphPsNxp7so+M+QL7kMiWbp4hbEqvFRnhf90aDl0et+Oa357UAlzPkZXd/LMJ5UJVf/eBwdz7zY92R4YOi4tKVhoMP6xeBQAAAB4dg1GR54slqTXKT/L7RZfMiKuAFSfBLl0dnbk2Y/Z4e5Us+fPNZYuygucnzv3T4dkzP3vZc9OLk3d5TT3iNzNlwdzCJcElyxbF+vu+N9l5lvVz5oYGjK1Y9QAKcI66XNqOzP4fo8b0TGAn44jCHj3KyAhp7o+mvRj3auCNlcuvrlh2NuS1bwP9/+nz0t+nuUfN9Pkm0P900Pzfl/75xqoVhaFv7pz+8owx1kOIombqYFcuD7MTUYwV1WgjJxuSSf4j4ZuNTb8NhCs55TyVyk1Oa7LwIGZsLNBPp7aMId7e2qgtKsEiRiJBmsviRfvkT78RSDpwRqtIiNMU8Nxn1n76SVIdSZRUS1rRMX3sT33NpLSWxn2WOd0ba1yLF6dkRtP1dEjyT/ychvNRaQ9u1L/OVpPSHdJymR8EjVQq5XP5+kMpSiRIy6yVkjaox8rDOeuLI/lkd5Hg9E8XSSobLq/256RSfKDW6sx4VgFhLX1QaV3yti3l/t5sfcab6ic5zFTbIUn74gA/0AVV0HqPb8DDfSrJT828Rc+ApOEE1cPuYWWuXisnNaAcDT2pDKu8eqw87JO3MadASelrpER7Swvp2Nbq1N2fZM1biF8x0HBoyV2Kzx2KTlxal5aaieQszlfCxdM8JpreEZU5dkpluKaJHs8CwdXPTEqlu7c4uYeaywsEdFVSaYvKbdOrXgUAAAAGlEGnyMvvNTW0tta3qv6G9gOkPRXmWxpZHAnTP48fd2CGd8nSkCOzZyyxHz+CS7vjamQ4h+M3+rlNL7p+N2fWlcXBR/xnvjnB3sLIgMnuBj6U6uExChs5u4Qa07MiX14IFbMwMlzqNOHbAP+8N9/4OmD2u1Mme1tbDePoMUU0YGZg8BfniXGvvlIQ+ubns2YE2Y/H0lx+TBRgheVBBLtdJKymod39yNH/zZ2dzR0dv1X3PPHEw8bDW/+LYgvGa5xyns7b+4uBWw+C3Hzmq9ROdzN7jw9PYNVjszR6pfiLACc8F8e7R8opIu7l8AK2bx116i1PnPshrZKc3/nEI/XdmXgui5k7xKGfzqPN3jZLtweXbPM15Tkt+Fexk483SaS4PuG7J6S+62HG47kt2n5JonTj8Wa+4506D8+Y8Umec9hfJW9pmcHaZumnIcWfeKODLowqsp85nUlWwJv9/rLiD9GBXN7aW+7MKlB+PJzM0OKzOXfqv3f5K/cOb/bHq1r3vo4dVNxXJjtuX++Kzp/nHeaTtsAenfLHl13eDpe8RSbvU3+C6lDpYRYec/2SXzNFXfEFfg1XQ0+yUC6vHpuln6+++28/JzxBSlhsOaX8b5v34pS6T73JIdYn2Wz611za50T9oV2WrGyNmsEzc112pGPZJo/9HyvNFYPR9/7r1lHHFrigMquOD50+j/bjUZ7qpxu9OQvUpFWbzL5F96GTd/jZYbKaNcBv/eND3HiXNeenhgYoX9KeexUAAAAYYAbdNzv/d6t677XrvwpvM/GekItCFGDWshRK3Tc7jTl6y+zHv+kwftIIE1LwgbjX3p5UUfVTSRla08clBmJ0QIUxm4XyNzvpCElnAuwUuow8gerysxmzcPw4v7Fjhun1oL97w9V6UWxB4ZGr19ApoCh9FPpmkB2RDjA3CFrhkNpvduI1zsBlcBit8XaMkdECO9tNHi+SNGDQkBW5m9qgbSoPAAAeKvDNTgAYhMA3O7WBdFzZvaZc0UNwIkcgOYsWOSMNuOGTJ/268JVdnu4PRY4jkDh+zc72sL8vWvzHWDOpctiHlyG3IitBDxq6Q5L9bEZ/G+CHloXP2z0UOY6YaGb6qc/LF94Ifv9F15GGLEu/hoYgSBuVGkqHFSn0uTEpOjXNLQX1IlqjAwAAAAAAAJoYXIq8oqmpvrW1qUPZC7K/yE22iMXP2/22YO4n7lPshg9nkh4qSI5/6++LlqmjGJ9cfGh1alTuaa1UgjY0MyjCHqMsaC3uZ/NIHD/H8XlbvKZdWBS8fKITk8RuiHK7SFhNQ+kkkkn+Y8JdbV33Wzo7f6t+0FksAQAAAAAAnm4GlyIvvXsv5/ZDm7ZAR2a+DZvkdGD6y1ZGhiT2CEG6PC7Af60zVrf40PThlVHYyNkl1JieqbUvTDo2909+NqPp6KPDcpjRZ7Omf+rzEo7I7Nw07HZptJHTGeR/1tnhVeW9pj8e8mwcwAPjDi4rAAAAADC4GGSK/N69QslDc0/vIssuT/ed0x6fAOHoDvl/U1/c6zt9jLExsRWrorAis1EyPVNjhhv/Z/aMjz09OLq6TNKj5/8mu8QvmMu0Tx0abeTyPWQhssar29LW/Nu9fSUAAAAAAADg2WQQKfKG1raWjo566UOYZYVGh6L+eG1e2CSZP8ZjZP64sd8FzPayUvMZRYUVmQ3L9Gxvwv/2T37z7cYx8cfILJsx+X9ZxkS6odFGTtYYmX2drPGqubND2tFZ8vBGWQAAAAAAAE8fg0iR17S0VDU1M5GHQcNflrmYjmAij51xvOFH/zTby1JVlLM8rZn/MTLTM5LjCQvnoTUdffyMNja+9fYqJqJoF0ajjZxsSCb5jwnTmZS4rU1QX0+HAQAAAAAAgO4MIkVe2dT8x8NzIr8cvID7AC4fdS0tl+rqr4ju1DQ3t9+/z6T2EX1d3fi5c1REOcvTmvkfQ0zPL1qYXwhZaKg3lE7rK6idtU1NV+pF2cK6uub+j22G6eklvr6ADrNN4hpt5HQG+V/FjxyBRlmC26DIAQAAAAAANDKI5iOPuX7jH5cLxG1tTLx30LqPmYmcXlPUqQA//9HPkZzeck0szhTePltVXdQgqbzX2NrRSSpDnYNn2p4wgv+i+Uh385EvjjRz6LsBe+7JhOy626g2WY3YgsxUj8GW5VfGjT3gN5OO954SsQTp3RxhXXp1zRUkfFGluE58UdF4YIyx8XgTvtdzli89ZzXJzJTepZfszRN8ePFXXBVpJFr1dT5yOswdMmTmc5bfzPEjMQAAgGcOmI8cAAYhMB+5eu61dzR1dPZVjqsl2tuz93K8trnln7mXp/34s2f8z+/9mnH6ZsV1iaS1s5PJptGhkEyPLbr+QVqGd/zPS5NTkiqqmKzecXp+4Exrpklq/cgXO9r3VY4n3ax4MyHppaNx/5d8/oDgytV61ccL6CyuN4gTS29GpKXP/P64V+wPuzIv1fbaL2jtZJf/99I0JkLAQwh6JYMOK1K6+ZEjWu7fl3Z0Vjc10dFHiiQx4qt8JowoPxK8MVHxRcTybyLPopg09dN3tXxMUYXM3eTjlI+Q6rjl6j7umP+5927Nn+vskdbiU7vX+eHvbvJcAtZ9mcaa8Ka1OG7L6y74i6GvR8QXK3/DvSn1009SFW9yNGV+9XnmQ3uxgyYrstt5CeN3xdUxYZryI6Ffsq7kwwP1Nu4T9rIsvlptqx455UdWfpXLhAc5T1BTAQAAnlAGiyKvb21F4piJPABrnCascnRgIlpBh/tH7uXpJ07/M+fytTtiJhVD23bl0AZfOoQXJMeXJqUsTTrfJ11+NGB24Fj8FWyWpzXzf8BYm0h65sHekUy0+JuJSUiU0zVoRpGL1Pm/MrNn/3B81x+91eXrX5wS6jyJiaC6SIPZx6PDCqs5Pjd6K0vFAepeR0exmN3DjwreCy/U5sg/0l6e1upjkX9ZJigl14Xmz/PwR+w/+mJeD1/Vf7xYXD55qpQJM0hTk08xwf5Q+u2aHUXuG09lSyT1EsH3a0edDt1wlh6ySVOjosTB+wT1Ekn2vmVjKGW9beQT7nMx6jwt06VZh/5wX+mh/An6x4PN0ph3nJnwQ8Uq+BDuE0n92c0fnSUByeEg+iv6jx2bpQffdmXCg4S645F4fNKNQdhUAACAp4zBoshFra1ljfeYSH/hcThhkxyZiFZ+Kiufc+p//8wRMMMAbM+Vm3rlARqZ4ZeYh2UmYp3kyqplSSlhF3/t/UQi27w87E34LE9r/L/NcOOPPXs7OWOpRPJOysU3E5OTy5EWp5E3Ty2qeUiL78q6tPCnny/1bprw/3N1Ga7PocMabeR0BvmfdXZ0Jo6IpK03JY1M9JFi5WF/U8BYW6szqXGrvIdmCugoVVRsNBkPiRRmbxRILT8VsciVZ2bvsWafQC5Oy5Mj13jam/HsvUK/VFjIRZlfhXo48XhOniu/yiBGbdGp3UfkAwDJ6XXvnJY/qGBsrtL8fSu97NEu78SXKlujWVis8qn4jmWZRnUlZ5ovn89EKKo1/wBpj8silsVaknvg/dkupJEH8pXqlpyOLg79aoP3GC4d5zkH7/yHzZHTpKl3hNRMf2fag8nUwd1edWyiP/Ov3lnRWU1Ua1Z0mtMqdyMmvTtqWoXOOq389JZgN9JLMfJmdZSf3YX7Afdz9B9MojbkVnMcKM6VHWhLEtPdSiZtWWGWRb8198BXGRo7XD1SdS1vKor/aB666G6vR5yV/5tTIC0+HrEQnZdr8JZEumlqG5y5ewf7+gq+2o2jcvmLA8WCmLdczOg7s/udhlDft/hw+RlfLkf3MN0G2b5ur0emye9GlIgqp28V+mGVutrqji9zCt22xhE/Olh+XOnvg0KpNwlicP32Xu/GlfexgwEAAAAtDBZFXt3cXPnAE60gOe7A79n6uffqtbfOXSxrRBpRYcdVhLvD5BA/aXaYouKuly44/ct/C4roVO1YGRlt95rK9rFG/D9PDzxzeS/4+krhwhNnjhfdYOIMChN+b+miihvEc+J+OqeQ9RqxNzH5v8kudJicu9z0jaHDihbIQmStKChpaytuaGAijxabF8yKiohQkFyuNXDgurhTWbT3Q+k1ysmehFikJl0a9c43uZL6gjj/nAPJRIS0no94P91l2/nieklx+q4QIuIR5Uc+OjZmU2qBRFLwv78OPxR2pBQpWg+b6kxmACBKbfVwr8hk9FN+DuXujA567JTR5vPFkoLzEd48Rh+rwWj6vGFJyQq3o/JThQ7zFE96BHviRu1KQ+3J3MQ9HEdb00u/fW+vfugPAtTI87tC7JXqLhIM8/dQUdLO010yyVjFysMhLfJIvha3Ha73Oo+0yMioNI91MzW3WW2rKCotMdNi7eFs1Es/zMncm0w6R5q2NSzTdQfqh/rizF2vy3q0l5T/fLbehxwoLXzYl/FafCeMPEI9/ohBQlwqOJL+QqinlsarQW3Ls/YdaFl6BF307D0+qQeTVHoNDVpimpYdQueVFe2TcQD7RCHUNNjDj5+ZKdOvrWknpd4+yk8eauOOFHnsFtR/6KH+TiOoayE+XFrHq/uyUBsO+mSGLY8u996VifZNCad2f0OPRoXxO3+x34VvlcRw6sghZojavTbz1w8XxGzeV4gfHRx6nfn2sArlP53Ux20rPv83H37fOhgAAADQxiDyWkELE+kXdsONe2Mg/zK/4K8Z2BBFTLgKO642WKXkBZmADp6V5e/pf6w6d5FO0M7LVpY7X/ZEAXr3je5T5vTuk5wrk8599GtGXXOLogUMqvHeQO8T8vOZnX9cIkFt/N/kF2x5eJyj0UZO1hiZvZ6sFcnNHR21j8WPHOHsQeUXoq1UUDfK24rSd/eQpmIJUieQjHHqpiB8Xg1yt8DaaKiNt5+4GI9QJGmJ/I8+9jeny5paMMIk/+dLM9+ZO46k8hyWbvTLzyynKIsXLcoFRIdJ0qXmf54+vPAPEiu/3OHhQcpKJEJpB1K5FubaXqzlOge/IGCMrPhYdZ5+rJGly/qt83h4Ah6u8xSbOiLcy9OyZm98kzZ165vylORddXnxMG43VxMLGxtaEtoE7fmXvzRp9/qVnx6h294NIw936hfKXbu/ippWIbwXBrtbkTMf4+N/rwifkiT19LDNH/mRfkadN0rNJP3asHn1dT8HciCe+8zpghJtz3b0PVe550R/9dVFl+V9drZR03JKkNYRstSJXAoL/3nDBMU4pEBwnnr9LQecPdRi9jw+k62uwc4++snJdGdLM7P4fqpPxUYFrw1mHlyov9Mw6lpIDudto48ON5Q329/DJZCph+fp411Viw9ZkVrksXo2uY95Tq96NBXRUl59bT0juSvCf6j1rSx6Nn4AAAAAvWZQKPIuimrp6LzT+kCvdYY5O5lxyQ+MZn4qLf9IpkGV7LgKey5CKYKjrFLyPMZWLIv/XFb+l7MXmIhW3nR0eMPhebTf/HG277ky5mftBMT/fKb0JnN8eQsYVOPKqM9lUruoXX9k9SjKTQ24/0faqbCRy8Q2XQ/dFSST/MeE6UwcaensvNfWJos/YpAkFyB1ISjX9TBHUS4Sl3nllLToFs9ZvdVPBanEzEaNFVfaOsaOlcw1EFZgpWXjbV6cg5SuJK3JwoNr421aJECx6sy7417AinDcmztfl57asWHjnqRy7UMSq3nedXFZWDNL05IpP2/2nSzJ+vydAFfsS+C0ZD+dVCe0cdD0CakRFmPamSALYXm5vE6uuXvw+t0Hw72KPv5Q1e6LaM2KzvI54p2BfVc0o6ZV6mmSWIzro128/3BdprScanzBRbOzTR+oLhfs8JO9AMoL2MEkyxBWXN0WIH9DdPY2Jlktzq/aF6birpZm5pu+qs1FXsOd1iuGGjABGpEEa2dh+e5Qe9lZ2K+5Suf1E5ulka9LT366fsNXyeUPZEEBAAAAlBkUiryxvb39/v37cg3Xd2yHG7/T07c5fyorX5aisGQr2XHxVm7TlQdo5I7a2DwsMxFj32kcZJVNuFkx7dhPTEQrUT4vOZjw/zNrOhPXivM3311m5vNGh5Q3Rk73FDbq8hQnhFc7/8g6UoCtylr4v8kudnweOXdZBxDocI9+5PjC6gypvPeg7wn0Cu4L9lJBXf416gVa1nBdxtWllRYXUxN6qwpr1bnYc/UrSlhmRGmLxRgi8MdNprIyW0WprRbYKGvjzcvPkNal19p7yQyIFj5LP47cuZwfH6lG+7LgevvpnzovoUTJWeZKiq31/L/2mIadyMK+BBc+nUonco1qK9S9gYfhOrxQ8XOasphuzThZ5OmChygs9McFBxmp2n2ppsw92F/FAvuu7NE40YraVmlCeKvXmvIBkQqO5Mz5xv9yDBncPDhjvsCvwMqWDaqmbZsvybuzzLJe2/sgNt5WF0+V4jcEhntrvRM13WkPwNsnhPJG1n8TrHIb9BVz7zc/2h0ZOiwuirH6AwAAAA+BQaLIO8Rtasx6vWfWc5ZMSAMV9+6Fp2cS4y0DCcrieMvKU4HJwcJSNmogYbyloww37zbafXOUiWhl3+wZTEgrEw/F1re0yA5CDNDKR2QS+0S3PbanZ1Zir3pt+I+1Iecu6wACHVbUJwuRNbsg1dqJv17ERB4tPBfThuPplINM1fI8HO6eSNJ36tXjCOyIMiUz+huBpIOiOiT5J35Oo5Odp9snfnu2mug8aXl8VJa3D62rXNyHZianSc1pr2Us0E+lNY11pwV5RVG+iN5FKlWeUVMNzq/a56dmJRbZBygpNrQrn8vHbgkiQVpmLfaBQWV9bI588m0+8RVprRYqKyOLuSv5ez5EubQqldalRb61wyCMduAuTTqSXITPjqIk+d/GN7koO9dLs/aluq8hXs5GPqHOv+zRIG3Vtko9Vh7OWV8wnusiwemfeuXf1QNc/cykVPoaFScfO8UoWGn+N9hfxdxzlXOadgN/77DysE/eJvO5l0qqiclZgcWL9smf0rcKugoioUTrKMAmYHpdemZatcM8TQ83aDTeaf3F2YMb9S+mwg5pucrNokptUQkuINFwMuUFAjpHKm3RdtEBAACAPjIoFHlTR0edVOuvWU/4yWb71sTeq9fqWpScsElQYcfVBquUvCAT6LZjU3v7/NP/YyKa6c1nht4/n9ag5FtPDqZ6RCbuPsrirx5uf3V3w2uyOJmOoLO6o1JHXXPzgctXmIgG/MaO0WgjJ2uMzPpO1uyC1L32ttstD3SJe4/5FCq1dqxCgJt6WFy+bODQg0eTHJul24NLtvma8pwW/KvYycebSXZ5e9vU1PU+eAaMmdvEK7fPlU2Z5+6tv6fYgvYaR8W8efuTjDwYCzmvNfNDvIvbmiSPlf4ose545GmN9mKbYPe898o9/JQ9znkz3/FOnYdnt/gkzznsr5K3IvEsI87v/HtB8Y65eEKPt/ZeVplaUt99w76lrUfW4UOb2ftsznDY+sMGZ7qF46Z6SA6vceehHdfEGbz9MW6VHDy/imuYt8zlgxfwrksCkbbVcbtPKLVbfavUY7P005DiT7zNePYLo4rsZ6p7NHR1JW4qs2ipSobzqk1m3wY48Zy8w88Omz6PSNbWrANpLvTkMFzvNR5p+7CBP/9zvweYSNtm6eer7/7bD190z7DYckrFN91mafRK8ReoGWb2Hu8eKae032KmPvY5S9PG+LA7XB0a77R+wvUJ3z0h9V0P1Ldui7ZfkmhzsDef+Sq10x2dzocn1DuW81v/+HAmvuvWnJ8aGtDTqQAPwoygrrWheHljhi+TJMcq9g2StXbZuV6aGnqH7XiPM4uWtaymKw9tWbE4x9dJed7L0ZGBQQ2rWAXmuC1WuRGsvQvoAou85S0PDViMU1YEhMNdAwAaGBTf7My907Dj8pULNf15tI1033AOR/yXpUxcHfl3GqafPNPWeZ+iv5QpU4s4LPt2piwdR3AQp5AMpTD2wJAly0rKkIVxsZUTJ2z39GAS+kVc8Y13U1KZQ2HolpA2yEIkjU7penuyyxYvJeeBdWfPx10rRrlsmzh9uZk4K8wZontuUdBErd/1fO6rA+K2VroJZFd6X1KlDnMjkWORI6L/SEvpkjbGw96bPGnZhAk48uwiTdt1gP/ho5lp+1HSej4yxmzD209cuwFgcNCfb3YiRT6BNtw0/nj6WBD76xfWM0rn2tniUFtK+uFZshleH5DAlxfETjLtbiuSNlVG/JwUhZ+dWB0M8Q8doUuny2hJSDn6irL3W6BfyBk7Y4rqzMiO98pqpGxmlM6xsx3SmSuIn5L+WGbCBYBegEaJTGhwMChs5Pc6Opo6+v8EdE5PX+j8+lox8xlOmWpGkKAsjrfyPFYhjMzwS0Q7LdzxVuExrYaYq4XfF6tMU9gHMmpq3zuP5Thdv+wg6JDyxsjpnsJGXZ7ihOgNDrTe7/z2ag/e5K/gnwBZBxDocI9+5Ij2zk5RyzP/JliHoHyM1rf6BiuCCptXQI4DwMBg7KXsXBbqYkXk+EPFZlY0keNSSeWOCyd09sboxKftqGiUUhTXaPT2mZNxGftJrxA5Lq7Nm/VdjM53iSuvVJdJ6n9UfRmFSkjOS8CzGet6OnqGUsaR7mNth1DSOyUbQI4DgGYGhSJv6eho6ejRzVYjr48by4Q0cPKm7AkssdfSkKAsjresPBWYHGztpS2+TBhv6agatv2RfUV0h4n0harGe++fT0UBef2ygxADtOoRSWKf6L4HiSeUlpGIRgLHoV8BWQcQ6LCiPlmIrNkFqfb79yVtz7wiH+qxdNGD+QQPEO5vBT+R7QaAp4JRlg6bmCDC/jUz5Ul1CK6TZhQsX047k3StWlY6zyOQyUEYL/YKKF0hy12xOMfPWcUTZpPraKzy74tiEpIirpE3VG4XRyQk7rmNf5q55mMj8UaX9sySttSlSChKUh3za+K475JiSKIyxa/kVWNvOsPR4fNmhJohHd+Y8EdaCp3J4F1At4flexM4LaA0lCSuXt4Q5KnqD0MXWMEUUD5HAnb1WZ7uxsRk2J95E7vQMLHHRXRIaEtQ7x6Vo2avCAhnIjSeBauX50xjIsAzwqBQ5NLOTrQwkb5jr/WrQD+W3lR8n19mt0WQoJIdVyOsUvKCTEDzjnek0m2Z2UykL/z914xK+edLleonEdUjam6BZtTug0YCyfiz/Bqxw/2szkZO1hiZ9Z2s2QWpzq6u5jZ4EQwAAKAvtLZhXatn+opcZbo5+BrK0uVM8E942c6RK/Mn0eXYPuccPZt5BSE8cF6si5WtvixX38DVlK9sgHHy5ZPcO9VhSq/+Nm6oJ1btIcZ4ClyBqIz8UI+y9W8ImbV9gjYvR0rw6x4hLu34nDmfomrL84JU301Ic9obo7O3WPFw1iUg1sWstvDCuL0xU1KLCo2dYmjbvBzrGdGTzWqvJJICNylL50g1r6Xoetp6Kj1DoHvsoRI+b1nDvB6eG4YdizGIV3z0uY9kOO0/NOV3JgI8IwwKRd7Web/t/n0m0nfMDbS9UfVjGevPAMtuq2THVbLnKkVwlFVKnsfYilXKskA5qVXVB6/04AqiQnRe/rmKSiaCUKofRTTYtzWiPpdJZWeS8PeF2j4+OtLQAJXrthOThFe4dfRWlooDeNVx/37LAzgmAQAAPJPUp+PJb5HKZKyt28eYoh88cX19DR2nMepsuCMurMifgjTudxkp5PvXJgZEMVvPWDcG29Slkpth8djVZEOxKKUiT1mRm1qSX1Fxq8x6JaehmUh/jiWeKSAzKKuylohy/oixm2YsaFkSEDle0zenGyNSinLpH/Z2UWx6N9eWbkTaW3FvF3ill6C25V7LWHJDxNjm5fANTKjOmrpqUqC6UEpROt2Ojo5oNnq7NROjKONoW/Ma9mRiNp7py5jHBQ0hM9bRBj2XgIa1QQdJEHFwUSgtuHEgKIApv3pZzsv4i34oMfI5Dv85D5xI27Z5zmeWLGPqDPKkLffySpB873pjXvwiUmD18tIA5144HXkXKB4djI5esJh53XZ5UOxE+pRxgZy582roRwrLF0R3e45pO3lWwXLV5wmkMf7xi9AZLT7DcobS3MjR0UHKp+Y+ryV03nY603pG6drQUj9m7Ld94fKWhWTsaOOZwxya6TTSwyFn/ILQidQE2OEUoBuDQpG3d91vfyBFruYRnpyyu6x/iiy7rdyO++fx4/78/Lg/j7dDgRC82JG1fLELeX5c8Hi0kHR5+PlxeGclQ7ASdO6/cwV3pL311hA2N+/JE8grldcvO4iO3I/cZrixl5Wl13NosSJrSxvecFJGwfMm/Jeee+6l56zky3PDhuEMmSVbXi8OkHCJWGXSDiVGGhqicvKdEHS4N37k97vQVe7/YxAAAIBnk5Ra4kMywopo08m+2JO7Ladc+fMO2Xl76jtNLJxykAZ6w1PJJDzelEirlpTsc3tuY1eTqJQTs/rrz12Wl2R5Im1PhVhMfrG5xlbhvvPiNbyxb2tv5khLDD2+l70m4S7HyXUYVdageLBcdrOxbIihI9uF/sqv28upQP+Qc9O9zy2Z6tiQv+FCtxNpr8uQGPvKPe+t3QJHNGbUyX99nM/NdHIU58/6Lmbcz3k5hnaRfh7a9TF/uGFZftK4vceW3Gh1dXJDV2Hl9zExYkp8KxN723+dGEVRi72cA+9XLkF1nr3ZMHJ8+CRmXwXDjPlVf6Dx0pRskYmNc7TypLPaCZ87Yx2/Ier0MTSa2iEyXOw1K5JxC+DYGjZGJqL0C0dbTde5K3vIWHufcR9NVaThg6belI5yjgmQHZVnYVuTPmWv6vu4ahsZGuAdyq3GY7n47MLhTttfNqayhIW6fE8yWrAdb2rS2mZrSr9n7OzJ1y0Uoitof2a6A78mg1QltnVyi2YabOzFqwv7KcYysYSOAyoMCkXecb8LLUykj5hy9XWVVKIqYvanQFkHIUG88rYctW/6y3unv7SXWb/0n+kv/2fGy19Nf+mr6ez1S3vw8jJeZrykO0QH76y91V2USCrdm9/br+Rt/+OShNVaef2ygxADNIm8NdHpx/mvsJa5b010JGUUvO/m+tPCuWg5sXAevSy0JwNTzXZ2sdJki6qgfjY10GfvS4cV9clCZM0uSN2nutr7e4kBAACeXfKF2NI8xNQXiSG30a56FNVan6A8v0powJxoe9NRcr8UFuHGtDxvrdFmpBbXkL/9fP1u5i0TQzL7SlsN/Z06xO3isIR4kx8SN5Th9z6pIQavTVLrLe18cJI5l3ilYhv/pJd7mvdQlzbfKKhqk1K6yl/iboy6lPejRN/L3t6X05xRVpLApLPpiK8UyT3v8VuwjXUx8u+duI/14orjU7NTJFRZdfasq3VoqLOOyVOPuL54SV51GdV4NLtOdYQg4+iltFfOXjiK6rxRV4Z6sruwaqyc9WtxLkXlZt/MaTWwNGOSe4FbkAWn8OavEdWNaDQVcaog476p70Q6qy3n2oUonF4SIWykDPmL6WSCr6OlY4cwJoUc9NqFsJuNo0aOZQqIb065iNNVUdNI58WjDArLyFjudl58fZvjSHT+hel3OE7PITlhvGmUYeGVm4XDzTehi2tv6aQvzkF6x8UOdfKPvxQwVbXzpzCdJo4/nhaDqgI0MCgU+f2uLjwxYb/QbiBHNLBfKGT9gydBbVK+V2ivgOR+mZd/Q6z9qxwYwW1R/PVuA0el+h9OkxGa6hD3ZM4faWDI3pcOK1Jk1neyZhfEPixdoMgBAAD6iiQjhcwR4DpqUrgVn7isVEWRHBlYNuGtpGRlfIzO3swU1h/yH5voiK6JwpGjO/m5tK15hJXMnEljHD2SCPJ2cQr5ZIXrSJnvuKQ66pdfE+i9hpl2F7WhAc6++mggUB2RVIk9ZPStIrz7OGGTvYEJ1VrL9j638S5Y4OZYk+504NiSomZfz3kFM4hHhAq/3sygzIPQAIa8BZtbma14o9SIw21tLpT/ILd2SIfodp/wUT2Szm4jBAZbc7vIV2hPGA981j3B5TCBXmDI12uruSN/FNDWcl/N7mX3OyldXfaHEl25+lTLPfl9ktKuWqBHyFH4lvqUqwvxP1mLfXW4+miA1xhVLx7Fs7LlTfYyEJ/JKsltNJ7ibGxrzR8lrtuB+naEIX+IaTjZhXSILl/2jQtAO4NDkaP/+6vWtDuRI3q0kfcTelfNFeAcWe7GX3t+QeOT3+WvgLAqVaofRbrbt/sDUwe7KhLWbiNHjDQ06LZTr/zIEf13SwIAAHiG2VBWh63RI2w3mCGV1JJ+PZ9Ol2Fgooc30rbmlNuUq5u1E4lyh2JJVVYlrsUx40DvWeFWSKSahk71PzNd9btTG4rJ1ChDTEMDZ22ywbLb1so+et68UGLNLavI24G3bntenVe6wJsUMPad7OhKK617oj1kq8AGVYIGCZ25Rb9GlZ/bUY7d0/nWzme0fZEiv6yJsjVRzJNia2U8qrUxh2XOWuc81vFeZVBaCbZYpyd6lTQ7jp2kzsKdF1PT4jrazdfNwVevLv5XlmdLU5tU39BRPurQH8q936nNWbNX2EW72VkSTxiV4dDDoFnczrEcIff54RgMQReaiWghV9pKGQyTz9/iq6dLdXYqvXvQK1ql9zszstF5yZbv8Wesy26Iy4abhjubWjZU7qCqY+qbXUc5rhthXCbC7wBQbZ1Ue90O+S57Y5wukMqAnhgUihw1QqvjiTbqevoSJF+fNZxkHaW7HbdvKDym1cPO3T3diwlp5tOX5BMdMbvJa5BVgw4ps0I/CPI65FWhAAnz9XsY3d9ubmEfnw73xo8cMShuNSXKj4R+qfLL9vDofeXC+F1xdUx4QMmK3K36tczM3bv6PVdAjzzEExfGvyX75Ker3/v7BA/5N7E3SFM/ffdUz8/CHjpqrlrv6PeOwOMnuzK3Hf0NNRiF/kI31/94jUmWUVVINCd3pHPp2tAcdys+8ZrmWkzGr9wVZ8TUYgXH5Y2NfDWka+2Cg66jA60dVb8DKvh1ezn+NUXFtgcs6FobWvqq97rnsMVLXF8QlkzmG/Aa7amnazvKnhQIOTcNzzJO3W9JKFb5K2F10HMsdiyW3IwgDusx6UUZ2G/EINBtlup8hSx2VIkoC6d0L+yU7Dphxpnn+WVVV9hPAxLuNEqNzSMn4+nYba3cDlobS8U1qoMBQoyguoxnddDeVFxTRMYSMrJQT/KDfNx8kSgf6RRvby6tKdmA0u+0NVDGU6ahkYZp6MsBr/Tk9F7b2skfZrqYh9ppH0jpc5FKbhGXSdC+Y6fo6xr0wkzea7LPiDodx768nYym1s2x87xfHZvO5GkhpbCuTN8i1NfeFXt7e0RaGxdWXDnKZPaewpQ7lOfEAHJ0Y19Hz0j6ZdOqm4VS/pLnjQtv5aFYSqGobMT4JcNaCsurce7V6twh5uvmkU7mWYW+7KE8sSOgkUEhk3R1dIbIhVsfwd/G14oJh/WPQ2avRZAgK9538M7aKyC5m6e62Rj39O+bohxGmLzlpGRAkNcvOwgxQMsi/ae7nV0W53N7UuQtzex96bCiPlmIrNkFyVCi36OuR4XN0hjm85l1xyPjyV8Shuq43cf78wVZForKgcfBxIMFEkk9WjKOB0k2RaX1MFB/+HB9PvpintID/0HHIx1fAY8UbPSlQ7W3S7rN/129JD0/pZHI8PudZRXZXlk36WkKDYby8ZwnJxLCisVi2cuNUqk4oeym8lwriMaoxKNev5bkNrVJZQ80cUnBhSnHMxh37auZG4rryqSyiu53isWVUSmnXlF2arf18liCHUFaEnIvMDtKsiNKiCXaeHRkN/O8nLL0cxuKmx0n4uk7cnxGc29lB5GRgOeMoK7VQdF0gRudvu4BeH6PuU62Dfmh57EiVEPVhZhaji2vOUWg4j6ft+T3khpT53NvhHYt9PCVFqxLJZaTqsw95c2OLmiksSDSuq1M+b3Z7kSUVJYZ2sW+EZrj6RQ4qiDqhohrg5q9INKiPuE25emmmLalt+hbRTJuHrL5W2TsOJ95tNksfC4eTUVatu1J+1XZZ0kDVRfC8oRcG+8c1Fe+Dnxh9pIL7B+5XtK4IRkffRMey4Wcm2rlqE9fvpKUhk7+EHEKParHAt1g1H3Zt6IkmUHpqJMn405+IyDSmq/VYwpQoDMYvqL/XVn5p5ev1MhnDe8LSOW1r1mh5eXOl346nSfC76orzLdkTSL4c/BvT8LvRMr2p8vQfYLCKIDXZF8mTLKoxvb274pu4MPK+g8FCbgYroEUnzRixC8L5w7pnRjt7Ory+eHHMgnqWFwpujKkgXQmqQ4n4eB0a6sXLS1IKQb3URbTlb9dmlB682o9eUlfxvnKysxq8gCTPgBaKWlo6oWRZhfeCCZBNaDmDf/8K9QG1B0snxQcws0i6UycNFSWhf8fpjf0T2Oe+4/vTJz5yJCcijw1ccPScSQiOvX+FuqTPYxIytodSa3f4J4Vubsj2OVU2Lu33rzwjU/arlTvD4Op48ucQn8mpai5McWHvFKXO648TccXHCz4JtickhYf377xoy/TjPzf/jRya4ANse+mOvuJo97+V3wBd/Z7kTu3+ivPPYULoMrN+1ASUX52y4aNnye1OL2564cv545Bzd4mfXuzt8wzK39PpDh0gzdXmr8vbE1UXLGR/9b9h992V3Xcas0/8O5qcritB795zwMPs9CJS4Ptkzd8jCsPDt8fHepM9uooP7t725aDccWUQ5CnjUNY3Hp3nCwjc/cOofewk+/twcf6aPfB9TPp7lRtJ05KjEBddJby/+iLg+u9STFR5lfrV245IbV//a/7vljlTB5wS3K//XRHZExyuY1f8PNj5nyxmz5xObirt+z48mypzez3Nm/dGGyP9+pTH+IB1ZrvHfatt8B7BYg/fXODy34JPi/Ung/Doo8XUU7BYbuj3vZk9HP5qYiNnx47S2r+Yqs/qkSS8eV7b0ecbnIICj/4xRoX3IFNgph3V0YdF/Pf2vHdrmAbbvfzRXqXWv+hBwlIgxyTNm758qxSDUXxOyOivk8qZo318P32ugUdfnhXTe2ZZu7m+X3KZG9OlJB/C2orR+3csWHznlQDv3d27t4+G19cfGpBzj+//1750guHg9iCSl2XovFtmpO/OIp0F+vSq7sfNPTVU0d/vqIPAMAjBo1/mNDgYFDYyPV0dPSG9L8l2s3ktsNZ9mmZjkTQwhH9/5+rhf+5UojXVwv34qUAr68U7rtKLwX7FOFCFN5/tXD/lcLvishbmKwKVaCV6DuTnXspxxFoXPHBlBeUKlWqH0UYwXux6lZkVg5Zsun1xcoqUkbBmdKyf2Ve+ldm9q7MS/SSVcNoAaZWduUkbMfX9orL7eZmVK7bTkwSXuHW0VtZKg7glS6lo6ejZh6AhwvPzaYuhzlHSbr0RY+bWYwbgUBAedBP29IO/kyFxRGdzWD++uGCmM37CrGFFcsjq+BDhQc/iinGBldSrDUrOqZp2aFiSX1WtE/GgbN0neU/n6332ZWGiqWFD/syXs2L6zJ6XbLuxLflwYezJZKC0/5pB1Nb0UDLj5+VJTP3SlNPtfpgdZ4bHWcVlY7ak7FZ//Ax1c9uUII9caPI4TI3cQ/HlTKpaYmZFmtJ5T/MydybTNxFpGlbwzJdd5xHVRVn7nq923y2iNwiaXA0PtbZzebfh9NPErq3E7UtPt9/XxbqooNB9rSmEsbv/MV+l6BeUpwYTh05RMxopd++t5daug8lSrKPvOtHZuNk03p++5Zbr+J6JIIvvK9tjCSVI3rf24gOitmr9tiRq1M/zyJynCo/8tGxMZtSC1Cz//fX4YfCjpCeaU3b9n6OzxfnUc2Cb96bihVlddynSQ67UBuKk8OHfhtDLGjlP53Ux/sWn/+bD363Ts35skhNujTqnW9yJfUFcf45B5LxLSlN+3d0S/BB3NUSYcH374SSG0wuxx/qVVN7ph7rJckfbUrGdzWS46Sc2sqz9h1oWXoE7Zu9xyf1YBLzDyh1/5mh73xfrCzHNXQpSj+VLJ63JxN114lFtVs205Woux8QavoKAADgWWRQKHKO7hD9B1Lk2p5Qv2bL+sViaWMSlMXxVp7HKoShbes4gLYydY1dMHBQpSwLlPOmo/2rPX3hX4XX7cevcmbmMpXXLzsI9vyQR2R0T2GjLk9xQvSGBEh4kaMDiavnNn6IoTS8oMO98SPXHaLD1Xvkipyy8jAvvUx+/iVpTRbB3jxBOomV5rW6EqMjRXmvfWe2FbEF9hrBeer1txywVhtqMXsen3kKavPq634OvKEoxHOfOV1QollK9Lqk+YLNjJ3S1MNjmBA33Xk6NzGZVkWtWZl8PzLLmOuGrbTpn+viYl3XzRXbZT3KxofjOk+xqZM9JvFeGOxOn/gYH/97RVjHS1JPD9v8kZ8F3TO8UaPIVhkPH296L1OXpWEvZGbixqtpJ5Jy9ZLWDtRFPBsLklWRWuTx/9u7F4Coyr1h9AtBZrg5gyA3BQR0gFFIQMZgCyKGe4NSFuo20bJ3SH3Tah+hek9anfJyjm3w25X22Q6+bmptEbNQKVA0pg0FcgkUhS3iaHITZEZCZlDkPM+znjWz5gKiZqD+fw2zntu6zMX4z59n1lr5GAk4RdLHZd116Dhr8qoT33omiD1bg9BVbByRqxW5gtSXZeTgGZe4V9b1/UADt6E/25rWI5/sDY4iZ9tyW7x2STC7Nabm2xOzX5zvS45N5L/stbiaUvQcaEoLtOtem4tP0sYwAicReiqURWdkz891IfuSxM/Q1LH7Ul/twHG+wMOVPPUmj5cv+vGkcPKsWnlHxanq8ZVwq8tuLFoWhLePHrlL/OOu54w+Sf1+r5r5R2qGmY0z1Yobi5dJyUN0nZtoz/3JP3rlC9we9QbckXfiomj2KcUvon1RNfo/tLn3A2bmuQIAgIfRiIjIhZaWAss7D9fqBj234FO+E93wxSYJLm+LkCI/j8vrM0J7cNaXy/ySMl6yVTNCXZy3zoygldvxdqQsfiL+FKHbPrcTkoA23iPNmt8G0zVIfYKDfdxEMv9gAGfx9YN0qW+MLeu3x5XIPX8gY2VhYWdFvv9/b3lHudbhX/8dRVpXmcB3FgrQURjVVqGWhJIA4U60Xji1MZ791iC6PbaRNt8D2vrsN5fIpHhHUW/QM2EGz5PWKXB8pimtdpnHzkzvKP1wTVwYHiZ51sx0RXXZey/Gh+CjlSb/k7aZ1a129TWXFx+Ik5srue6qmeMURr++XlL60YbXNn9ew0aTrcptcgl90kSSVeSk/JpuN68BJ5EiGrVbAO+AhEL7+gtDnPp4KoUcj8g5Ym1RaPo6k5k8jEbr5cfftk3rBRRqq9vsH/E3HNt2IX1VIHvYIufAFPYjgfey9IWab7asS/uwQIkDc9PHewvBceL8nHM0d6D86ovWIKNPv7/fq2b+kQ5Nk7J6cxx97CJRvMF34kwMaUfoRVS2XTH/fhhQWTodCRPfAQAPjRERkdtaWdla3XlE/uV/uD/xDuAJEuBiXN4WIUWDPO6AeKN0A2lhgBWtR416b9ZMWrl9W6IibKxIZs9g+6RivMcBjmBQZtdJ8B38ymVM7ln0PJvLkZN7jMu+k3v+QMZq1CjRrb42+rvwDmXKSjTqYo1LBIqzvKPsfynVtCpa/cPZxOad8f6gnP3WILkZz9n93SizN5+J24HnALSrd6Vwf/jxjnRR5CmZjoIy0SzyPtYo3vtgzMu55JAUG00+9GmP/X2H09oDeOKH+viWGbR1AK2XhhyroS03nGm1Q8+q+eNkRP7zX960df2s+q0fs4nVFw606p40dv4PWrd1sPhVKGo5w0vnajS/SQaN4Hl03+yszH4n0VzAKhRcaOBvu8fVyxXvsV1pkkB+8etW7rB5E0tcop55fVu63D47g/2jhcnjHZQw6OVNUeqPV4UkLpGnHRm/YWu8wTvy93zVzD/SofJ6H88p4m50fot5Q9qRurXlEQl5Ec29HwYQnkaH4Xn5AADwUBgREbk9jsjZPy3fie8u/tpzg+TuBvBcgITm4Hl5W4M8rkE+16CCq7xRuj6aKzYay0Hh+CTxnceArra2e+f/BZcMtk/2b7zHAY6AMt9LW3mdglGWz5hc9ZNPc6PvGxyRm8uRkwW+w0fHLrlWXMB31pajnMxeWeF3FzSDqSxQdLvKyN5wgH6wqMeLzA8eTEtdAw6z1GoaYLbW1bF1LeM6XVKw5bNqNZse7mjlhvzu1FcZsdAKHbemTVFUyjD06xG+T0Q1/VBW3CLB3yhFtNrfxDYi/PDUNUWll4y/RKHRaMRCsQD9e+qoVpS2aAb5l+EhCyp7f1cNiS87qg9+/QNpNdRDrxqlrsl+M9NmGf5mp7nj7KiruUCeFw3Tc4OsEiQTZvz9SBNpvKFRkrktwREuWdvzyamV0bp7c41jYVF4nHo391SrFduzxE+ws/9/B0GzJHmf0+PRKHMyyqKi0fMpCp/dsuVt9pAYdRN6udFBCrZtpS1Mt5KdQKKsrWZfd42mBz+lpo/31tTVBUzK8dyvstLlUcaR6+/5qpl/pMSpM0q05Ru6t7kJD5mkYCPdOKNhn5ABDbgjlaqDNN5Q13yWmuU3F/9px9z7AQAAgM6IiMjtrKzcbnWhn0Fo+/q+IqelH0jQWMfV7IkFeXlbgzwuXur6eIMw/bRrtORSxIPNI18bPHUBPqHqXQlzdfn/oiLZ7XM7QbvUHYwObSlraeW+5Ym/6Pn3snJyohVzx6d/QOwCF1ZOC5rizF2MzZzvGs9r+9Avc3M5ctLG/rDbJj9sJ1thxlhbjxXc+Ut8O2RRgvfrXemscRQ0iHZ+bxN2i4DcZfbjzNZwZ4ns1QMkSPSYO//G3yNEksh136AIxnvZ9hTV+/FSERrw0i4l8zs/Dg1Dr/AcnJyizYgROYcs33Vj+XrZP9+iZ2AURQVWP6vwjqKvjyhqbbRigQQdzFu/BL+Qqn7W8C/7otkvRhUlStHBv10VtPYV9bPpA5912nvZlsX1b0c5iyRPZtRJZs+izXr+UW7fPounUgQv2dmycFsamT1u7jhFQmXm8jCRSDp7o/a553EEJoxO3RZQ9JLMWSQKW7LphBq/IIKoV95x27sgGK37/D6rWaa5bFH8Jrnm4yXheI+rCvzfful3PPNG8AsbZxSti5aSg1SlbJpPErdoj++45T4bgV/cV8lHBHSQW6cUvYRa0KPeWqoiL7dY+/OrsyX4qI7NkMeLzDzeW1JrXF2VO15avmLdxg/f+zinzCDP/bu+auYfKfqnMT+u4Ckn9HK8z33j2ZT3svdWXv1HHF43Yu1uJTPo8z/QjjQF/8BPjnN4yi7Llz5dQz5VmXs/AAAA0BkRZz9sutaTWX/2/do6Wr8dbNy3ZJLvnsdiSNG8C7/9FvNNXtu1HjZQZNfCZXKGQXqP2/HCAtVxC+nAtX7DMlskZbwSxZZjxrt/FR9HioOp61T5O9762r3LDucfvcCeRIW8TPrXirxs9Ic9INREHgZbRHd4yd7RGsK+3Fyd5rRdbG0L/vqU56AnTV+Vf3TXqdPkCWCfBtzI3pF73IQKpMxuVVfGP39ydXl9xnSZ62B/qX44tRVsXFU866u3oiFCeZBpqrM+0yxcJeM+Gmra9r2S6frB61G0/iDBZz+MTDM8K8vDDs5+CMAIBGc/NMNhtJXI+q6+9pf/a9Ol7mu0Yo6XvX1GpIxGzQQpcnVeuxm8UbqBtGC44rOBkqGE48iqI0O6quyuhLlRE3S/2cjODPdoWh8Ko3U2RMgGD8ebfvst79x5/FGEfnKh2LK+hcu+k3v+QDxrRf/9WqDTlL1ll9s7aRCOP+jUyvpLKhU3WUTbUa8oFfj7sTUAAABgpETko0ePGjXIVX5uqVOr/aCmllYG8KSP9xex+r/wkgwum8bVLwmDCq7yRun62Mwwf2xa6CNb9VfCH0xq0b/rOlX/fdTctF0Te+f/ZUnAZFIk++ftkTCuGzLfS1vJ4rUZ4csGnUGO/O+q6isaDXnI9HGz2DLbRDrJf7TMduLKKPTC9vcPHvQ/pDwW/eMz7vop4AHmmvh6vPLDVXiCh7MoeMGb+YKUTZBFBgAAoDMiInLExspqrOCuEoUfnKz9peMKrQzgSV/vLTOms2WDPC5e6j4P6Aos/bRrtOQ+NRjPI0fhOLrRyqA+P133Zd1/0HrfnGt8r9Lw6sMD+F8xUanTQ8mR6A5Gx7SFz1yf/gExr84If417QgZSc7n9f5PjJI+dewIItnzLeeQ2llb21qO5OgAPI1HE81u/KiUnhKnO25E2X/LHfK1iGLgshCkrAABw20ZKRD5OKHC+u7Pjafv6tp88TSsDezFI+vcIfEYtXWKXW3JlU7QHZ325zC8p4yUzZazjnj/PeWVo4fiPTc2v/ViCCuxmtpZVfK+8SIq3kDY9ZFdC3JSxY00O0zRrfivcGnsfn3fLcBz531XV6LlFBfLYdalvjC3rj4ArkXv9QFsrSzdbyAMDAAAAAJg3UiJyDxsbTztbWrlTn9b9p/BSM60MbPWUgM/mzPLBkyj0edzB8EbpBrKFZQGT9yXMneM5ntRuoam7e0Pxz/osMvH/lJRe6OqilUHN8fLc+3h8stTowiK6Ld0GiaP4+0VPzvEe7HpArOMXf/3iFP2co8+Rc8E2u2/9EXDZd3Kvbx4jsJ489tZfYwUAAAAAeDiNlIjcSSDwcTC+pvYd2H7yFrPJWU/6eH+f+Jf/CQ2mXzfU53MRgwqucg1oyRYtLSwWT/LLjo/LmBkxdsip/TeKS+s7VezmdD/Kq11vlwx8ojNDY4XC9Fkz/5X4l8X+k7lp9+wRDcS4183O9lXZ9K+ffHy625AuGsLOV2ENmCMnC9JJ/qNlthNXnNGLO+bOz84OAAAAAPBgGxFnP0S6b9z4P/9peLuyhtaHjCZlyVxm9v7/Dgl+OzyUNN9ay7WeT+vqDzQq6zrVKHjkEtg4sCQbQ08Ovtcltv1EDvMnei/08xnKuQv5luYdOfbrr3grZIPchkkf0780QJIe/Se2MkR1Vzpz6s/mNSr/o1JxwfJgZz+c7CheMNnvmSlSFJTj1iH4W+EP/6fmJLst9g7tgOyGrWLsI8FV1M49MnYkW0Q/se5u/4iJdr/rv4EAAMD9CM5+CMAINNLOfjhSInIk6z8NW6tPXdH20vrQkBjXICJHt09mRy2dfHunFjujUpW2Xj7yaxMKzS/+1qW90aePyPv7Q12cZ4/3iJ3gMeOOzqg9/5vD5W2X0da4LZKIla1gOHad5zvx47jZbP22VLVdLmlqRqH5z03N/IjcatQobwcHyVjHyPHufxrvMXXQCwCZ2lj889/LyvGmyEGiOxLxk02TKnfPNhhE6rpYHLGxHDXL3f3zvwzppJAPC0111pqUjH0q8ZZ9xez1UwAADy6IyAEYgSAiH1B+UzOKyH+5oqL1oUFhLb43jMiRkqcSQ28zBuVr6+m50NUttBzlZCN0FgpHj7rz6T1JB78vbm4hRfaKQuiOzSxzQStb6e+f7uby7RPz2KY7cOPmzSsazZUe7RVNj7dozHj7O58FdKihcenBPHJ0+ogcl8lxojKpYlzwTdq5R8aOZIuuNsIkP9//51H8bVrAajuQlun0xutRIuYG+uREGwEADyqIyAEYgeAKQQPytLOTOTvTyl2L/PrgtRso3rlDLjY2012cpzqNdbe1veNwXNvXxwvHKX3+mPvBSNh7orUtZu/X167f4WFbjRrlYmsb4OQYOd7jbsJxtVaLwnG2zIbjLFLmN9CjZ5tIJ/mPltlOZoKd3SPjfreX9cGgrG/19yMT63E4XrrN8DL4AAAAAHjYjKCI3N1GON7u97yso9Mnu35saaWVP9w59dWl3x0xCscR3hm76Q+Gk/tYfacq4etcdM9W/3j/6VR578yiFf1xYaTMb6BHT/4yQR8N79GxnYxo9Ojgu/hjxe1S5m1YEiJyDlm0TaFmW9QlH6yKkDiLJJHyD8o62DZ8oe+cJlrWx8Rl6dtKlEdeT5Q+m91GOpS5G5bgdYOXvJnPtqCtrUDbl8hWfVStJS163dVZcpkU7eilbCW9OKOmfh85HryF7Ppu3FT2rih+87erAlHj8pym0m2iuC2b45zxhWPSy5jqD7cV6TZb896iD3VfrGjK3raPvJkv5L+5MBg/nJdylaSHPX70wJ+UoA2iKt7pkxL8JLyZxw0BAAAAwAg2giJysbW1rZWVi/B3u3BGP8PE5X732k9DPZPJ72h33X/+eriguMk4HEf0WWQ+XuoZhePL8vL3nKmn9T/Q3jP14Z/vMT42zoA5ct2j4UrkHt/ZW1kJrSz9RH/UiVY0RTk1cz8qU7eXZSZJyDlwzn3+avbE14/Vt6vr81JFmS9/PniIqsj8llmbXfvZIheG0So2/q0i+n28bvVnL8/Aj6Epe0u+/7to+/UFqVafZxl+D1n59TeC9UW16vpj/xMtJu9i7bFNb156HB+Puvr9qDOvpeNoO/xVdd76xz86jRq/SPKQrVMXvL6+oB1fOCYtnAkOZ0q5s9tU17smMsW0pv5F6RLqyjCtBz9RLtpVjR9O3A9Zx2jgzxT985DVi1/Vow0y2rLtWd3LP61HT8L26JKPj9APJgAAAAAYuUZQRI74OthLxWNo5a5ZkNsHNbVLjxz/7fp12nqPnb7SubKwKE1R/Otvv5FcsTF9FpnPIPXM/Nr1W9oPP64qOHbmSidtuse0fX2vF/175fdHzB4za8AcObnH2MdGW/Cds1Aw9febiTQUmna1Fk/OFnm74qC4Jq9s7t8SvUl8LJI+83pc9YkLuDyQqNUvPubBfibUlBZo170214XUBE4iFOAri87Inp/rgqeaiCTxMzR1Rn+BUV/twAlugYcr+QiiVuQKUl+WichMcZe4V9b1/XDLa7QGhzBlbKBfU8fIFgd1/0xqmupzLlG+qOA6/63ng9iHEzZD3MGF29ErX4hzZU/DWX2MWfisPz4AK9fHEsXVw/DJDgAAAAC3Z2RF5H4ODtN+vxkO/TRZy3xzXhl/OP/7i5dI7V7R3Oh7v6rmyUPffXvuPKriXbO7N8SbaU1/MDOpZ+bbhsanvjn8fuUvmruYED8U+eeVC/bn/u8qEi7yD8TwuAbMkZMF6ST/0TK+m2Bv/6i7Gyr8QYTRr6+XlH604bXNn9eQCSqabm8v3nWQbOxalUOdx6Rus3/Enw3OOW0X0slsE3ILTDEKr72XpS/UfLNlXdqHBUoy80SjdgvwJl2EUGhff0E/VcY8QYSMqcB5/JpTzHRfoSxE88s5VKuusZpGNkWmweCJNCLnmPV1uMVI64VTG+PZI0S3xzbSZgAAAACMYCMrIve0sx0nFIwZPZrW744FL31bcbk96fujy4/+UGQysft38VX92YRvD285Uanizt6Id63bPc/g88gJWkYLVa/2//25fP7XB/9V9x+28ff146+XnjucvyT38E/N3LVOuTw3i39cA+bI2Q7yw3t0FsJRljajRv3Jwx3V/jgi//kvb9q6flb91o/rURRsp7zAS4r3dLt6D+nKSIhQ1K40meLy4tetajLDBN8+XWi8LZeoZ17fli63z84oUOMttJzhbUGj+U3i5UErAxI+Imn9QclU11vJUAguiHjkqkLJlP0siCQnSTy3d0vd3I/wRBp1++6VxhPZWd4flHNHiG7rwmkzAAAAAEaskRWRIz72diFOjrRyd/rZZC3P1+eU8w7lr/zh32Vt7bTp7vx2/fr+hsYl3x15uai41nSGidHuCX0Wmc8g9Uzpxp3quPK3Y0VLD33/9X8afq/pN+UtrS8UFD6x/9tvzjYYHA03F9zUgDly3Rpcidz3u9kKA53GslH7H6SjruYCmVqtYXpuaFDAGhQtyf0kv420ac9l/6/SWVEkZS6wa8ktJJlsTWvZV98qcJsRUfjsli1v03XVTWo0ODhCsG0rbWG6lW3c90RZytpqNbtzTY8G/1VDFB6n3v1ZtZr8hUOt2J4lfsL8ucdPnVGiMTfUZHVRsG/bidw6JpTkxEmAnlMnkgXhGtOtZuyFjBAftkLxM3ODPRQ+1+mSgi3cTrUdrewhAQAAAGAkG3EReaBI9KjrOFq5OygWNA4HSf3L/zTM+fbwfxUW/Z8z9fWqO/ziW/6FX9N+/Cly34H/PqY49usAcxHMRaP6LDKfQeqZh9d87OKlF44cn/nlvld++HfB+UFnQw+stqPjn7/UyL8rmJv99b/OmJv1MMCBIAPmyMk9xuXXyb3FRAf7GM8JpOGPIhIqM5eHiUTS2Ru1zz2Pg9igF9+WFb00G59rZfZmlXxLInuFJ1H8i8vq0yJForBlH1wIjY4ijUZE8Zvecct9NgKfWeVVcl4TQdQrW6cUvYRaRMFLtpaqDOe0iLU/v4p3FLzq2Ax5PJ7IjbYg13y8JByPX1Xg//ZLwexUb0Oy+XEFTzmJwpa8X0bejC6R3qX7mOl41jgiCg+q3tIWwAbkTNAzcu3fY/Fhf8EkvyHL3MA7YwzlvWx7iur9eCk+7Jd2KXH4zqgPrnnxoOHnBwAAAACMHCPoCkE6mfVnt50806YZUnKPhoDstYHYe66FIVe/J+2kBf3HXilTPwancwMcRbPc3WeNd/Oyt3ce+HpAV3t7f269XNradrLjSk3HlbZr6PDYK/5QXBk9n2jD+Hnl9xKG1+wkLWwNLxG2m1boGFphl/jFIusx/a52diHjxoW4Ooe4uIS4jLO3NjPVp6+/v/1aT3tPT6P66lHlheKm5gZyXkX9Drgyu2H2zUB7SUH39qBlPIZWuXsyxIK+kcgjwdcGsreymunm8tlf5uIhAADwEIMrBAEwAsE1O2+ttL3jk/80ZDcOKQ3MxqdmI3IUPdKENGniJ6fRPe3o7+f10vFi69EoLkfR+fWbN7t6r3dd7/2t98a1GzfIQDYKJXsiESoNTrktkzreLlnqewk2gietBr2kYrA1sjBoJhVdO26mNdLcb2NlZTfaysFaYD96NIrOL5NA/EoP/lRD1qXYqJprwgtcIHsx6WXv6RuElslQVGYHIGQsCsHJQN6WpWLREn/JyqApuAYAAA8xiMgBGIHgmp23JhnjMMVRTCt3gR84Urw6GziSIrvU96l7exvUV0tbL1debj+rvtra3UMu/0kiUTqKi0r1K5ljrpcNWY17uO3y6cZxfWRV44E0BO65cQNF4efU6urL7cWXmuo7O68M9EcGugYPv27ayyHHaHCgbFm/BldC9262tnP+4CkrAAAAAAD3p5EYkYutrZ2Fgkfu+vudFuRmgFcnRa5uPM4Qb5RuIC0MbUU+fqpej03UmzJoJhWTNenydgy2zsB95BgNDpQt61vYx4bCcRuhm52tn/iPujAQAAAAAMD9bCRG5EiEs/NjHnd7Hut+Lomrx6uTIlc3GGe0Ej8FrO+juWKjsTy4x1wvuzn+D2Ym9Uzwm3HFNINtXDdkvpe28jt1ZcM1+Mc1YI6cLEgn+Y9hJKIxT/jRbyYCAAAAAIDBjdCI3Nvezs1G6ONgT+t3xIKfvmXx6qTI1fFS18cbhHGJX5Ie5lLEeB45LhqN5RmoV78ef4SZ1LO+XzcID+MPxExb+Mz16dbQdaICr8xfh39cpGzmQMmcelLG61o4CqzFAsGsCeNJJwAAgNsXk9S/Wt6/OimT1nWCDj2D2uXNCfQMTACAB8MIjciRiHHjEr3uKqrr55K4erw6KXJ1vDQeq0d7cC6YSxGTMl6y1QGY69XnyPkMUs+UbhzXR1Y1HmiaNb8V0zX49YG3R47R4EDZsn4NUpKKx8zz9aEtAAAAAADgVkZuRB4gGjPe1na8nS2t3z4LLomrx6uTIlc3HmeIN0o3kBaGtiIfm4M27jFIPfMYNJOKyZp0eTsGW2fgvgFz5OQes2BEo63GWFs/ARE5AADcEzXzPs+y2JnlfriGNgAAHggjNyJHHnV2esrbk1ZuXz+XxNXj1UmRqxuMM1qJnwLW99FcsdFYHtxjrpfdHP8HM5N6JvjNuGKawTauGzLfS1v5nbqy4Rr84xowR04WpJOZ4ihO8JnIzmN5qGhrPl4VIXGWyD6spC0AAHAPBB19Ds9aqY0hNXZyy3Px6ZFza1fg9v6VKzoXx6yh36uPqsVTX7jBSHB8J25ZfjSYYURhxXLc27NQhpMoAXObcdeKikgHdiwmku5OWtq5kmz5ucWHprFdDkujEpvJuv3PLy1+1PjXdGri8v4lphdei6hduaLiUVoBABgZ0RE5Cu887Wwn2NvR+m1CUaFxYMirkyJXx0tdH28Qpp92jZZcqAnzyDG2rJtHLrIeLba2fmqSH2keBmXvipxFhrd3SxmmdBu+N6bclfL7Rc+tBV+0LPuuvr2+9IUQ2nTfaduXbnoF0D/MHex9oFfwj34g5z5fsiq7jVZu4RbHpina8lLuHV5GmLiXj701592hPkzwRxN4pAZ7BrJXER5lKR7rt+FPElIZlLo8+XSHhmGEzv6ZwQ7pU8npFFQNacVdbD+mvtHZ2Zj2dZbFl3mbOwUJ02auwa0Tk92ZnH8fsNh5IKXxRkRw2PYhnVirRPrPT0N/IsVp8Z3PxaeSIgCANaIjcuTRcc4L7zRN3s8lcfV4dV1il1saj9WjPTgXzKWISRkv2eoAzPXqc+R8BqlnSjeO6yOrGg80zZrfyuB59oG3R47R4EDZsm6NqY7ixEm+luauePrHCH9V3a5Gt/qP1mfW4oK6/VUZ7TPhvSzz94uelfWtAf6630lN2dv2tdIyuGf0r+CwPuE1eW3zI8/kn6PVuyKMfv39RDhpKLgDLZfr077da5FTXqLFVTdHz1jSPrjG4vL9+COgdWzoArmzJcN07S9RFLJ9VP3awpKsyyg0b8q6SjaN1czbm7v2TAfDdGQdaT49yiHQm3bojXY6mryCzdnXxknJRMaoWjY3H5PU/6iHWOCRrs/WS3cvXo4Hr5Z3LolZSjYAwMNmpEfkUrHIy95WMob3R7Qhs+CSuHq8OilydeNxhnijdANpYWgr8rE5aOMeg9Qzj0EzqZisSZe3Y7B1Bu4bMEdO7p0E1k5C4ZPDlyAflEaZu2FJiMhZIlv1UTX7W0WfTeyuzpLLpCJJ5EvZSqOrKl3If3NhsLMoeMm7RTRz2V2X8+aiMJHIOWTRm/vqyKZKt4nithxIkaLGZ7PbmrJXBKZskUtwhh5VO3K37VKSNRH1wTUvHkS/xVhl6dvK8JLOeEF7ea+U/sZDXSXKI68nStEWcF1Tv2/DkxKy0zzd1vTwo2O38GY+O77mo5RIMv7DMu4hoW0qlAfJwUsjUrJqzFxASnUqmzxe9FR8Xt9NG5mO0g+fJY3yj2t0jZTB3x/0T6nZ5w09HJEobOGGI7qr8aqrd62jT+Yb+1poI6dmR7pCd4w1Hyx5r5qWuWQt3Z3RE84OUbGvqeHudOjhoYeZyz2b6IEUGb9Jzn3+mv61Q88D/6XUqVZ0yxbFBdQr9F34wOqrs9CTxj455h6mYTJb9zTyCybHg+F3Am7Er3W2/jXiGfBFJE8Ieuk/LNFl4ZVH6PvhxYP0WcLPbX3NxytCROybU135+Wt4a+iZXJ9t/BKBkUN1KEeR0dTFXK7Kae/FDdbWQ0s4XEwuPt+IlkJrMQrrlVVJZv4HwzDjPNfMjC/2E1SePbmDNlE+jzr5XFcV6v516lhbtpzK9925N/mkyt1PtjuMNmPHcyzOqBhtU9rOLIudX8xB604LXGqn2pCTZZGj2H2ho4SOA+DhMtIjciTKxWWxr+kH8Fvr55K4erw6KXJ1g3FGK+mTxmip66O5YqOxPLjHXC+7Of4PZib1TPCbcWXw/LYp8720ld+pKxuuwT+uAXPkZBHs5LjIfzJpGHmK8k+4vfhZpbq9NntuxccFhulU5dffCNYX1arrj/1PtJj9sy+lUeyrjvuoul1d/dESf9KjUWzd0JqYWa5Wt5dtjz6VloFjRtk6dcHrC0hW/rNFLh6LPj2d+XpWPc7Qo6qTzLuplIaJHUVaWfiFUhoP1VQw4fj0ZdU7st3eVaDxpeuFX2RzqVZF5rfM2uxatAUUspdtz+pe/mk92WnJx0d0ARWhVWz8W0X0+8fQFqo/e3kGzrBWbs/2yChG40veEHyxV/cbVpFX6rr6C3Twtf/6c+nOAnpUei31Hf6pX+HHeyBR+eYO9uNBa87W7yXvosb6vFRm16emv3hNmXneyj76uGfZLvQUle+ILsrMJ49AuWvN+8xz5Mms/GLtbIOnHgmSMWXcV9dqTrnNt/qZ1tS/KD1k6GmhjJ5w3KTMLWiJercU7a4wVbxjn9Extx78RLloF3lEcT9kHeOiftM3ie8TUcofdM9e27HzkniT/xGV5asiZAKP6Ed++Zb3PbuW7F11sm3V5E80t3iYAzL3ptUe2/Tmpcc/KlOj5/b9qDOvpRdxkbqO2RdRuev1vV74Ta6u/e6VMZ+u3UXeZm0HPlcuIu+Hg3MVmdymWvbuOjXjvTL1unD8meTlncwy/FKqy3e9FHdXZ6MFI5WyvpJ+cuutbW5mS4aiapPmbpe6MlcuZtVdpG0sUVBmgLixoWozrfN0tyVXNTUyXXuKSwu7LAPdpbTdrOt9jJVDrL8k5HL92uIa/AkBgIfPfRCR+zjY+9jb38EFgyy49K0er06KXB0vdX28QZh+2jVacilimEeOsWX0XPg52HnaOzzmdedfw723oh9PCncVoIKVd1Scqt44aaq+2oGjEYGHq/GEgZ4WtRZHbCIvsrq66KDglRfCySgr18dee0VTdMsI1XW6q7KaRKDqYo3LX2eNOf0zG4/+ckMmw+FZ8Lp3EkVWqCAMCvVu4zLoUatffMyDRm/Vx5iFz5JJMWinieLqeraZpSkt0K57ba4LGStwEuHjDElDm8R1YXDwhDZd5B315KJwdpte0XN/qzPJhbnJooPZI3GJe2lZSxHez4WiOtnKx1xxt0j6uKy7ziSON8foeWOqFTcWL5OSQ3Kdm2hPHkHNtzULNi8LYp9yoauTmBR4UEheyj691fVWskXB6lIS82or6lwiB/+I7p24aK7ECZdEEdFRvxgds+v8t54PIk+DKGyGuIP7fGPmTSKKi247RANtZf4F/yiyTR6NIr8nKhxty/Wx2a0KfUjutmj1oiB28C0f5kDMHI9akStIfVlGXiPGJe6VdX0/mLz/zL2INd+emP3ifF/2Mfsvey2uphS/+C4L3pCzT4STTGbfSp8It8Vrl7BbYGryqhPfeoY+EKGrGCLyB1HsLFkC/a6Wdey0mebmdiukOw/MK64ptvTcviApcwJtZRjP9Nig0N/q0o4bhunGmjr70O8JS1ozq/jo2oZrUv+oipXLK6L84Fxd4OF0H0TkyJ9cx8W4u9pZkd8SQ9bPJXH1eHVS5Op4aTxWj/bgXDCXIiZlvGSrAzDXq8+R8xmknindOK6PrGo80DRrfiuD59kH3h45RnLHReXsyNGjLHwdHJ6ZEkhq9x/vZekLNd9sWZf2YYHSMOMojFr/hqT84zfXbdxVScKVbrWrPy8WFArF9cpbRqjeUS71FSg8VSu6XWVC7yinumpUayq96vsIiVbVZe+9GI/nIYikyf8kaxhpvXBqY7yI+67qYxtpM6Vus3+ETUTrdZR+uCYOT5MQSZ41ub7I0Ihc3RgcU7cqt7ETQsjWVp1iewdn8rw1Kas3x3EbEcWz+TSN1tWbRPoDEcrCmSocOdbUMaHegnCZtgLXqmuFj9zVBWHJxA88yUfkHLO+jjaaJ4iayxSQ5HHNt23h0WxYracpVYz+cxQb6EbOUOaZ+QLxrR/mbdCo3QIM3n/29RcG+x4n9yJqtF5+/PVsWi/glLu2PvvNJXgqi7Mo6o0Gts+AptvNy4OWwf3pmuo6XgS6xywVMSFTY2rDPAw+FIpk6RKxkOkrOdlw+iZ6b3isiTObWOk4fLI8aW9V4Q1x5CS2xWl9YtSa0ReT95UcZhsGJHG3Zjo1uul6ZnXtKDzgnrV3TqXKZ8qM7UP4VioAD577IyJ3FgimO41N9ptI60OD4kZ+Qhfj1UmRqxuPM8QbpRtIC0NbkY/NQRv3GKSeeQyaScVkTbq8HYOtM3DfQDnyaWMdZ07wkDqNJbX7kkvUM69vS5fbZ2cUcBlTSiRJfPGdbW9E1W3MqmUYO1ErP7Os0agk3vrpEwPxncaUlWo7irSuMhSCe0eJako0bcUtkkgc4GmP/X2H09oDeB6C+viWGewaxrw/wHMeuBueTqAnFLUrDbPdGsV7H4x5OZesotgYQVtvk7KuQcDG+S8caNXtmpsWckuGzxvDeL2PZz5wtzT2EVxoMXq2jQiDfdsU55iaU8x0FIILZUG//aBkSsusZtzVtQrP7d1SN/cjPMlH3b57peFnMFPBUYL8gg6mpkIUx4bePOqC7G26Txq+y7Iyv9dPfOe51cMcOqGo5YzB++83yaARM/ciCgUXGvjr9bh6oQ8JyuzNZ+J24Kks7epdKeaOHI1pHTyOAvecWE6+70hvt31+kvoK9t0n8tv9tLxipl+gVR/vpXZIj5OGWOLzq2z48XjGxR7U5OMj42XB0b+AmKOx0xLGoZKTfObE0NE9jS14a9sXJqy1PJu0VzFgOG5hGYv+Dyfy2JQwPVagKjxt+Nmxu1cz2iF0kgMzTiL3ZnxmxOye5uHDdHWiTwUAPKzuj4gcme7sJBGNkYqNs1SD6OeSuHq8OilydYNxRivpk8ZoqeujSW2jsTy4x1wvuzn+D2aQI+eV+c24Mnh+25T5XtrK79SVDdfgH5c+R85B5XECoautzXNTBp0jOLIpa6vV5HeURtOjuUGaKHV9jVKLWzTMDUbbh367zIhTf7GrhvyKu6FWvP+xOCEYl0201tXhQWo1CfiCw61KCxQalwgS0uEAPVfRPZGd/KLRaMRCscCKYTqqFaUthgfAcp0uKdjyWbWadGk7Wtmj5YjCZ7dseTu/jTSqm9AetdrfxDYivC91TVHpJfxbdmh6etgta1oV2zaciF+MA98gmTDj70eaSMcNjZKb2sARCku/V5CgTV2fv49+T9LkefOQSQo20ueN0ZCDxFt2+eh9dsvapiJuXQOiR7zbSnPrrWQkwUsC9H1nxkSaec4Nn/BBdasZeyGDnh70MBU/owdF2wcQFC9R7Pu4VDDL5GOAWnHM5etW3ccMde2W+oISk60N8DAFdi25heRvMprWsq++VbCttyAKj1Pv5t4JasX2LPETJs+F2RdxliTvc/oiapQ5GWVR0egZVV9lxEIr/ES0KYpK0Zq420BwhEvWdvathcbsNfcSgRGua21ZTWEX+keIqbqaMo7V4Vw44RMeswafX6XncBU+v0pWcU0hekeOEic/Sk5PTvj0MY7jgw4loc8DCzIn21RUK+adYdZERa5xtnZzCzqk/7RATpnCqexQtQgnHn1a3v90fKqLdn9xfsqvtIsqO3+423bpY4v7n5yxxsvFx9IhITz+3Gp5RZi4ub5qrcHEPAAeFvdNRI7McXdbONHTesgn17Pgkrh6vDopcnW81PXxBmH6addoyaWIYR45ZmVhEewkfnaK1Gr4znh498Tan1+djU9UsurYDHk8/yOfSHD+42fDRc6S6C3dz8hxaCN67K3ntTsX4gkh4SkFgZvWhZAg24jH3Pk3/h4hkkSu+0ZJgqfwKMGOelcyaxwJjhL9M99Oxu5JNPvFqKJEfKaXt6uC1r6ifjadnOLCgPey7Smq9+Ol+LQbL+1S4miSRxS/6R233GcjcO+rOGgSRa2NVizAlyt665fgF1LVz5o7HbspUeiMts3kdByz1xZ4bdi6gMy1EEanbgsoeknmLBKFLdl0Qk0m2ugFy99y2zUf7+vVPHEU/eKj6fPmvey9lVf/EUfO9bF2t5LBW0Fb/n/dspPwKVlWZQu5dQ15RHuX7mVCaZcoMrhmc5u/SWhs+oQPJugZufbvsejhLPuCSX5DlrmBd84Tc3yfiKrOF7AfCvia8qsfeYafN3eZ/7ww1/iPLAM9TFH8i8vq0yLxYXxwITTa9GIqZqHXWq75eAl6btHWCvzffinY6PUw/yIywS9snFG0Lpq0b1SlbJqPM+vBySnajBiRc8jyXTeWr5f98y2TM0gKol55x23vgmA05vl9VrMS2WPvyP3bmrs6aToYkuM5FvhUJIa3T/IymJo5n+Cy9Dh/WE4KqSEZuV9wIwll6Zzdn7KrO+7OSztbEvpPVMZnOGksy7XB7XtQkI2p6ZZt9pXqvlvZeOp46Bdkg3ibe+f8hKeM7zjItehv5JQpnMLiXPdP6E5tPs1JPsWe4Fwh1Q+rSWKP6p9fhCra0HjHj8l2/vmFtLAWvtkJHk4W/QZJz9vQcfUqLf2BjrW05F649PlZ/T9YNkBEATIq0HuuhWH6SQxLo0gcavbryuQeD+Hds2PwPU5Fs1sgtX7DMlskZbwSxZVpH14aw+PJVnCqmW6HtNMCv4Udo2tgl1yFdLJV9ENH4ZeS7Jn24iV7R2sI+3JzddzDlum9QS9boG8QdEe2TzbN3jPMNCfxHC/P/yv0vr0oDgC3ptz1bnXiq3CacHDnnPdk0xIAYMToXy2npZHhPkttznZzCx7rGOLkSOuDQoEquhng1UmRqxuPM8QbpRtIC0NbkY8L+g3h8Nwcg2ZSMVmTLm/HYOsM3EeOUX+g7jZCL3uHl0Km0ToAD6Sa/LaIOAjHAQAA3FP332SDhAkeSd5e44RGf601A6d1aZHDq5MiVzcYZ7SSPsWMlro+NklsPJYH95jrZTfH/8Ho5li8Mr8ZV/j5bpZx3ZD5XtrK79SVDdfgHxcp0wZ7K6upjuL/nhZkOdBnCQAeCDVFmiiT73QCAAAAv6/7LyJ3EQqj3FyenXTr85+hUNE4WuTVSZGr46WujzcI002sxrEnF3/iaSy4aDSWZ6Be/Xr8EQZxLS3r+nWD8DD+QMy0hc9cn24NXScq8Mr8dfjHRcq0IdR57BOTJwU5O5MaAA+soDUvGpzbBgAAALgH7ssv5E0RiwLFYxZOvMX1aPqNE74GdVLk6nhpPFaP9uD0MJczJmW8ZKsDMNerz5Hzcdvl043j+siqxgNNs+a3MniefeDtkWPEd1PR8+80dsEQPhQBAAAAAIBbul9PkfGEl+d0Z6c/ueCzpA7EgtwM8DO+ujve0jzeKN1AWhjainxsDtq4xyBHzmPQTComa9Ll7RhsnYH72By5l52t35gxr8ums40AAAAAAOAu3a8RObLYx/vPE9ynDHyG8n7D5C/Gq5MiVzcYZ7SSPmmMlro+mtQ2GsuDe8z1spvj/2AGOXJemd+MK4Pnt02Z76Wt/E5d2XAN/nGhsqtQECAWvTpjuuX9fLpDAAAAAIAR5T6Oq8aMHr3Ay/Ovvt5e9na0yZCFacKXVydFro6Xuj7eIEw/7RotuVz2wziP3FFgHTzW8b+nPeLl4ECbAAAAAADAXbu/M50etjZzx7sv95s4TmDm1Cv9xglfgzopcnW8NB6rR3twvpjLGZMyXrLVAZjr1efI+fi5aI5uHNdHVjUeaJo1v5XB8+wDbM/Oymq6s9NSqf90t6FdRv1+oK35eFUEvrrNh5W0BQCz2go2LAkROYe8eMT4KjrDQnkkj71+pq4AAADg/nbfzz3wc3CI83BfPtlnjLU1beLwM78Ur06KXN14nCHeKN1AWhjainxsDtq4xyBHzmPQTComa9Ll7RhsHXN9AktLmbPTE5P85nh50aaRquxdkbOI3CSyJW/mDxqttBZ80bLsu/r2+tIX/tBrHJVuG9pFNI31d9efKFyxN9t5T7bzl/ufPFhc1k17btvVk3/7suDI3VzjS9OcU5Abho5kT3b8wR8UV2jzvde4bc/hnD9ud6zqXfskW8vU7WUfPMZeBHPoytK3mV6F9W61Vtewnwx0hVvTKjb+DS61eR+JSSJXp0/KpHWdoEPP4AvXNyeYXr0WAHAfexBmA09xFMeP90j29bKzsqJNRL9h8hfj1UmRqxuMM1pJnzRGS10fTWobjeXBPeZ62c3xfzCDHDmvzG/GlcHz26bM99JWfqeubLgGOi5ry1HTnccm+Pk8fn+cXOWNPLW6Hd1qC9b77X1r1yAxubK+NcD/ji79UvaumWvdD+J2x5vR35Fz8PDLnS6vxz/VvnRR+6I/b/VxdzE/XYtor1zxTWUbraDVz27Z84P+GMZM/cfTcY+NobXbd12h+DHTMrBw8aL2pxd8JnEX25Nmo50OxR2s8sdrqqv2C/BG/3cx+B/MvfI7vFsog89+gqg3/gEXHgUAgJHqAfl+3iNjHR/38vyrDwrKLWkTyfYOklAmRa6Ol7o+3iBMP+0aLblc9sMyj1xgaTltrOM834mL/SfTpvuFlSjo2ZWSJi6D2FH64bPBziJJpPzjGpxaLt0mittyIEUqEjk/m40jwu66nNcTUTVs4YYjF8gqTGvOu9n1NR+vCBHx05xl74riN2+MJ5l42o7WfXNRGGoJWfTmvjotadMxM57RKHPJLAiJbNVH1dx4Tf2+DU9KyEZMpiJo635547rPzsemShzIO9zKTjLFx5t0oRVr/n048kucOF/17wt4a2d/cM4/e7D7rBTnsA/nNFau+LJyG9MWT1La284yzJXKFTRAb9y2Jzer8sRr+3FXZO7PNRrcig/mROEStE2yCr3pQ+futmtMuLu3CEWoFqNdJJIga5OdXsGfIo4U5BocGMO0nTjsfPQXRWFu2J7vj9SarIK0n3yTHEzY/sIj7aSFYdSN9Ail/6rcTdt4ytK3KZQHyUvAe/kY5kL+mwvJi/5Sru4J1dZnv7lEhl93/W15zlnTV5/TlL0iMOXg5jg8kg1w0XtJjrcgjUj5sIRmndv2pefUV2eh99hAfwDhHSRaMYt7opV57HyYRdsUeFOm7xY6t0oUvOS9UqO3Fp/JMPIOZw9bREJ8XrZeXfIBGYz+OXxQ1sG2kXd7JbeRW/x9CQyjmnmfZ1nszHI/XEMbAAAPhAckIkdCncYu9Pb8r8l+otGj2ZZ+cjPAq5MiV8dL47F6tIfMHeeX8ZKtDsBcrz5HzmeQI6d047g+sqrxQNOs+a0Mnmfn9QpHWU53dnxykt/SwADadL9qzdn6veTd6nZ1fV4qs+vTaoaRrVMXvL4gs1atbv9skQujKfvo455lu1C1fEd0UWY+jbNa9u46NeO9MvU63kViwl9V562nmXjSrlFs3dCamFmOWsq2R59Ky1DQYItlMp5hivJPuL34WaW6vTZ7bsXHBeRTg7Zse1b38k/ryUZKPj5iOL+gvrXD38PLm/9piaOu/uHVbp8Dixa1L5oZ1X4iC0VSk2a1y1wYu0m1Sxe1L01I8gn59C+T5jMuebi6aN0kuiJHU3BVnDp/UfvTCVttL7104hJqUp9SPN3suDUJjX+qIdQlyNqrGK37RAj3HQJxlJfdvqqCD+s7tLq3i9FOxzLqmhObRwXmLVnU/nig64WTBSo6kGm7UDMxtnzpnx+TGq/C9F/68PgF7/AEdJyFUy03/3QSPw0Xipf81BZEGmufnJrEbsSQIq/a++Vs9BIUviPJfuEDEqq0HvxEuWgXedHjfsg6Rl4UTVHGez2LdhTh1721/quXn//oNHpdPvb61tyrz/JY9OnpzPnrC/AfXl6VoRB61+t7vdbjLdR+98qYT9fuOseOa8neVSfbVk3GmKfIK3Vd/QU6yNp//bl0ZwH+eKMpyqmZ+xGeD5OZJMFfhjF5t1TvyHZ7V1Hfri5dL/wim+7LlOkw8g5nD1udZnCRo3Ofv5o98fVjaDD65yDKfPlzGnwrvz3SHk02oki1/yAHvlwxQgUdfQ7PWqmNITV2cstz8emRc2tX4Pb+lSs6F8esoX8OiarFU1+4wUhwfCduWX40mGFEYcVy3NuzUOaDugLmNuOuFRWRxt/dD5kaU7F8ec9KPLgz0Wi2TNBRtN8lUbTGSU1cbtqIbF8s70ka8N8IAA+zByciR0KdneZN8HhBOnmcDf7dxs/8Urw6KXJ143GGeKN0A2lhaCvysTlo4x6DHDmPQTOpmKxJl7djsHW4PjsrqwgX5ycnTXo60J823V9uqGs++0IdRA7+QlGdbCU7A1gkfVzWXWcyTaJacWPxMin5JeY6N9G+up60Mm6L1y4JxpngQaiLDgpeeSGcrGvl+thrr2iKUMQ/qOjHk8Jd8XvUyjsqTlVPkrLVx5iFz5JJNGgjiWLuCChNHyOyMv6mBKE60tidGBDogudUuMwdLyxovt05IHaLgia5oG1b2EV5OdVc7UTx6IXOriA3L2+8Q0uRr3tUr8bwAwLjEpJQMtNLU/dDyFe5b55oNpu7FUlnfTdrkgi9o+zcH7FltDdpO+M69QXfASbcNJzdbuu10BP3iiReiVfbqnuZsrOXXCdHLiONjPVos1e0j3oyMcgJF0TSZ15fVP8LDkld57/1fBAZLQqbIe4gj6CmlFnyTJATaRWi59lNiT+ADPDqm1Xz7YnZL873Zbfrv+y1uJpSNqB1W7R6EXsMA4l6clG4B1nRK3rub3Xsapp2tfYGeu1E3q5mH1nwuncSyTtQGBTq3Ubz2aaGOAyrySub+7dEb/YRoKcrrvoE+2cB78cXxvmTjYjCZ8+qbhgRX2IFQyLwSA32DGTfQaMsxWP9NvxJQiqDUpcnn+5AH1WFzv6ZwQ7pUz3cUKOqIa24i+1nJcQkFUd6Ci/VJB/ca7EzyzGXn5t3SE0MiqRJsCFZuzfLJof8HUkUc87MLHkAHl4PVESOPOI0do6b2wsBk73tbPsNk78Yr06KXN1gnNFK+qQxWur6aFLbaCwP7jHXy26O/4MZ5Mh5ZX4zrgye3zZlvpe28jt1ZVJwtB4d6eKc5D9p4X03WYWhf/F3dlq4y27tO/EkzGpVbpNLyJ/v0U2y6hQZyNekrKZ/38e3+M20eUi61a7+3PwRRCgU1ytvNyhGh3jhFHfk6PbYRtrMo77RS0tEWWH2ihMqhulUdve9+SOZVbInW1rfrbh2x9/3JJ/Hrl9H4XVQgI/g7M9Z5zrUnZdyCmvL3LyC6Qg9kefUdYlPVcZNEp7/8aVKXQKc57dfs77bT779WbBqaAfVpupuU532I4/Fec+JLYym7TfVhS4mWCymI4bAxk5FQlI8C2gJnoMhco5ZX8f2Bc0V52Ur2b9h3FDmfNoS7Hubr75G6+XHf7ltWi/cReQqjH59vaT0ow2vbf68xnwYrS5778X4EHxg0uR/0jYzhjgM03R787+hbWPXqoTY+/7Xcrk+7du9FjnlJeTzsZujZyxpH1xjcfl+/FnVOjZ0gdzZkmG69pcoCtk+lihik8ShsvKAtLBqf5NBpI74TJuZ5ti5u8Xgf016o52OJq9g0/a1cVKchmeYzCUkyx4c3/m0nw8jlutS+CLp7sXL8eDV8s4lMUvJYAAeKg9aRI5IHcWPubv/12TfqWKcnjPAq5MiV8dLXR9vEKafdo2WXC77QZ5H7m4jeNTF+WlpwDxf9n+h9xf6F/9LB6K1jFB3UswXDrSSP9+TG56mYszr/Wr9AKO/8g/OTtRK052ERqOSeN/JGSK9P8DzXrgbf54MInEeo2i6oDTzCctaaDX6H7F4Ogq9xf4er5pzyEePja8pK4z/sU7lHv7VbB8zpxclBM6Byd7CnM5OWtfrPlJcWeoys/hpdFRxHw3yJVQegbUl4/zIJd1jwVNZRotGM6238zGj9ZKrBEWc5/ZuqZv7EZ6boW7fvZJm8YXBL7wTfTUrJWz+olWv5ru8mf4YyWrfxqsvFFxo4L/cPa5et3v6FUMi//kvb9q6flb91o9Nc/PaY3/f4bT2QBk+sONbZtBWE0McxhLaKS/w5sr3dLt6390jACOA6lCOIgNFzJerctpJfGxtPbQzSF1MLj7fiJZCa/Spt0VZlcR7d2MS58C+LsZnATtlpX/Fgu26D6SioMxpDsU/5J2mdRPWli2n8n137k0+qXL3k+0Oo81YdZ5jcZOKUWXtxHPipccZZlrgUjvVhpwsixzF7gsdJXQcAA+RBzAiR/zGOMzzmvDXid7RRifP5gU0pMjV8dJMsEPRHjJ3nF/GS7Y6AHO9+hw5n0GOnNKN4/rIqsYDTbPmtzJonn2SvX2ok1PKI8ExnhNo0/1JMPuV5HMf5LCRR5BMmPH3I00kNXpDo2w1moLBMB4yScHGXTVsu0bdpDY7DYPnlzqyZbVaw4hmxKm/oOveUCve/1icYJpQ5o03z3W6pGDLZ9XqG7ii7Wg1GigKmvrOzcbVR07Wd/Xh+g2NmiwZZnyUB7OlrFJJfgtrr16qZ78faW8Xpb1ah+LYG914U/Z2Xkx3XWsf09+tHlJwe/Xgzw0uwQnFibHyR8abfLS9euSHHxXt13Gx65KiRTN/jCMuG+y0T9PHuNraCSz61BfO5l/r7TGbRzM8TtHE8fKO2h315BDRK3WxTc3YhU8Yk1t/QoEeeP/1tlONBWQ9I60t9LVrK9j4pnJuFAoxu9WMvZARorZWheJntDUyALX/UnBjZeHB7I+2PY+HIbf16gfNkuR9Tt9LGmVORllUNC9lfrs66mousJtiem5ouP3q3y2IWCgWWKGR1YrSFg15e5gacNipM0pUvmHwvguKluR+kt9GWrTnsv9X6ayokX5SU3AvKesr6f8Temubm9mSnp21cLStsLVq3r9wrLxHI14TGUOy7w6bYqf5XCgxjuD5utuSq5oama49xaWFXZaB7lLabtb1PsbKIdZfEnK5fm1xDf6QAMBD5sGMyBF3G5tFvt6JE8Y/O4mXMuQFFqTI1Y0DDkO8UbqBtDC0Ffn0OXI+gxw5j0EzqZisSZe3Y6B1Zoxzmu7i/Nqj4SEu42jTfUwY/tIzyjfIl/yE0anbAopekjmLRGFLNp1QmyZ8vZe9t/LqP+LICTTW7lYyA6WEWeEL4o48gc+PsaMUhXGix956XrtzIT7XSnhKQeCmdSHGE4INx5vnvWx7iur9eCk+ActLu5Q4lOSzGP/C/JlrLC+9dng/np2SU1BgO/XtqXguR9CfYj8b0/x0Dp7pMfuHsxd6SaDsNmmN49W/fYNGFu5r7mOsfRb5MB8W7nf+6vstDeZmmBi5cVNkMyqn5ns85+TL/U8eKNhFp3qwrL3EfTmFB/CRHK6od5/50XQyq8Rgp3ZxwV6tNYedv/zm1YsuKV7MlkLe6Rd1jI5zzNR3or1VJw/jWSvZBR9ewJGCKGjmv9y7XzuIDv677T3uC82l25X7UiMl6KmLfqNyxj/enYvnKgU9I9f+PRa94su+YJLfkGVuyGnCI9UaNxflBy8vW/7a5g8+/Ci7DE/YuK1XP/iFjTOK1kXjwbM3qlI2zfegHXdCJFRmLsdnX5m9Ufvc8+w35vjvFtHsF6OKEqUiSeTbVUFrX1E/a/7EiAMMk82PK3jKCb3n3y/jv++CXnxbVvTSbHyuldmbVfItiQ/ORb/A7YudJUug/6asY6fNTGWLOr19jLZ99w81hegtdLk++UyrSuS0lGF8IuesEZxfW3iRDruFps4+9D8x/ZnQzCg+urbhmtQ/qmLl8ooov/vx77MA3CWLfnPZ2aHouHo31xf54xQ2NZ/sVH1+9vxlrZbpp6EvG5LiMtuib8cVXMQtpMOgbMH093PN3EgOV8bD8Di0Fm3RwePJVnBOnPTSGtkgLbI/eEHG0Aq7xC8WWY+UuMHcangFtGeuly4t+Dlx9uXm9dKyvZXVoy5OU52dV00Lthr1wH5OA0NzXVFw4KDLn7c+wp6xvE9dXeindKlNfGSEhm5l6duYNKN5PmZpKz/epVksjyDfLkA0rTmv/tNl2xtR+OuMANwr6BMmLQ1dTFJ/APqgq8ramZNCm1hBR5+TxQqY02fIZA+TYamJy9PHWzPaprRP8jKYsGL5tIjR6JNoQ/Lh46c9Y3aH+wXiT5y9hcVfzKlGH+ZkFYuDQiz7Sk6eF0v9AkcxjQ35vgW8OFsytzlWXHxwb9KvpBqe2BPMZGTlui2Ry8nHcB6DQ8WHYXfe4isFqUkOPRMV2JznW9CUuUSe1F2Kvx4aHN8ZaZtj/OgcYsNjcsIcigv3zBvsG9YA/A76V8tpaWR48GOvWA/3OR7uq/z9wpwcaTRLkCJXx0tdH28Qpp92jZb4hy2bz3XrDdSrX48/gtsuQcu6ft0gPIw/EDNt4TPXp1uD6/S0s4l2G/fE5ElrQqdBOA7Qb2vtdUbV243PAYJ0tRz5tVvu7fMAZFLVyjqlSsVN4dCo/1NUKgzwh3AcjFz0u4/09ly8cQ77Fuor2D+PiPx2Py2vmOkXaNXH+2uXQ3qcNMQSn19lw4/HMy72oCYfH1kmf8Zi/clCtUPCzBj5OIYZJ82RuDAdFzcwTMpXeP43e0u71Muo6i2MY2v0K8YyFn34FXlsSpgeK1AVniZ/pdK50tvJ2ErDnNCxySc5+MyI2T3Nw4fp6tSdlAmAh8xDEX5NcRQ/4e35lLfnct+JAkv6hzOSG6bJYrLkyqZoD04p85PPuEirAzDXy2asjXu47fLpxnF9ZFXjgaazwm+Ft4bVKIsZzmMfdXVZHfLIX3wm0lbwsLN7bNaMqPYTs7PxTJiwvJOtk2K2Bt/5FT5HDpcFbyRe+GAVnrAhcg5JfCtPKH/LzNd8AXhQdK0tqylkv3yCAu+upoxjdae5kNcnPGYNPr9Kz+EqfH6VrOKaQi0KCsTJj5LTk1NNycU1xZYTM5Pk/UkRsdcb0o5V0Z5BVXaoWoQTjz4t7386PtVFu784P4XNsuv8enp/KxMRvqD/r1GbJnv6WDokhMefWy2vCBM311ethQQ5ePg8+LNW+I41t5zuVOf+eumM6ipOEFtws1C4fDGXwMZBq36mCp5twt2jp4s0o1701NEhBCoSeBV2C+xIHnaWC2k16CUVbstcC2kgzVwLfwxppl0I28SuQIqklR3Aj9l1LzdauAsFjzg5PuLiumJqoCWkxgEA4N64k1krAIB7DGatDKfZ7m6J3hOWTPR6brKP/WgrGrEi+pAVMajgKm+Uro9GtkZjeXCPuV52c/wfjAuUCV6Z34wr/OiaZVw3ZL5XYDlq5jinSFeXFUFT5cFTIBwHAAAAABhGD1eOXKfscntVe8fP7VcKm1txnhvnn3HyedAcOflhY9x+tpOf1WZ7EbwKuwV+L3F7OXLDZlLRtbMhPKmRZrZpSDlyqWiMr4P9o+Pdn5RMhlnjAABwr0GOHIARCHLkI0L4OOcnfbwTPcevmyKZ7ODARrFslxlceIuWulAXl/GSrQ7AXC8bHxv3cNvl043j+siqxgP58fYtuAkF8ePdZ3q4vhA2bVGAP4TjAAAAAAAjwUOaI9dpuHq1uOVy07Vr311qvnjt2qA5cnKPni7SfH/NI3cSWE9zFDvZCOf5+c7wcCd9AAAA/giQIwdgBBppOfKHPSJnnbyiOtHW1qLp+f5S6684LsdhLBeR88s4Juaa8QKP5HBlPAyPI8GzITyebAWHzKSX1sgGaZH9wQsyhlbYJX6xyHqkxA3mVsMrGEXkKBYXPOIochRYx/p4x3rBpfkAAOCPBhE5ACMQzFoZiaaOFa8IkCR4ej3jOzFlsq+vvT3twNi8OS6gJf5hy7yp5WYN1Ktfjz+C2y5By7p+3SA8jD8QM22hXIXCOHe32e4uT0kmvx31p4cjHFfukpOLdA4vTdGWl3IHvDgnAAAAAIAhyJEbq73SWdp2uUOj/elyR41KhfPUOC+Owl6SjdblyNEClelKGFemfSRXbcQwR85WSDst8FvYMboGdslVSCdbRT90FJsjt+hnvO1s/UUOjgJBjLfnzAnjR+E9AfPa9qUrItOS7uZC6FjptneZda/KaA0AAHggRw7ACAQ58pFOOtZxRYAkydcnaaLXSwGTH5/g4WYjZLtQYKuLbWlh8FjXXK/53PpAQbNBM6mYrEmXDONobf2o09gnPD0e8/RYETTlzZkR0Z4THrJwvDXn3ew2rlBf+fGqCImzKHjJm/lK0s10V2fJZVKRJPKlbKUGhePLpfKNqwJFziLRin2tqB8F6Dn11VnPBju/W0ribHRP4S7uknPK3A1LuC23oWGiuC2b4/BFZ0TpZbift2JH6Yd4jyJpRMqHJTRvjjdVyx6JKGzhhiMX2GZNzUcpkRI08sWcc7zL6gEAAADgQQcRuXkTx9gvmey7VDIpydd7ua/3Konvn8Y5i0aP1iWp6Z8WdHUTJGvNFg2w+XD+D0Y3x+KV+c24Ypp677ezspoqGpM4wePP492enOz74vTQdeFhj7iMo/0PLeW3R9qj31XUt6sVqfYf5FSStq+/EawvqlXXH/ufaLGQcVn4RW3WGx+dVrer1Z8udCWrtWTvqpNtq24fOOGtVWz8W0X0+8fQlqs/e3mGiJGtUxe8vr4AbaRdnRZOR7GUu17f64X3qK797pUxn67ddY625xa0RL1bitoLU8U79lXjtnN7c+3eOFavrj22IUpEPwQCAAAA4GEAEflgxALBo64uKVMCn/L1WeTj/dykifJJPig0d7MRWpjPdesN1Ktfjz/CIJNNy7p+3SA8jKs4WVsHi8fMG++eMMFtvo/38qlT3pwZmTjJz93ejo54yHk/vjDOX2SFSqLw2bOqG3AKnGHUVzu0aCHwcBWRugm3RasXBTnRijma0gLtutfmupCYWeAkEpBW82q+PTH7xfm+ZKjIf9lrcTWlbLLeO3HRXAnZiygiOuqXOpLXZ9TqVs0NhhG6ugx2AACAh0BMUv9qef/qpExa1wk69AxqlzcnBNEGAMADASLyIfF2sP+Lt+eqqdLFk3yf9vNJ9vV+wd9vkfeEINEYJ4E1HWTKOJ+N6XPkfAY5cko3juvrF48ePcneLs7dZZG3Z8IE96TJfiuCpr75p4jlU6VTnMfSUWBg3svSF2q+2bIu7cMCJQ7M74S6zf4R/yGmsDVaLz9vWkaENq0X2A8G5vg+s3WhJndz2ms78pXdtA0AAAAADwOIyG+P9xiHOZ7jU6YELvOfvGiSz7OTJy33m/jfEt8l3hNmuYwLGOPgKhRaj9IntU0NfR756FEWTkJrP3vb8LGO8R5uf/X2fNzTA30k+GvA5P8OeeR/ImYs9J8sdR4LX9y8LS5Rz7y+LV1un51RcGdnQxGK2pV0VvotCQUXGnhjNT2uXuzcmAG4Ri97K33rCnFOej6cqgUAYE7NvM+zLHZmuR8e/tNKAQB+RxCR3yGxQDDVySnBx2vlVOl/4QBd8mzApGWTfJb6ev+X78QUVJjoleDhFuE8NsRRHChyQIG1p62tu1A4TmjtbG09VoDvUdlNKJhgYzPRzkbiYD9VNGa6o3iO27gFEzyWeHsu9pqwwHP8Ql+fZwIlz02VvjQ95NVHZUulAY96eLjY2dLjALdDWVutJt+Z1Gh68PwQrKWuAUe/arbDgFBY+r2iA5fU9fn7ctnYWhQ+u2XL2/ltZLi6SU1z7afOKNEGbxhuJmiWJO/zI03sLpU5GWVR0byUuZELdTUd9OA0faQFAACMBR19Ds9aqY0hNXZyy3Px6ZFza1fg9v6VKzoXx6yh0/KiavHUF24wEhzfiVuWHw1G/zMLK5bj3p6FMh/UFTC3GXetqIh0YMfyeOx+Gu8llVax1MTleHfs7fnlFTM9ee2Ld09gaxxRRMVKeWei4UwbkXR30tLOlWQLzy0+NI3dr8PSqMRmcmD9zy8tfpRuVidzicl2sIjalSsqHqUVAO5HEJH/DuxGj/YVj5nh5vrkJN+UqdK1IcEoRl8ulawI9H9+SsCKwMnPTPZbNtk32W/i034Tl/p4L/Hx/utEz7+iwkTvv/qiG2r3WSrxfSZAkhIU+NyUwP8KnvJC6CP/EyH7W3jY8qmBs709pc5OIsFgM5bBUIi1P786G58jZdWxGfJ4/CvLZfbjzNZwZ4ns1QOmie9g+Vtuu+ZLcG+eOCqeBtOi+E3vuOU+GyHC7TRMl82PK3jKSRS25P0yg+R28AsbZxSti8bnWpm9UZWyaf4gp1kUaUtfxSPDVuXLUuaig6t5L+5D8oVUAAAYjMAjNdgzkJ1NN8pSPNZvw58kpDIodXnyaZwGEDr7ZwY7pE/1cEONqoa04i62X08yNda2p2WUa1IYbaBU9RY7syx2HkhpuBY4NSpHv0+H2GCDA4gN9wwxDTfUNzo7G9O+zrL4Mm9zpyBh2sw1uHVisjuT8+8DeLONNyKCw7YP8KUfQyXSf34a+hMpTovvNPzwAMB9Ac5HDgAAANxDd3I+8pik/gAxinmzduak0CZW0NHnZLEC5vSZLOlx3TCm5XJ9eklVxnW/4vlhEQKG6To/Z/fRQpwjlwQy3GAkOL4z0kPM9BYWfzEHn+TJc/fTc5eikFfTqxJai5mu/Xl7k0yyE/KEpZm2ZzOYoDV9VTZfl7ONqYnL0+3OW3ylILWwYvk0cQPeC253t2b62jZk5W4mfSiiP/RMZGBfn+PVKsdc85NtfGIXn/PqWvtp3g7awELHP7GZHiqVuUSedLOp2dYDfwK52VNSrYj86aJ+5Fj6hBD4Yab0xRwK9yODe0+fLZYWNtBO8NDrh/ORAwAAAOD3ozqUo8ho6mIuV+W09+IGa+sQ0nErF5OLzzeiJQ7HmRZllWk4juLpp5xtKltO72jpEI7zTKeN5ujye1fbShiXpJnc7Jcw/9jRHSUDJfHGea6ZGV/sJ6g8e9IwHGd8HnXyua4q5IXjLLGQKfwJJ9HXKm9ETIswmCFzPMfijIrRNqXh5D0O5ddP8XNXlYfuzAotOnv4CnteKwBGIojIAQAAgIeVsr6Sntypt7a5mS0ZQPG0sKO4pquxprWScYrVxdl6TvLYiSGWqmJ99lmV1dwT4hkWi8sO231cmI6LFaTDRFRt0tztUlfmysWsuou0jSUKygwQNzZUcYl2PVXnr2vPdDBMx47vG0quO4T40XazVDcZoYO7PMCp8kxJWpXJhBwARgyIyAEAAICHVOwsWQK9iIV17LSZptOv13s6Ca+0ZqgZRn2y+AoT4jYVfw2UJZaQb3YuyJwkKC4/nvIrbUayqpsaRR6pASiwnho5tqfwTBXtMKaQ7jwwr7im2NJz+4KkTH222zM9Nij0t7q044ZhurHenpvmT2umk1ZQsv+aozx6Qf+KBdsnmX6cAGCkgIgcAAAAeCBdU13Hi0D3mKUiJmRqTG2Yh26SNSaSpUvEQqav5GTDaRTaCj3WxBmd2yRsnpMl4yw9hyPvxWucGcbZc5Mubma/2Xn8YssoS6aPzJbR+bX8cLtNbMA0/J3OrqaMM7TZnI7DJ8uT9lYV3hBHTmJbnNYnRq0ZfTF5X8lhtmEgInvH0X2qwS/goK5Nztlj86+8zSqHNZERS2krACMOROQAAADAyCSW41CYu932KUTqK9izP4n8dj8tr5jpF2jVxztBq0N6nDTEEgXWDRt+PJ5xsQc1+fjIeIlqhon0jLDs2PElPgM6uZWXXHeICDA8adSZ/A3KvtiQmakGJ0XpWtvYxrhIMt0dKi+WF9JGQ8ExR2OnJYxDJSf5zImho3saW/Chbl+YsNbybNJexYDhuBWZJT9Okhk3KaS3NaeMbeV092pGO4ROckAD5N4Om2JjUj0cGLUWPzwARjCIyAEAAIAHUtfasprCLnqBA1VXU8axOpwLJ3zCY9Y4o3i853CVAkXMWcU1hVoUFIiTHyWnJ8cctns4adrOr9Wf1LUqq7nHxzWQTBDXy8o7cbjPY1NsmH5CC1Jevr/Lwce6LedH87O3ffoYx/FBh5LQh40FmZNtKqoV884wa6Ii1zhbu7kFHdJ/FCFnT+ecblcxztMqUHtSVJKgPeNYXgbt4ZSdP9xtu/Sxxf1Pzljj5SkUeW6avxjtYpP42p7ykj10EAAjDpz9EAAAALiH7uTshwCAewx93qOlkQFy5AAAAAAAAAwniMgBAAAAAAAYThCRAwAAAAAAMJwgIgcAAAAAAGA4QUQOAAAAAADAcIKIHAAAAAAAgOEEETkAAAAAAADDCSJyAAAAAAAAhhNE5AAAAAAAAAwniMgBAACAESYmiVxAPimT1nWCDj2Dry3fnBBEGwAADwSIyAEAAAAAABhOEJEDAAAA94uaeZ9nWezMcj9cQxsAAA8Ei/7+flq8TR1Xr9ISAAAAAAbgvCebloYuJqk/QMwwqqydOSm0iRV09DlZrIA5fSZLepwbpm3KqOtLkHgGChnmZp9KdX7D98d3qNHgqNrVkkCGG4wEx3dGeoiZ3sLiL+Yow4oXTosYzWjaa6T7ShsD5jbHeLoxfZXVOaHFXWS0jsfup+OXCpvSPsnLoC1MauLy9PHWtNLXW3n6eOiPF1GRtGv3HNyb/CvbR4giKv4q9Wkudcw1/iARMjUmK8Qz0MZaOIpRXTIcQI62WXfwHLwLu/MWXylonYqoXemvqf409CdaB/GvJmIAABlCSURBVGBw/avltDQyQI4cAAAAuJ8JPFKDSTiOjLIUj/Xb8CcJqQxKXZ58ukPDMEJn/8xgh/SpHm6oUdWQZhyOM4xkaqxtT8so16Qw2kCp6i12ZlnsPJDScC1walSOfp8OscEGBxAb7hliLtxIiEkqjvQUXqpJPrgXbcogHBcFHZ3mKrxJa0NQIv0nF45Pi+98Lj6VFAG4X0BEDgAAANzfWi7Xp3271yKnvESLq26OnrGkfXCNxeX7cSrdOjZ0gdzZkmG69pcoCtk+HvkkZzf12d1qyxAvo5Cc1ZFVeL7yuk2gB60zNxk3d//1tIJIUj1sG7t6aU1HFLFJ4lBZeUBaWLW/yehjgENqdJD0SkPxdVo3NtrpaPIK/OXXlStq46Q+uCmqdvXyo8Hk7waPeogFHun4q7G4xWdKTO0K/HXY/pXLa2P9yPoAjDgQkQMAAAD3NdWhHEUGCmovV+W0k8DX2jqEdNzKxeTi841oKbQWo7BeWZWkZNv5JE8521S2nN7R0iEc55lOG83RzYG92lbCuCTNdKDVMP/Y0R0lphNdJc6BfV2Mz4KelSRcXrFguzft8Zk2c8OYVvlBFa2bsrZsOZXvu3Nv8kmVu59sN/+TwvEcizMqRtuUhvP3X8ypZtZP8XNXlYfuzAotOnv4ShsdBsAIAxE5AAAA8LBS1ld2s6Xe2uZmtmQAxdPCjuKarsaa1krGKVYXZ+s5yWMnhliqihtoHU9/b+4J8QwjeXqH7T4uTMfFCtJhwM5aONpW2Fo1719ZFjmKPRrxmsgYvIoobPc0h8M/Hj3MDjOruy25qqmR6dpTXFrYZRnoLqXt5qhuMkIHd3mAU+WZkrQqkzk5AIwMEJEDAAAAD6nYWbIEO7ZoHTttpunc6/WeTsIrrRlqhlGfLL7ChLhNJVNECLEE57ZXL8icJCguP57C+ypnVnVTo8gjNQCF11Mjx/YUnqmiHXy9fYy2ffcPNYVo45frk8+0qkROSxmH9Dip+HxJsplsvVlNnX0MY2FJa+akFZTsv+Yoj16A0/CTTD9RADAiQEQOAAAAPJCuqcg87ED3mKUifFaT2jAPMemgRLJ0iVjI9JWcbDh9k2GEHmviPGkXFTbPyZJxlp7DkffiNc4M4+y5aQLto9/sPH6xZZQl02c4TfzX8sPtNrEB0/B3OruaMs7QZgPt11oEDpG6rY22El7vbWGmJThbBwbMJbE+PqtMYIC8f0kUHWOGxN2a6dR00JpZ6trknD02/8rbrHJYExmxlLYCMLJARA4AAACMTGI5Dky5222fP6S+An9xE0XefrufllfM9Au06tOQBgJno0MsUWDdsOHH4xkXe1CTj48sUxciI5GeEZYdO77EZ0Ant/KS6w4RAbqvcBJn8jco+2JDZqaKaAPRtbaxjXGRZLo7VF4sN/22KFZ/slDtkDAzRj6OYcZJcyR4cssGRiGl+0K30kItPnWjyYkOcVI8Fu1O5LEpYXqsQFV4uom2s7p7NaMdQic5MOMkcm+HTbExqR4OjFqLHyEAIxVE5AAAAMADqWttWU1hVx9bUXU1ZRyrw7lwwic8Zg0+v0rP4Sp8fpWs4hoU/jKjxMmPyrh5KQ7bPZw0befXsmE9VpXV3OPjGmh0IpesvBOH+zw2xYbpJ7Qg5eX7uxx8rNtyfhxo6nZTcnFNseXEzCR5f1JE7PWGtGPmJreYqOxQtQgnHn1a3v90fKqLdn9xPn/CDFZ2/nC37dLHFvc/OWONl6dQ5Llp/uL+1Qs2ia/tKS/ZQwcBMLLAFYIAAACAe+hOrhAEALjH+uEKQQAAAAAAAAAdiMgBAAAAAAAYThCRAwAAAAAAMJwgIgcAAAAAAGA4QUQOAAAAAADAcIKIHAAAAAAAgOEEETkAAAAAAADDCSJyAAAAAAAAhhNE5AAAAAAAAAwniMgBAAAAAAAYThCRAwAAAAAAMJwgIgcAAAAAAGA4QUQOAAAAAADAcIKIHAAAAAAAgOEEETkAAAAAAADDCSJyAAAAAAAAhhNE5AAAAAAAAAwniMgBAAAAAAAYThCRAwAAAAAAMJwgIgcAAAAAAGA4QUQOAAAAAADAcIKIHAAAAAAAgOEEETkAAAAAAADDCSJyAAAAAAAAhhNE5AAAAAAAAAwniMgBAAAAAAAYThCRAwAAAAAAMJwgIgcAAADuY+v/nFQ8y49WAAD3J4jIAQAAgJElNXF5/2o5vT2/vGKmJ+0wx8dRHDjGllbukZik/tUramd50CoWVbs6KZOWAQB3CyJyAAAAYORR1VvszLLYeSCl4Vrg1KgcCW0ePpaBkohMb1oZCvS5ojMxiFYAAIOCiBwAAAAYsTqyCs9XXrcJpOlpz+1JNH3emRSRwLbpOaTGL+5ZiXt7kuemikibKOhQsvEqPlNialeQBPzK5bWx7IyXwbfMMNqmw50O8sgYM11o3QVL2f32r0jaPcUBNWUukaePtxaPl+HG5+JT2WEmu0h4NP6cnKz4/PKjYaQJgIcSROQAAADAiNeP7+TxUXJh09qcLIuc8tNjpJtm4thXxydyzia33h2Fey2+PL7/pmfan3BefWlkUMLNi8lfZvkeOd85blLqVDxy/RQ/d1V56M6s0KKzh6+0oZbBt8wqLKittPfbHmc8hSZ1fswacWfGQbTfvM0dtksj56SLmJSvsrJUjOpSKc70f5KXYX4X0tQAD6bxuO/OvXPKzlZ20w0C8BCCiBwAAAAYsZzksRNDLFXFDagctNTN5nTj0R2XGeZyVU57b+A4/lwWh/VeTqqWmrSzXYy6IblZ5eboGcswe04o5h05vkfNNJ5ta9TSX/uqm4zQwV0e4FR5piStqutWW+aoS5Oq2tz9Yo4G0wYiLMnV+vT5Hzc0of02bcitLbnpFDuF9vGY3YVWc5NxdPZ8yoMprCpJO8OOBOBhBBE5AAAAMPKIJWSCx4LMSYLi8uMpv+ImdwETEkzmeKzGc0KEAv4XOif62DBu3jFsb3+AmLG2DmEYHxe/9HkrSKMsVkCHphWU7L/mKI9e0L9iwfZJDrfasl5j2fENl5jY0Hg6JQazFY/ubb6CwnpWbw8K961phcfsLhrm/VBTPMoz/fHFPclz14+jQwF4CEFEDgAAAIw87Dc7j19sGWXJ9PWSJq3mZl9JeRb5xie5faUg7axrmj6msSFP34vnivhtD/NzV9XM+RK1lBZq6VBGXZucs8fmX3mbVQ5rIiOW3mLLfF0ZRVWFjMeGaHshbbmmum7tPlY3y8XaZhSjYY/XwAC7UJbO++oLixzF/puem2bJyEgAHkYQkQMAAAAj1Zn8Dcq+2JCZJCd9uvAKEzElfpMHCn8dYgMj0g1mjzTsv9zjMzFid4ATqoR4T0sP92MYgRDFxz2qRrWTfObEUIGlDU6TO2yKjUlFG1Fre8iat9qyIXXNnIomxt3Dh9bLD3X0BU6cSdZ1WvNnv4ibTbuLcUeLtk9s77RUxIQESBLM70KyPTZCPo5hevvwCgA8xCAiBwAAAEaurLwTh/s8NsWG+TBdaQWle645r398cf/qxUdneAQK+CcIRyMVGS2WT0Uv6F8tr3hMGmtnyTC1GWc7hN4x51YvSHdtP3yZiQhLymQchCLPTfPRRhZsEl/bU16y51ZbNladl9yom6bCbD6G100lG0x3792h+DGDtG9ouNho67f7aXlFhDTBzewuBO7ukzKT5P1Pxzw1qimjrJSsB8DDyKK/n3x/+/Z1XL1KSwAAAAAYgPOebFoCAIwY6IMrLY0MkCMHAAAAAABgOEFEDgAAAAAAwHCCiBwAAAAAAIDhBBE5AAAAAAAAwwkicgAAAAAAAIYTROQAAAAAAAAMJ4jIAQAAAAAAGE5wPnIAAADgHrqT85F7y47OlMY6WKKiRqPaX5GTXM12/KESHp2bHuARKMSHwWh7DlfvmVdOOm4lc4k8qbvUMbeG1gEYeeB85AAAAAAYhMfuyKDIvvMpOVkWX+ZtuKBqvkI7/kgJMUk501xVZ4vnfIkPI+U/Taf1l+kEAPzOIEcOAAAA3EO3nyMPOvqczOfXPN+CJtpAeW5fECV3sRGOYhiNak9ZfvIpFCNH1a6e2Fz8xRySRE9NXJ5ud97iKwUTHN8Z6VDc0BfrI1ZdPO6e17Ymdu6mSWIxWrevp/DEnjmVDOMdUTFbGiJkmJu9lbXHQ3+8SPbCmlYsD3O7kO9bwG8kvCOKo/0j8CX6GdWVhg3fH9+hxs0+kyJ2R9B25iajamZz5J7bk2LWjLPGgy/XJueUHMbdAAw/yJEDAAAAYBA1hy/3+vjMqY0NihXRJiR1fswacWfGwb0WX+Zt7rBdGjknnddrjkOkqG3t11nueQ2xs+am+1kWFh+w2Ll3Tlnd4cuoV3Jolr+4uSR0Z1ZoucpHGradv7Vg98DRXSWlJuE4+rQwWxqoqpnzZZbvt1UVtn7pcTIf1CyS5aD232qTSUJ9D5dNl8dHyYVNa3OyLHLKT4+RbprpQDsAAIYgIgcAAABGloyDB5JPtjJesqN/XXEuUZaA28KSXK1Pn/9xQ1MXo27akFtbctMpdgoZPSBVzj5FFg6+HeQeYk3L6aSTHQzTVVhVnvErirn9IoWq/d/XVjJMZfn5iuviUAm7lk5fD0l+GwifiNbKKSovVDONTeVzTrUxYz3WMIxPiGfIjaZNX5fuQauom3roX9+DlrrZnG48ugMdw+WqnPbewHHG+wAAsCAiBwAAAEaarj3F+dJP984pvci4Be2eH8QwtuLRvc1XdFO5e3tuMkI8GWQoJroJmeYuw+9ZjrUVj3JKXS3vxzdZrMBSbEd7OJY2pjl4O2uh9tppXaSuvaEZZSlmmKccbJme3zJoq47YXcCEBLO7kKePtxYKbGkPAMAQROQAAADAyNRVWHV0R0uv2B4FvddU163dx+pmfVjbjGI0vbRyKx2qXsbdAYX1PL19zPW2zTuzLLib9DjtwZS/NTMOgUEmk0y6ezUC20BdpC6wEt7sUzFM840+dERLaauOVnOzr6Rcvws8wR0AYA5E5AAAAMCIIslZnLR7mocPw4QERCQ5Wau6UdBbfqijL3DizE0eKEp2WvNnv4ibTbuL0WAcqfu4+/kwDrHTYuTOZtPmTTtau8RugTl4m2hYWOoEhjnVVDnKZU1iGJ6qLvKQz5Sl0sGEWpH1a29IYOLRmZIQXHdKCInYFMAwZRcrr4uTosla46Q5EhdNc0Maw+xpbG+x9dgQiwaj7c+JpZH86cIrTMSUeHLMDrGBEenBbDsAwBicawUAAAC4h27/XCue6Qky+Xix2BKfBaWxuW5tbik+RYlIuvvPYU+JrYWjGI2mI+vHo2vP4kksCTMX7JY6iVFjd1vxNXHsaN25VmxzduakkC3ibSZGrHF3wOdp0XbtL9+bVM34TIk5FO4XKMTdKtXFHT/mb/iVjKWc1sRGbfB2chOQWl9vyamjkcVNZK2J+CTlN/tUHXVrjpTgueOMw9KoOTsCyWF0NR3WOMf2VuFzrZBjXjqWfE7QqA6fKplXZnQCGQCGx0g71wpE5AAAAMA9dCdXCAIA3GNw9kMAAAAAAACAHkTkAAAAAAAADCeIyAEAAAAAABhOEJEDAAAAAAAwnCAiBwAAAAAAYDhBRA4AAAAAAMBwgogcAAAAAH+QhJkLmhdGRNDaH8snqvaZBdu9aQ2AEQXORw4AAADcQ3d4PnJv2aEI/9gx+HpAzM3ell9r3A9XpSYuT7cjFwC6I3e5+t3zmZFYEWydk5+ToqQtesaXNBpUTFJ/gJiWGUZ1qdSxS0JbtE1pn+Rl4CsWxWRIXNxGM0xfT0mNIvKni6gzISYpZ+K1DV/nZeCrGoGHGpyPHAAAAACD8o6qnRsUqT279uBei5175yjOFqrw5TnvbyJZTrC4oizfTDh+B1DkvTPLgtzwxUGP5+DyGRXtZSYmuzM5/z5gsfNASuONiOCw7SLcevh4fobadVNsmA8ZBMDIARE5AAAAMLKsD/ELvHY++euSrCYUiHcVni5JLm6gfRbinCXL+1fL+1euOBcfxEWWntuTSONqeWdSRALb5i07mryCNi6OeoptZKGI//kVtTGeqJjwaPw5OR7T//zyo2G4M3OJvDMxCJeQ4PjO1UmZtLC0InFxz0o8uGfJnNTwObUryIryxYemOeDBIunuxdxhLIlZipv0lj46KbDzbEoV+9HCM123qRXx60kTw1hK/5zUyTYmz00lMTQjCjqUbPLQbq1m3t7ctWc6GKYj60jz6VEOgXSySteGwrrTzn6bJrBVAEYKiMgBAACAESUo1tGysbn0MK0asncQ//pz6M6s0PIOR++g7RLcJo+Pkgub1uZkWeSUnx4j3TQTxcdBR2cHhV6rTf4SNSp2NLTuJ2tjItQlcW8pn3f8IsNIUwM8mMbjvjv3zik7W9lNhwzA2p25uPbrLN8jDc1jJqYH2hb+hJPQGzoECcEROP6eFrjUTrUBH4Zi94WOEnYlyiPJ2eZ0U0kjW5s6Ve7O7C/ca/Fl3oazHS1sI2PrY92U9jV+FJXWnmmRfqhpaWRQws2L6FH4HjnfOW5S6lR2JMMIPNJR4P7c0opY6eAJb59HnXyuqwqraZVRn6zocoiQkI8QAIwYEJEDAAAAI47m5gDTVLouzvmxvpJhKsvPV2ht3J1RU9BSN5vTjUd3XGaYy1U57b2B4yTMtAmhQlVOYekeNWqs31Bez67NMJbpj4VFauqTc2tIcKzV3GQcnT2f8mAKq0rSzuCmgXUdyi3Jusw0nj1eeJVRdZ5nk9CbL6k0lpbuqP96H2PlEOsvCblcv7aY3b6Ok9i6t1P3BbTePs0oQYjXxFimKePH0izaSrfPPgo3OyfUtOeEYt6R4+hRNJ5ta9RyYQuZoxKaV5LRpPWRRBTHk88lZomCMgPEjQ1Vm2kd6Trd3etoN5HWABgZICIHAAAARhzhqCElcYXW6E7sLmBCgskEktXy9PHWQoEtI7YVa6+dNv3+otgvdZxlc9t5LgHfMO+HmuJRnumPL+5Jnrt+HG29PdobGrZQfHRtwzWpf1TFyuUVUX6GqWt0kNcaT9IKU58vr2plvGRH/7riXMK0ENpqyEqA7nxc/NLnsXNvZLG4Qa9SWbvh+5zkxh43V781tM2IZ3psUOhvdWn4rwEAjGgQkQMAAAAjyvnGHsZn7NQhf/tQq7nZV1JOv+aIb18pmO5ejcA2kJ2Kzaeqn3dG5S6JOcrO/EaUpfO++sIiR7H/puemWTLaeIe6dhQecM/aO6dS5TNlBjujhqNq1tr6BNMKcvinfOmnWaFF55kJYVmRtNGE3/YwP3dVzZwv0eMqLdTSVr7T12/QkjGn9YlRa0ZfTN5XYn7+DwAjCUTkAAAAwIjSlVLbpHL2L06MkJOkdYj3tO0zBp6YwZwuvMJETInf5IGCbIfYwIh0FPiWXay8Lk6KJVsYJ9kUpl/98PH8DZeY2LCYTThel2xnx/T2sb1Ii7ZPPMZlqYjx8QjaHeCsP8vgrfjMiNk9zcOH6eq8SVt40McMa/ex3MeAgIjdMyUhKE4fKJymBMJRjKZH1ah2ks+cGCqwtMFpcodN8xfkhHii1UPQdrwcVO2/7mCH64j8ti9MWGt5NmmvwiQc94gcY93cdZ7WABgZICIHAAAARpjqvNgfzzeLJ2Um4YkoFX+eluwhjqV9prrSCkr3XHNe//ji/tWLj87wCBR4MExV8k8NzSIp3sKTkWu8+Kt3ZeQez+p2So2PSmAE7u5kL0/HPDWqKaOsFHVvqKirHD1x99NyfC6Xa126Ewreko+lQ0J4/Dl0wGHi5vqqtbq561jXnvauwPEyerIUa9uIyVEVq+XnYicyzTUbitlWU7UZZzuE3jHnVi9Id20/fJmJCMMnfmm+Zhk7fS5avSJ6kltHTfLBGjqcsyYqco2ztZtb0CEyk4fclh9lM/TegSG2HYWV9//ZJMGDBa4QBAAAANxDd3iFoAdQ0NEVYe7nj0qHc1a3Z+aSOfPUxe55Bh8XwEMIfU6jpZEBcuQAAAAA+APUzDnWwEyOORqGT6IyHJzWJ8YkMw1yCMfByAMROQAAAAD+EErFvGNnNWM9hueSmROk8yzPyvNMZ5YDMPxg1goAAABwD8GsFQBGIJi1AgAAAAAAANCDiBwAAAAAAIDhBBE5AAAAAAAAwwkicgAAAAAAAIYTROQAAAAAAAAMJ4jIAQAAAAAAGE4QkQMAAAAAADCcICIHAAAAAABgOEFEDgAAAAAAwHCCiBwAAAAAAIDhBBE5AAAAAAAAwwkicgAAAAAAAIYTROQAAAAAAAAMJ4jIAQAAAAAAGE4QkQMAAAAAADCcICIHAAAAAABgOEFEDgAAAAAAwHCCiBwAAAAAAIDhBBE5AAAAAAAAwwkicgAAAAAAAIaTRX9/Py0CAAAAAAAA/nCQIwcAAAAAAGA4QUQOAAAAAADAcIKIHAAAAAAAgOEEETkAAAAAAADDCSJyAAAAAAAAhhNE5AAAAAAAAAwniMgBAAAAAAAYThCRAwAAAAAAMJwgIgcAAAAAAGA4QUQOAAAAAADAcIKIHAAAAAAAgOEEETkAAAAAAADDCSJyAAAAAAAAhhNE5AAAAAAAAAwniMgBAAAAAAAYThCRAwAAAAAAMJwgIgcAAAAAAGD4MMz/D0RdzoB6Y55ZAAAAAElFTkSuQmCC"/>
          <p:cNvSpPr>
            <a:spLocks noChangeAspect="1" noChangeArrowheads="1"/>
          </p:cNvSpPr>
          <p:nvPr/>
        </p:nvSpPr>
        <p:spPr bwMode="auto">
          <a:xfrm>
            <a:off x="155574" y="-144463"/>
            <a:ext cx="4909911" cy="490992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Объект 5"/>
          <p:cNvSpPr>
            <a:spLocks noGrp="1"/>
          </p:cNvSpPr>
          <p:nvPr>
            <p:ph idx="1"/>
          </p:nvPr>
        </p:nvSpPr>
        <p:spPr>
          <a:xfrm>
            <a:off x="5482818" y="827315"/>
            <a:ext cx="6034361" cy="5179182"/>
          </a:xfrm>
        </p:spPr>
        <p:txBody>
          <a:bodyPr>
            <a:normAutofit fontScale="77500" lnSpcReduction="20000"/>
          </a:bodyPr>
          <a:lstStyle/>
          <a:p>
            <a:pPr algn="just"/>
            <a:r>
              <a:rPr lang="ru-RU" b="1" dirty="0"/>
              <a:t>Первой </a:t>
            </a:r>
            <a:r>
              <a:rPr lang="ru-RU" dirty="0"/>
              <a:t>является меню программы. Через него можно получить доступ ко всем функциям </a:t>
            </a:r>
            <a:r>
              <a:rPr lang="en-US" dirty="0"/>
              <a:t>Arduino IDE</a:t>
            </a:r>
            <a:r>
              <a:rPr lang="ru-RU" dirty="0"/>
              <a:t>. </a:t>
            </a:r>
          </a:p>
          <a:p>
            <a:pPr algn="just"/>
            <a:r>
              <a:rPr lang="ru-RU" b="1" dirty="0"/>
              <a:t>Второй</a:t>
            </a:r>
            <a:r>
              <a:rPr lang="ru-RU" dirty="0"/>
              <a:t> – панель иконок, где отображаются главные функции для работы.</a:t>
            </a:r>
          </a:p>
          <a:p>
            <a:pPr algn="just"/>
            <a:r>
              <a:rPr lang="ru-RU" b="1" dirty="0"/>
              <a:t>Третьем</a:t>
            </a:r>
            <a:r>
              <a:rPr lang="ru-RU" dirty="0"/>
              <a:t> является проектный файл. </a:t>
            </a:r>
            <a:endParaRPr lang="ru-RU" dirty="0" smtClean="0"/>
          </a:p>
          <a:p>
            <a:pPr algn="just"/>
            <a:r>
              <a:rPr lang="ru-RU" b="1" dirty="0" smtClean="0"/>
              <a:t>Четвертая</a:t>
            </a:r>
            <a:r>
              <a:rPr lang="ru-RU" dirty="0" smtClean="0"/>
              <a:t> в ней прописывается </a:t>
            </a:r>
            <a:r>
              <a:rPr lang="ru-RU" dirty="0"/>
              <a:t>программный код. Легкая программа состоит из одного файла.</a:t>
            </a:r>
          </a:p>
          <a:p>
            <a:pPr algn="just"/>
            <a:r>
              <a:rPr lang="ru-RU" b="1" dirty="0"/>
              <a:t>Пятое</a:t>
            </a:r>
            <a:r>
              <a:rPr lang="ru-RU" dirty="0"/>
              <a:t> – это поле для отображения сообщении о результате загрузки программы.</a:t>
            </a:r>
          </a:p>
          <a:p>
            <a:pPr algn="just"/>
            <a:r>
              <a:rPr lang="ru-RU" b="1" dirty="0"/>
              <a:t>Шестое</a:t>
            </a:r>
            <a:r>
              <a:rPr lang="ru-RU" dirty="0"/>
              <a:t> представляет собой итоги по компиляции и отображения ошибок.</a:t>
            </a:r>
          </a:p>
          <a:p>
            <a:pPr algn="just"/>
            <a:r>
              <a:rPr lang="ru-RU" dirty="0"/>
              <a:t>Для проверки работоспособности Arduino можно запустить пробную программу на мигание светодиодов. Открывается сначала файл в редакторе, после подключается </a:t>
            </a:r>
            <a:r>
              <a:rPr lang="en-US" dirty="0"/>
              <a:t>Arduino</a:t>
            </a:r>
            <a:r>
              <a:rPr lang="ru-RU" dirty="0"/>
              <a:t> через </a:t>
            </a:r>
            <a:r>
              <a:rPr lang="en-US" dirty="0"/>
              <a:t>USB</a:t>
            </a:r>
            <a:r>
              <a:rPr lang="ru-RU" dirty="0"/>
              <a:t> порт. Обычно программа автоматически определяется подключенное устройство, но иногда надо указать в настройках тип платы.</a:t>
            </a:r>
          </a:p>
          <a:p>
            <a:endParaRPr lang="ru-RU" dirty="0"/>
          </a:p>
        </p:txBody>
      </p:sp>
      <p:sp>
        <p:nvSpPr>
          <p:cNvPr id="7" name="AutoShape 8" descr="http://robotclass.ru/wp-content/uploads/2016/02/arduino_ide_big_sub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Рисунок 8" descr="http://robotclass.ru/wp-content/uploads/2016/02/arduino_ide_big_sub1.png"/>
          <p:cNvPicPr/>
          <p:nvPr/>
        </p:nvPicPr>
        <p:blipFill>
          <a:blip r:embed="rId2">
            <a:extLst>
              <a:ext uri="{28A0092B-C50C-407E-A947-70E740481C1C}">
                <a14:useLocalDpi xmlns:a14="http://schemas.microsoft.com/office/drawing/2010/main" val="0"/>
              </a:ext>
            </a:extLst>
          </a:blip>
          <a:srcRect/>
          <a:stretch>
            <a:fillRect/>
          </a:stretch>
        </p:blipFill>
        <p:spPr bwMode="auto">
          <a:xfrm>
            <a:off x="460375" y="465001"/>
            <a:ext cx="5022443" cy="5877741"/>
          </a:xfrm>
          <a:prstGeom prst="rect">
            <a:avLst/>
          </a:prstGeom>
          <a:noFill/>
          <a:ln>
            <a:noFill/>
          </a:ln>
        </p:spPr>
      </p:pic>
    </p:spTree>
    <p:extLst>
      <p:ext uri="{BB962C8B-B14F-4D97-AF65-F5344CB8AC3E}">
        <p14:creationId xmlns:p14="http://schemas.microsoft.com/office/powerpoint/2010/main" val="677489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4774" y="527957"/>
            <a:ext cx="9601196" cy="1303867"/>
          </a:xfrm>
        </p:spPr>
        <p:txBody>
          <a:bodyPr/>
          <a:lstStyle/>
          <a:p>
            <a:r>
              <a:rPr lang="ru-RU" dirty="0" smtClean="0"/>
              <a:t>Модули для Ардуино</a:t>
            </a:r>
            <a:endParaRPr lang="ru-RU" dirty="0"/>
          </a:p>
        </p:txBody>
      </p:sp>
      <p:sp>
        <p:nvSpPr>
          <p:cNvPr id="3" name="Объект 2"/>
          <p:cNvSpPr>
            <a:spLocks noGrp="1"/>
          </p:cNvSpPr>
          <p:nvPr>
            <p:ph idx="1"/>
          </p:nvPr>
        </p:nvSpPr>
        <p:spPr>
          <a:xfrm>
            <a:off x="6280878" y="1961371"/>
            <a:ext cx="5729743" cy="3318936"/>
          </a:xfrm>
        </p:spPr>
        <p:txBody>
          <a:bodyPr/>
          <a:lstStyle/>
          <a:p>
            <a:endParaRPr lang="ru-RU" dirty="0"/>
          </a:p>
        </p:txBody>
      </p:sp>
      <p:pic>
        <p:nvPicPr>
          <p:cNvPr id="4" name="Рисунок 3"/>
          <p:cNvPicPr>
            <a:picLocks noChangeAspect="1"/>
          </p:cNvPicPr>
          <p:nvPr/>
        </p:nvPicPr>
        <p:blipFill>
          <a:blip r:embed="rId2"/>
          <a:stretch>
            <a:fillRect/>
          </a:stretch>
        </p:blipFill>
        <p:spPr>
          <a:xfrm>
            <a:off x="483733" y="1536700"/>
            <a:ext cx="11156724" cy="4800600"/>
          </a:xfrm>
          <a:prstGeom prst="rect">
            <a:avLst/>
          </a:prstGeom>
        </p:spPr>
      </p:pic>
    </p:spTree>
    <p:extLst>
      <p:ext uri="{BB962C8B-B14F-4D97-AF65-F5344CB8AC3E}">
        <p14:creationId xmlns:p14="http://schemas.microsoft.com/office/powerpoint/2010/main" val="40811751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Виды модулей</a:t>
            </a:r>
            <a:endParaRPr lang="ru-RU" dirty="0"/>
          </a:p>
        </p:txBody>
      </p:sp>
      <p:sp>
        <p:nvSpPr>
          <p:cNvPr id="3" name="Объект 2"/>
          <p:cNvSpPr>
            <a:spLocks noGrp="1"/>
          </p:cNvSpPr>
          <p:nvPr>
            <p:ph idx="1"/>
          </p:nvPr>
        </p:nvSpPr>
        <p:spPr>
          <a:xfrm>
            <a:off x="696686" y="2438400"/>
            <a:ext cx="10726057" cy="3773714"/>
          </a:xfrm>
        </p:spPr>
        <p:txBody>
          <a:bodyPr>
            <a:normAutofit fontScale="62500" lnSpcReduction="20000"/>
          </a:bodyPr>
          <a:lstStyle/>
          <a:p>
            <a:pPr algn="just"/>
            <a:r>
              <a:rPr lang="ru-RU" sz="2900" b="1" dirty="0" smtClean="0"/>
              <a:t>Датчики</a:t>
            </a:r>
            <a:r>
              <a:rPr lang="ru-RU" sz="2900" dirty="0"/>
              <a:t>. Разнообразные системы или контроллеры, позволяющие считывать, отправлять и обрабатывать информацию. Хотя последние иногда относят ко второму классу модулей, но из-за тесной связи с устройствами ввода-вывода их лучше причислить именно к датчикам, тем более, зачастую они выполняют сразу две функции. Все эти устройства направленны на расширение аппаратного функционала системы, например, чтобы дать возможность Ардуино считывать расстояние до объекта или влажность воздуха, что просто необходимо для многих систем.</a:t>
            </a:r>
          </a:p>
          <a:p>
            <a:pPr algn="just"/>
            <a:r>
              <a:rPr lang="ru-RU" sz="2900" b="1" dirty="0"/>
              <a:t>Модули</a:t>
            </a:r>
            <a:r>
              <a:rPr lang="ru-RU" sz="2900" dirty="0"/>
              <a:t>, расширяющие вычислительные мощности проекта. Это различные карты памяти, дополнительные буферы для проведения операций и вспомогательные многопоточные процессоры. К ним же можно отнести вариации самого микроконтроллера, характеристики которого варьируются от версии к версии. Они направлены именно на улучшение возможностей программной части системы, например, дополнительные карты памяти позволяют хранить больше информации в различных кодеках, чтобы воспроизводить какие-то аудиодорожки. Особенно необходимы при проектировании сложных систем с </a:t>
            </a:r>
            <a:r>
              <a:rPr lang="ru-RU" sz="2900" dirty="0" err="1"/>
              <a:t>нейросетями</a:t>
            </a:r>
            <a:r>
              <a:rPr lang="ru-RU" sz="2900" dirty="0"/>
              <a:t> или в робототехнике, в которой также используется Ардуино.</a:t>
            </a:r>
          </a:p>
          <a:p>
            <a:endParaRPr lang="ru-RU" dirty="0"/>
          </a:p>
        </p:txBody>
      </p:sp>
    </p:spTree>
    <p:extLst>
      <p:ext uri="{BB962C8B-B14F-4D97-AF65-F5344CB8AC3E}">
        <p14:creationId xmlns:p14="http://schemas.microsoft.com/office/powerpoint/2010/main" val="1446311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Ультразвуковой дальномер </a:t>
            </a:r>
            <a:r>
              <a:rPr lang="en-US" b="1" dirty="0"/>
              <a:t>HC-SR04</a:t>
            </a:r>
            <a:endParaRPr lang="ru-RU" dirty="0"/>
          </a:p>
        </p:txBody>
      </p:sp>
      <p:sp>
        <p:nvSpPr>
          <p:cNvPr id="3" name="Объект 2"/>
          <p:cNvSpPr>
            <a:spLocks noGrp="1"/>
          </p:cNvSpPr>
          <p:nvPr>
            <p:ph idx="1"/>
          </p:nvPr>
        </p:nvSpPr>
        <p:spPr>
          <a:xfrm>
            <a:off x="4949371" y="2556932"/>
            <a:ext cx="5947226" cy="3318936"/>
          </a:xfrm>
        </p:spPr>
        <p:txBody>
          <a:bodyPr>
            <a:normAutofit lnSpcReduction="10000"/>
          </a:bodyPr>
          <a:lstStyle/>
          <a:p>
            <a:r>
              <a:rPr lang="ru-RU" dirty="0"/>
              <a:t>ультразвуковой датчик, которые работает по следующему принципу: отправляет ультразвуковую волну, считает время, за которое она возвратится. Мы знаем скорость звука и время, за которое волна вернулась, а далее мы рассчитываем расстояние до объекта. Данный модуль стоит довольно дешево, диапазон измерений от 2 см до 4 метров.</a:t>
            </a:r>
            <a:endParaRPr lang="ru-RU" dirty="0"/>
          </a:p>
        </p:txBody>
      </p:sp>
      <p:pic>
        <p:nvPicPr>
          <p:cNvPr id="4" name="Рисунок 3"/>
          <p:cNvPicPr>
            <a:picLocks noChangeAspect="1"/>
          </p:cNvPicPr>
          <p:nvPr/>
        </p:nvPicPr>
        <p:blipFill>
          <a:blip r:embed="rId2"/>
          <a:stretch>
            <a:fillRect/>
          </a:stretch>
        </p:blipFill>
        <p:spPr>
          <a:xfrm>
            <a:off x="960665" y="2556932"/>
            <a:ext cx="3390900" cy="2828925"/>
          </a:xfrm>
          <a:prstGeom prst="rect">
            <a:avLst/>
          </a:prstGeom>
        </p:spPr>
      </p:pic>
    </p:spTree>
    <p:extLst>
      <p:ext uri="{BB962C8B-B14F-4D97-AF65-F5344CB8AC3E}">
        <p14:creationId xmlns:p14="http://schemas.microsoft.com/office/powerpoint/2010/main" val="3457918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Модуль температуры и влажности DHT11</a:t>
            </a:r>
            <a:endParaRPr lang="ru-RU" dirty="0"/>
          </a:p>
        </p:txBody>
      </p:sp>
      <p:sp>
        <p:nvSpPr>
          <p:cNvPr id="3" name="Объект 2"/>
          <p:cNvSpPr>
            <a:spLocks noGrp="1"/>
          </p:cNvSpPr>
          <p:nvPr>
            <p:ph idx="1"/>
          </p:nvPr>
        </p:nvSpPr>
        <p:spPr>
          <a:xfrm>
            <a:off x="5878285" y="2556932"/>
            <a:ext cx="5018311" cy="3318936"/>
          </a:xfrm>
        </p:spPr>
        <p:txBody>
          <a:bodyPr/>
          <a:lstStyle/>
          <a:p>
            <a:r>
              <a:rPr lang="ru-RU" dirty="0"/>
              <a:t>модуль измеряет температуру в диапазоне от 0 до +50 °C и влажность от 20 до 90%. Часто используется для измерений данных в комнате или теплице</a:t>
            </a:r>
            <a:r>
              <a:rPr lang="ru-RU" dirty="0" smtClean="0"/>
              <a:t>..</a:t>
            </a:r>
            <a:endParaRPr lang="ru-RU" dirty="0"/>
          </a:p>
        </p:txBody>
      </p:sp>
      <p:pic>
        <p:nvPicPr>
          <p:cNvPr id="4" name="Рисунок 3"/>
          <p:cNvPicPr>
            <a:picLocks noChangeAspect="1"/>
          </p:cNvPicPr>
          <p:nvPr/>
        </p:nvPicPr>
        <p:blipFill>
          <a:blip r:embed="rId2"/>
          <a:stretch>
            <a:fillRect/>
          </a:stretch>
        </p:blipFill>
        <p:spPr>
          <a:xfrm>
            <a:off x="1053647" y="2430009"/>
            <a:ext cx="4133850" cy="2752725"/>
          </a:xfrm>
          <a:prstGeom prst="rect">
            <a:avLst/>
          </a:prstGeom>
        </p:spPr>
      </p:pic>
    </p:spTree>
    <p:extLst>
      <p:ext uri="{BB962C8B-B14F-4D97-AF65-F5344CB8AC3E}">
        <p14:creationId xmlns:p14="http://schemas.microsoft.com/office/powerpoint/2010/main" val="3490203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Барометр </a:t>
            </a:r>
            <a:r>
              <a:rPr lang="en-US" b="1" dirty="0"/>
              <a:t>BMP085 </a:t>
            </a:r>
            <a:r>
              <a:rPr lang="ru-RU" b="1" dirty="0"/>
              <a:t>или </a:t>
            </a:r>
            <a:r>
              <a:rPr lang="en-US" b="1" dirty="0"/>
              <a:t>BMP180</a:t>
            </a:r>
            <a:endParaRPr lang="ru-RU" dirty="0"/>
          </a:p>
        </p:txBody>
      </p:sp>
      <p:sp>
        <p:nvSpPr>
          <p:cNvPr id="3" name="Объект 2"/>
          <p:cNvSpPr>
            <a:spLocks noGrp="1"/>
          </p:cNvSpPr>
          <p:nvPr>
            <p:ph idx="1"/>
          </p:nvPr>
        </p:nvSpPr>
        <p:spPr>
          <a:xfrm>
            <a:off x="5399313" y="2556932"/>
            <a:ext cx="5497283" cy="3318936"/>
          </a:xfrm>
        </p:spPr>
        <p:txBody>
          <a:bodyPr/>
          <a:lstStyle/>
          <a:p>
            <a:r>
              <a:rPr lang="ru-RU" dirty="0"/>
              <a:t>С помощью модуля Барометр можно определить атмосферное давление от 30 до 110 кПа. Используется при создании на базе Ардуино аналогов </a:t>
            </a:r>
            <a:r>
              <a:rPr lang="ru-RU" dirty="0" err="1"/>
              <a:t>метеостанциё</a:t>
            </a:r>
            <a:r>
              <a:rPr lang="ru-RU" dirty="0"/>
              <a:t>.</a:t>
            </a:r>
            <a:endParaRPr lang="ru-RU" dirty="0"/>
          </a:p>
        </p:txBody>
      </p:sp>
      <p:pic>
        <p:nvPicPr>
          <p:cNvPr id="4" name="Рисунок 3"/>
          <p:cNvPicPr>
            <a:picLocks noChangeAspect="1"/>
          </p:cNvPicPr>
          <p:nvPr/>
        </p:nvPicPr>
        <p:blipFill>
          <a:blip r:embed="rId2"/>
          <a:stretch>
            <a:fillRect/>
          </a:stretch>
        </p:blipFill>
        <p:spPr>
          <a:xfrm>
            <a:off x="935718" y="2453595"/>
            <a:ext cx="3781425" cy="3286125"/>
          </a:xfrm>
          <a:prstGeom prst="rect">
            <a:avLst/>
          </a:prstGeom>
        </p:spPr>
      </p:pic>
    </p:spTree>
    <p:extLst>
      <p:ext uri="{BB962C8B-B14F-4D97-AF65-F5344CB8AC3E}">
        <p14:creationId xmlns:p14="http://schemas.microsoft.com/office/powerpoint/2010/main" val="29596109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Модуль-датчик влажности почвы </a:t>
            </a:r>
            <a:r>
              <a:rPr lang="en-US" b="1" dirty="0"/>
              <a:t>FC-28</a:t>
            </a:r>
            <a:endParaRPr lang="ru-RU" dirty="0"/>
          </a:p>
        </p:txBody>
      </p:sp>
      <p:sp>
        <p:nvSpPr>
          <p:cNvPr id="3" name="Объект 2"/>
          <p:cNvSpPr>
            <a:spLocks noGrp="1"/>
          </p:cNvSpPr>
          <p:nvPr>
            <p:ph idx="1"/>
          </p:nvPr>
        </p:nvSpPr>
        <p:spPr>
          <a:xfrm>
            <a:off x="5413829" y="2556932"/>
            <a:ext cx="5482768" cy="3318936"/>
          </a:xfrm>
        </p:spPr>
        <p:txBody>
          <a:bodyPr/>
          <a:lstStyle/>
          <a:p>
            <a:r>
              <a:rPr lang="ru-RU" dirty="0"/>
              <a:t>Модуль измеряет влажности почвы или среды в которую его втыкают. Состоит из двух частей. Его используют для автоматизированного полива растений.</a:t>
            </a:r>
            <a:endParaRPr lang="ru-RU" dirty="0"/>
          </a:p>
        </p:txBody>
      </p:sp>
      <p:pic>
        <p:nvPicPr>
          <p:cNvPr id="4" name="Рисунок 3"/>
          <p:cNvPicPr>
            <a:picLocks noChangeAspect="1"/>
          </p:cNvPicPr>
          <p:nvPr/>
        </p:nvPicPr>
        <p:blipFill>
          <a:blip r:embed="rId2"/>
          <a:stretch>
            <a:fillRect/>
          </a:stretch>
        </p:blipFill>
        <p:spPr>
          <a:xfrm>
            <a:off x="1536246" y="2556932"/>
            <a:ext cx="3529239" cy="2856897"/>
          </a:xfrm>
          <a:prstGeom prst="rect">
            <a:avLst/>
          </a:prstGeom>
        </p:spPr>
      </p:pic>
    </p:spTree>
    <p:extLst>
      <p:ext uri="{BB962C8B-B14F-4D97-AF65-F5344CB8AC3E}">
        <p14:creationId xmlns:p14="http://schemas.microsoft.com/office/powerpoint/2010/main" val="3706793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t>Bluetooth HC06</a:t>
            </a:r>
            <a:endParaRPr lang="ru-RU" dirty="0"/>
          </a:p>
        </p:txBody>
      </p:sp>
      <p:sp>
        <p:nvSpPr>
          <p:cNvPr id="3" name="Объект 2"/>
          <p:cNvSpPr>
            <a:spLocks noGrp="1"/>
          </p:cNvSpPr>
          <p:nvPr>
            <p:ph idx="1"/>
          </p:nvPr>
        </p:nvSpPr>
        <p:spPr>
          <a:xfrm>
            <a:off x="5341257" y="2556932"/>
            <a:ext cx="5555340" cy="3318936"/>
          </a:xfrm>
        </p:spPr>
        <p:txBody>
          <a:bodyPr/>
          <a:lstStyle/>
          <a:p>
            <a:r>
              <a:rPr lang="ru-RU" dirty="0"/>
              <a:t>Помогает организовать беспроводную связь Ардуино с компьютером, телефоном или другими устройствами.</a:t>
            </a:r>
            <a:endParaRPr lang="ru-RU" dirty="0"/>
          </a:p>
        </p:txBody>
      </p:sp>
      <p:pic>
        <p:nvPicPr>
          <p:cNvPr id="4" name="Рисунок 3"/>
          <p:cNvPicPr>
            <a:picLocks noChangeAspect="1"/>
          </p:cNvPicPr>
          <p:nvPr/>
        </p:nvPicPr>
        <p:blipFill>
          <a:blip r:embed="rId2"/>
          <a:stretch>
            <a:fillRect/>
          </a:stretch>
        </p:blipFill>
        <p:spPr>
          <a:xfrm>
            <a:off x="1474787" y="2654300"/>
            <a:ext cx="3552825" cy="1562100"/>
          </a:xfrm>
          <a:prstGeom prst="rect">
            <a:avLst/>
          </a:prstGeom>
        </p:spPr>
      </p:pic>
    </p:spTree>
    <p:extLst>
      <p:ext uri="{BB962C8B-B14F-4D97-AF65-F5344CB8AC3E}">
        <p14:creationId xmlns:p14="http://schemas.microsoft.com/office/powerpoint/2010/main" val="22780051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Практическая работа №1</a:t>
            </a:r>
            <a:br>
              <a:rPr lang="ru-RU" dirty="0" smtClean="0"/>
            </a:br>
            <a:r>
              <a:rPr lang="ru-RU" dirty="0" smtClean="0"/>
              <a:t>«Мигание светодиодом»</a:t>
            </a:r>
            <a:endParaRPr lang="ru-RU" dirty="0"/>
          </a:p>
        </p:txBody>
      </p:sp>
      <p:pic>
        <p:nvPicPr>
          <p:cNvPr id="4" name="Объект 3"/>
          <p:cNvPicPr>
            <a:picLocks noGrp="1" noChangeAspect="1"/>
          </p:cNvPicPr>
          <p:nvPr>
            <p:ph idx="1"/>
          </p:nvPr>
        </p:nvPicPr>
        <p:blipFill>
          <a:blip r:embed="rId2"/>
          <a:stretch>
            <a:fillRect/>
          </a:stretch>
        </p:blipFill>
        <p:spPr>
          <a:xfrm>
            <a:off x="1483881" y="2509939"/>
            <a:ext cx="3790765" cy="2420258"/>
          </a:xfrm>
          <a:prstGeom prst="rect">
            <a:avLst/>
          </a:prstGeom>
        </p:spPr>
      </p:pic>
      <p:pic>
        <p:nvPicPr>
          <p:cNvPr id="5" name="Рисунок 4"/>
          <p:cNvPicPr>
            <a:picLocks noChangeAspect="1"/>
          </p:cNvPicPr>
          <p:nvPr/>
        </p:nvPicPr>
        <p:blipFill>
          <a:blip r:embed="rId3"/>
          <a:stretch>
            <a:fillRect/>
          </a:stretch>
        </p:blipFill>
        <p:spPr>
          <a:xfrm>
            <a:off x="6610804" y="2663371"/>
            <a:ext cx="4514850" cy="3190875"/>
          </a:xfrm>
          <a:prstGeom prst="rect">
            <a:avLst/>
          </a:prstGeom>
        </p:spPr>
      </p:pic>
      <p:sp>
        <p:nvSpPr>
          <p:cNvPr id="6" name="Прямоугольник 5"/>
          <p:cNvSpPr/>
          <p:nvPr/>
        </p:nvSpPr>
        <p:spPr>
          <a:xfrm>
            <a:off x="627746" y="4754290"/>
            <a:ext cx="5714998" cy="1477328"/>
          </a:xfrm>
          <a:prstGeom prst="rect">
            <a:avLst/>
          </a:prstGeom>
        </p:spPr>
        <p:txBody>
          <a:bodyPr wrap="square">
            <a:spAutoFit/>
          </a:bodyPr>
          <a:lstStyle/>
          <a:p>
            <a:pPr algn="just"/>
            <a:r>
              <a:rPr lang="ru-RU" b="1" dirty="0" smtClean="0">
                <a:solidFill>
                  <a:srgbClr val="000000"/>
                </a:solidFill>
              </a:rPr>
              <a:t>1</a:t>
            </a:r>
            <a:r>
              <a:rPr lang="ru-RU" dirty="0" smtClean="0">
                <a:solidFill>
                  <a:srgbClr val="000000"/>
                </a:solidFill>
              </a:rPr>
              <a:t>. Длинную </a:t>
            </a:r>
            <a:r>
              <a:rPr lang="ru-RU" dirty="0">
                <a:solidFill>
                  <a:srgbClr val="000000"/>
                </a:solidFill>
              </a:rPr>
              <a:t>ножку светодиода (анод) подключаем к цифровому выводу D10 Arduino, другую (катод) – через резистор 220 Ом к выводу </a:t>
            </a:r>
            <a:r>
              <a:rPr lang="ru-RU" dirty="0" smtClean="0">
                <a:solidFill>
                  <a:srgbClr val="000000"/>
                </a:solidFill>
              </a:rPr>
              <a:t>GND</a:t>
            </a:r>
            <a:r>
              <a:rPr lang="ru-RU" dirty="0"/>
              <a:t/>
            </a:r>
            <a:br>
              <a:rPr lang="ru-RU" dirty="0"/>
            </a:br>
            <a:r>
              <a:rPr lang="ru-RU" b="1" dirty="0">
                <a:solidFill>
                  <a:srgbClr val="000000"/>
                </a:solidFill>
              </a:rPr>
              <a:t>2</a:t>
            </a:r>
            <a:r>
              <a:rPr lang="ru-RU" dirty="0">
                <a:solidFill>
                  <a:srgbClr val="000000"/>
                </a:solidFill>
              </a:rPr>
              <a:t>. Загружаем в плату Arduino скетч из </a:t>
            </a:r>
            <a:r>
              <a:rPr lang="ru-RU" dirty="0" smtClean="0">
                <a:solidFill>
                  <a:srgbClr val="000000"/>
                </a:solidFill>
              </a:rPr>
              <a:t>листинга</a:t>
            </a:r>
            <a:r>
              <a:rPr lang="ru-RU" dirty="0"/>
              <a:t/>
            </a:r>
            <a:br>
              <a:rPr lang="ru-RU" dirty="0"/>
            </a:br>
            <a:r>
              <a:rPr lang="ru-RU" b="1" dirty="0">
                <a:solidFill>
                  <a:srgbClr val="000000"/>
                </a:solidFill>
              </a:rPr>
              <a:t>3</a:t>
            </a:r>
            <a:r>
              <a:rPr lang="ru-RU" dirty="0">
                <a:solidFill>
                  <a:srgbClr val="000000"/>
                </a:solidFill>
              </a:rPr>
              <a:t>. Наблюдаем процесс мигания светодиода.</a:t>
            </a:r>
            <a:endParaRPr lang="ru-RU" dirty="0"/>
          </a:p>
        </p:txBody>
      </p:sp>
    </p:spTree>
    <p:extLst>
      <p:ext uri="{BB962C8B-B14F-4D97-AF65-F5344CB8AC3E}">
        <p14:creationId xmlns:p14="http://schemas.microsoft.com/office/powerpoint/2010/main" val="38716296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Список используемых источников</a:t>
            </a:r>
            <a:endParaRPr lang="ru-RU" dirty="0"/>
          </a:p>
        </p:txBody>
      </p:sp>
      <p:sp>
        <p:nvSpPr>
          <p:cNvPr id="3" name="Объект 2"/>
          <p:cNvSpPr>
            <a:spLocks noGrp="1"/>
          </p:cNvSpPr>
          <p:nvPr>
            <p:ph idx="1"/>
          </p:nvPr>
        </p:nvSpPr>
        <p:spPr/>
        <p:txBody>
          <a:bodyPr>
            <a:normAutofit/>
          </a:bodyPr>
          <a:lstStyle/>
          <a:p>
            <a:r>
              <a:rPr lang="ru-RU" sz="1600" dirty="0" smtClean="0">
                <a:latin typeface="Times New Roman" panose="02020603050405020304" pitchFamily="18" charset="0"/>
                <a:cs typeface="Times New Roman" panose="02020603050405020304" pitchFamily="18" charset="0"/>
              </a:rPr>
              <a:t>Уроки и проекты [Электронный </a:t>
            </a:r>
            <a:r>
              <a:rPr lang="ru-RU" sz="1600" dirty="0">
                <a:latin typeface="Times New Roman" panose="02020603050405020304" pitchFamily="18" charset="0"/>
                <a:cs typeface="Times New Roman" panose="02020603050405020304" pitchFamily="18" charset="0"/>
              </a:rPr>
              <a:t>ресурс] – Режим </a:t>
            </a:r>
            <a:r>
              <a:rPr lang="ru-RU" sz="1600" dirty="0" smtClean="0">
                <a:latin typeface="Times New Roman" panose="02020603050405020304" pitchFamily="18" charset="0"/>
                <a:cs typeface="Times New Roman" panose="02020603050405020304" pitchFamily="18" charset="0"/>
              </a:rPr>
              <a:t>доступа: </a:t>
            </a:r>
            <a:r>
              <a:rPr lang="en-US" sz="1600" dirty="0" smtClean="0">
                <a:latin typeface="Times New Roman" panose="02020603050405020304" pitchFamily="18" charset="0"/>
                <a:cs typeface="Times New Roman" panose="02020603050405020304" pitchFamily="18" charset="0"/>
                <a:hlinkClick r:id="rId2"/>
              </a:rPr>
              <a:t>https</a:t>
            </a:r>
            <a:r>
              <a:rPr lang="en-US" sz="1600" dirty="0">
                <a:latin typeface="Times New Roman" panose="02020603050405020304" pitchFamily="18" charset="0"/>
                <a:cs typeface="Times New Roman" panose="02020603050405020304" pitchFamily="18" charset="0"/>
                <a:hlinkClick r:id="rId2"/>
              </a:rPr>
              <a:t>://</a:t>
            </a:r>
            <a:r>
              <a:rPr lang="en-US" sz="1600" dirty="0" smtClean="0">
                <a:latin typeface="Times New Roman" panose="02020603050405020304" pitchFamily="18" charset="0"/>
                <a:cs typeface="Times New Roman" panose="02020603050405020304" pitchFamily="18" charset="0"/>
                <a:hlinkClick r:id="rId2"/>
              </a:rPr>
              <a:t>arduino-kit.ru/blogs/blog/uroki-i-proekty</a:t>
            </a:r>
            <a:endParaRPr lang="ru-RU" sz="1600" dirty="0" smtClean="0">
              <a:latin typeface="Times New Roman" panose="02020603050405020304" pitchFamily="18" charset="0"/>
              <a:cs typeface="Times New Roman" panose="02020603050405020304" pitchFamily="18" charset="0"/>
            </a:endParaRPr>
          </a:p>
          <a:p>
            <a:r>
              <a:rPr lang="ru-RU" sz="1600" dirty="0" smtClean="0">
                <a:latin typeface="Times New Roman" panose="02020603050405020304" pitchFamily="18" charset="0"/>
                <a:cs typeface="Times New Roman" panose="02020603050405020304" pitchFamily="18" charset="0"/>
              </a:rPr>
              <a:t>Лабораторный практикум «основы программирования на платформе arduino [</a:t>
            </a:r>
            <a:r>
              <a:rPr lang="ru-RU" sz="1600" dirty="0">
                <a:latin typeface="Times New Roman" panose="02020603050405020304" pitchFamily="18" charset="0"/>
                <a:cs typeface="Times New Roman" panose="02020603050405020304" pitchFamily="18" charset="0"/>
              </a:rPr>
              <a:t>Электронный ресурс] – Режим </a:t>
            </a:r>
            <a:r>
              <a:rPr lang="ru-RU" sz="1600" dirty="0" smtClean="0">
                <a:latin typeface="Times New Roman" panose="02020603050405020304" pitchFamily="18" charset="0"/>
                <a:cs typeface="Times New Roman" panose="02020603050405020304" pitchFamily="18" charset="0"/>
              </a:rPr>
              <a:t>доступа: </a:t>
            </a:r>
            <a:r>
              <a:rPr lang="en-US" sz="1600" b="1" dirty="0" smtClean="0">
                <a:latin typeface="Times New Roman" panose="02020603050405020304" pitchFamily="18" charset="0"/>
                <a:cs typeface="Times New Roman" panose="02020603050405020304" pitchFamily="18" charset="0"/>
                <a:hlinkClick r:id="rId3"/>
              </a:rPr>
              <a:t>https</a:t>
            </a:r>
            <a:r>
              <a:rPr lang="en-US" sz="1600" b="1" dirty="0">
                <a:latin typeface="Times New Roman" panose="02020603050405020304" pitchFamily="18" charset="0"/>
                <a:cs typeface="Times New Roman" panose="02020603050405020304" pitchFamily="18" charset="0"/>
                <a:hlinkClick r:id="rId3"/>
              </a:rPr>
              <a:t>://</a:t>
            </a:r>
            <a:r>
              <a:rPr lang="en-US" sz="1600" b="1" dirty="0" smtClean="0">
                <a:latin typeface="Times New Roman" panose="02020603050405020304" pitchFamily="18" charset="0"/>
                <a:cs typeface="Times New Roman" panose="02020603050405020304" pitchFamily="18" charset="0"/>
                <a:hlinkClick r:id="rId3"/>
              </a:rPr>
              <a:t>elar.rsvpu.ru/bitstream/123456789/20414/1/RSVPU_2017_387.pdf</a:t>
            </a:r>
            <a:endParaRPr lang="ru-RU" sz="1600" b="1" dirty="0">
              <a:latin typeface="Times New Roman" panose="02020603050405020304" pitchFamily="18" charset="0"/>
              <a:cs typeface="Times New Roman" panose="02020603050405020304" pitchFamily="18" charset="0"/>
              <a:hlinkClick r:id="rId4"/>
            </a:endParaRPr>
          </a:p>
          <a:p>
            <a:r>
              <a:rPr lang="ru-RU" sz="1600" dirty="0" smtClean="0">
                <a:latin typeface="Times New Roman" panose="02020603050405020304" pitchFamily="18" charset="0"/>
                <a:cs typeface="Times New Roman" panose="02020603050405020304" pitchFamily="18" charset="0"/>
              </a:rPr>
              <a:t>Ардуино модули </a:t>
            </a:r>
            <a:r>
              <a:rPr lang="ru-RU" sz="1600" dirty="0">
                <a:latin typeface="Times New Roman" panose="02020603050405020304" pitchFamily="18" charset="0"/>
                <a:cs typeface="Times New Roman" panose="02020603050405020304" pitchFamily="18" charset="0"/>
              </a:rPr>
              <a:t>[Электронный ресурс] – Режим </a:t>
            </a:r>
            <a:r>
              <a:rPr lang="ru-RU" sz="1600" dirty="0" smtClean="0">
                <a:latin typeface="Times New Roman" panose="02020603050405020304" pitchFamily="18" charset="0"/>
                <a:cs typeface="Times New Roman" panose="02020603050405020304" pitchFamily="18" charset="0"/>
              </a:rPr>
              <a:t>доступа:</a:t>
            </a:r>
            <a:r>
              <a:rPr lang="ru-RU" sz="1600" b="1" dirty="0" smtClean="0">
                <a:latin typeface="Times New Roman" panose="02020603050405020304" pitchFamily="18" charset="0"/>
                <a:cs typeface="Times New Roman" panose="02020603050405020304" pitchFamily="18" charset="0"/>
              </a:rPr>
              <a:t>   </a:t>
            </a:r>
            <a:r>
              <a:rPr lang="en-US" sz="1600" b="1" dirty="0" smtClean="0">
                <a:latin typeface="Times New Roman" panose="02020603050405020304" pitchFamily="18" charset="0"/>
                <a:cs typeface="Times New Roman" panose="02020603050405020304" pitchFamily="18" charset="0"/>
                <a:hlinkClick r:id="rId4"/>
              </a:rPr>
              <a:t>https</a:t>
            </a:r>
            <a:r>
              <a:rPr lang="en-US" sz="1600" b="1" dirty="0">
                <a:latin typeface="Times New Roman" panose="02020603050405020304" pitchFamily="18" charset="0"/>
                <a:cs typeface="Times New Roman" panose="02020603050405020304" pitchFamily="18" charset="0"/>
                <a:hlinkClick r:id="rId4"/>
              </a:rPr>
              <a:t>://arduinoplus.ru/arduino-moduli</a:t>
            </a:r>
            <a:r>
              <a:rPr lang="en-US" sz="1600" b="1" dirty="0" smtClean="0">
                <a:latin typeface="Times New Roman" panose="02020603050405020304" pitchFamily="18" charset="0"/>
                <a:cs typeface="Times New Roman" panose="02020603050405020304" pitchFamily="18" charset="0"/>
                <a:hlinkClick r:id="rId4"/>
              </a:rPr>
              <a:t>/</a:t>
            </a:r>
            <a:endParaRPr lang="ru-RU" sz="1600" b="1" dirty="0" smtClean="0">
              <a:latin typeface="Times New Roman" panose="02020603050405020304" pitchFamily="18" charset="0"/>
              <a:cs typeface="Times New Roman" panose="02020603050405020304" pitchFamily="18" charset="0"/>
            </a:endParaRPr>
          </a:p>
          <a:p>
            <a:endParaRPr lang="ru-RU" b="1" dirty="0"/>
          </a:p>
        </p:txBody>
      </p:sp>
    </p:spTree>
    <p:extLst>
      <p:ext uri="{BB962C8B-B14F-4D97-AF65-F5344CB8AC3E}">
        <p14:creationId xmlns:p14="http://schemas.microsoft.com/office/powerpoint/2010/main" val="357051517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51</TotalTime>
  <Words>643</Words>
  <Application>Microsoft Office PowerPoint</Application>
  <PresentationFormat>Широкоэкранный</PresentationFormat>
  <Paragraphs>44</Paragraphs>
  <Slides>18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18</vt:i4>
      </vt:variant>
    </vt:vector>
  </HeadingPairs>
  <TitlesOfParts>
    <vt:vector size="22" baseType="lpstr">
      <vt:lpstr>Arial</vt:lpstr>
      <vt:lpstr>Garamond</vt:lpstr>
      <vt:lpstr>Times New Roman</vt:lpstr>
      <vt:lpstr>Натуральные материалы</vt:lpstr>
      <vt:lpstr>Arduino на уроках информатики</vt:lpstr>
      <vt:lpstr>Цель: изучение основ роботехники на уроке информатики</vt:lpstr>
      <vt:lpstr>Arduino</vt:lpstr>
      <vt:lpstr>Презентация PowerPoint</vt:lpstr>
      <vt:lpstr>История создания</vt:lpstr>
      <vt:lpstr>Виды плат </vt:lpstr>
      <vt:lpstr>Характеристики плат</vt:lpstr>
      <vt:lpstr>Arduino IDE </vt:lpstr>
      <vt:lpstr>Презентация PowerPoint</vt:lpstr>
      <vt:lpstr>Модули для Ардуино</vt:lpstr>
      <vt:lpstr>Виды модулей</vt:lpstr>
      <vt:lpstr>Ультразвуковой дальномер HC-SR04</vt:lpstr>
      <vt:lpstr>Модуль температуры и влажности DHT11</vt:lpstr>
      <vt:lpstr>Барометр BMP085 или BMP180</vt:lpstr>
      <vt:lpstr>Модуль-датчик влажности почвы FC-28</vt:lpstr>
      <vt:lpstr>Bluetooth HC06</vt:lpstr>
      <vt:lpstr>Практическая работа №1 «Мигание светодиодом»</vt:lpstr>
      <vt:lpstr>Список используемых источников</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Arduino на уроках информатики</dc:title>
  <dc:creator>Lenovo</dc:creator>
  <cp:lastModifiedBy>Lenovo</cp:lastModifiedBy>
  <cp:revision>6</cp:revision>
  <dcterms:created xsi:type="dcterms:W3CDTF">2021-02-23T16:52:57Z</dcterms:created>
  <dcterms:modified xsi:type="dcterms:W3CDTF">2021-02-23T17:44:45Z</dcterms:modified>
</cp:coreProperties>
</file>