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89" r:id="rId3"/>
    <p:sldId id="257" r:id="rId4"/>
    <p:sldId id="258" r:id="rId5"/>
    <p:sldId id="259" r:id="rId6"/>
    <p:sldId id="260" r:id="rId7"/>
    <p:sldId id="280" r:id="rId8"/>
    <p:sldId id="277" r:id="rId9"/>
    <p:sldId id="282" r:id="rId10"/>
    <p:sldId id="283" r:id="rId11"/>
    <p:sldId id="261" r:id="rId12"/>
    <p:sldId id="278" r:id="rId13"/>
    <p:sldId id="262" r:id="rId14"/>
    <p:sldId id="281" r:id="rId15"/>
    <p:sldId id="263" r:id="rId16"/>
    <p:sldId id="284" r:id="rId17"/>
    <p:sldId id="285" r:id="rId18"/>
    <p:sldId id="286" r:id="rId19"/>
    <p:sldId id="264" r:id="rId20"/>
    <p:sldId id="287" r:id="rId21"/>
    <p:sldId id="265" r:id="rId22"/>
    <p:sldId id="266" r:id="rId23"/>
    <p:sldId id="26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23F4-33E4-4A83-9C4A-8938D1880581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img-fotki.yandex.ru/get/3108/chuiko3.a7/0_9a93_a9a98933_XL" TargetMode="External"/><Relationship Id="rId13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3.jpeg"/><Relationship Id="rId12" Type="http://schemas.openxmlformats.org/officeDocument/2006/relationships/hyperlink" Target="http://mcontent.life.ru/media/2/2010/08/1616/159ecc25dcc95ec705f62b50676d705e.gif" TargetMode="External"/><Relationship Id="rId2" Type="http://schemas.openxmlformats.org/officeDocument/2006/relationships/hyperlink" Target="http://open.az/uploads/posts/2009-08/1251092505_petergofsamso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g1.liveinternet.ru/images/foto/b/3/533/2483533/f_18621390.jpg" TargetMode="Externa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0" Type="http://schemas.openxmlformats.org/officeDocument/2006/relationships/hyperlink" Target="http://files.myopera.com/Felin/blog/8_%D0%BC%D0%B0%D1%80%D1%82%D0%B0.jpg" TargetMode="External"/><Relationship Id="rId4" Type="http://schemas.openxmlformats.org/officeDocument/2006/relationships/hyperlink" Target="http://s005.radikal.ru/i209/1002/6b/af26a2d4569dt.jpg" TargetMode="Externa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478906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b="1" i="1" dirty="0" smtClean="0"/>
              <a:t>Нравственно-патриотическое воспитание детей дошкольного возраста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348880"/>
            <a:ext cx="9144000" cy="450912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i-main-pic" descr="Картинка 16 из 2660">
            <a:hlinkClick r:id="rId2" tgtFrame="_blank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852936"/>
            <a:ext cx="187220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-main-pic" descr="Картинка 69 из 64000">
            <a:hlinkClick r:id="rId4" tgtFrame="_blank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2852936"/>
            <a:ext cx="136815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-main-pic" descr="Картинка 57 из 63784">
            <a:hlinkClick r:id="rId6" tgtFrame="_blank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2852936"/>
            <a:ext cx="180020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-main-pic" descr="Картинка 2 из 21247">
            <a:hlinkClick r:id="rId8" tgtFrame="_blank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1115616" y="5013176"/>
            <a:ext cx="187220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-main-pic" descr="Картинка 74 из 64000">
            <a:hlinkClick r:id="rId10" tgtFrame="_blank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00192" y="4941168"/>
            <a:ext cx="187220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-main-pic" descr="Картинка 21 из 17924">
            <a:hlinkClick r:id="rId12" tgtFrame="_blank"/>
          </p:cNvPr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779912" y="5085184"/>
            <a:ext cx="180020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-387424"/>
            <a:ext cx="9395520" cy="7416824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Autofit/>
          </a:bodyPr>
          <a:lstStyle/>
          <a:p>
            <a:r>
              <a:rPr lang="ru-RU" sz="3200" i="1" dirty="0" smtClean="0"/>
              <a:t/>
            </a:r>
            <a:br>
              <a:rPr lang="ru-RU" sz="3200" i="1" dirty="0" smtClean="0"/>
            </a:br>
            <a:r>
              <a:rPr lang="ru-RU" sz="3200" b="1" i="1" dirty="0" smtClean="0"/>
              <a:t>Любовь </a:t>
            </a:r>
            <a:r>
              <a:rPr lang="ru-RU" sz="3200" b="1" i="1" dirty="0"/>
              <a:t>к родному краю, </a:t>
            </a:r>
            <a:br>
              <a:rPr lang="ru-RU" sz="3200" b="1" i="1" dirty="0"/>
            </a:br>
            <a:r>
              <a:rPr lang="ru-RU" sz="3200" b="1" i="1" dirty="0"/>
              <a:t>родной культуре, родной речи </a:t>
            </a:r>
            <a:br>
              <a:rPr lang="ru-RU" sz="3200" b="1" i="1" dirty="0"/>
            </a:br>
            <a:r>
              <a:rPr lang="ru-RU" sz="3200" b="1" i="1" dirty="0"/>
              <a:t>начинается с малого – </a:t>
            </a:r>
            <a:br>
              <a:rPr lang="ru-RU" sz="3200" b="1" i="1" dirty="0"/>
            </a:br>
            <a:r>
              <a:rPr lang="ru-RU" sz="3200" b="1" i="1" dirty="0"/>
              <a:t>любви к своей семье, к своему жилищу, </a:t>
            </a:r>
            <a:br>
              <a:rPr lang="ru-RU" sz="3200" b="1" i="1" dirty="0"/>
            </a:br>
            <a:r>
              <a:rPr lang="ru-RU" sz="3200" b="1" i="1" dirty="0"/>
              <a:t>к своему детскому саду. </a:t>
            </a:r>
            <a:br>
              <a:rPr lang="ru-RU" sz="3200" b="1" i="1" dirty="0"/>
            </a:br>
            <a:r>
              <a:rPr lang="ru-RU" sz="3200" b="1" i="1" dirty="0"/>
              <a:t>Постепенно расширяясь, эта любовь </a:t>
            </a:r>
            <a:br>
              <a:rPr lang="ru-RU" sz="3200" b="1" i="1" dirty="0"/>
            </a:br>
            <a:r>
              <a:rPr lang="ru-RU" sz="3200" b="1" i="1" dirty="0"/>
              <a:t>переходит в любовь к родной стране, </a:t>
            </a:r>
            <a:br>
              <a:rPr lang="ru-RU" sz="3200" b="1" i="1" dirty="0"/>
            </a:br>
            <a:r>
              <a:rPr lang="ru-RU" sz="3200" b="1" i="1" dirty="0"/>
              <a:t>к ее истории, прошлому и настоящему, </a:t>
            </a:r>
            <a:br>
              <a:rPr lang="ru-RU" sz="3200" b="1" i="1" dirty="0"/>
            </a:br>
            <a:r>
              <a:rPr lang="ru-RU" sz="3200" b="1" i="1" dirty="0"/>
              <a:t>ко всему человечеству.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 smtClean="0"/>
              <a:t>                                                    </a:t>
            </a:r>
            <a:r>
              <a:rPr lang="ru-RU" sz="3200" b="1" i="1" dirty="0" smtClean="0"/>
              <a:t>Д.С</a:t>
            </a:r>
            <a:r>
              <a:rPr lang="ru-RU" sz="3200" b="1" i="1" dirty="0"/>
              <a:t>. </a:t>
            </a:r>
            <a:r>
              <a:rPr lang="ru-RU" sz="3200" b="1" i="1" dirty="0" smtClean="0"/>
              <a:t>Лихачев</a:t>
            </a:r>
            <a:br>
              <a:rPr lang="ru-RU" sz="3200" b="1" i="1" dirty="0" smtClean="0"/>
            </a:br>
            <a:r>
              <a:rPr lang="ru-RU" sz="3200" b="1" i="1" dirty="0"/>
              <a:t/>
            </a:r>
            <a:br>
              <a:rPr lang="ru-RU" sz="3200" b="1" i="1" dirty="0"/>
            </a:b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FFFF00"/>
          </a:solidFill>
        </p:spPr>
        <p:txBody>
          <a:bodyPr/>
          <a:lstStyle/>
          <a:p>
            <a:r>
              <a:rPr lang="ru-RU" b="1" dirty="0" smtClean="0"/>
              <a:t>Введение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408712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 fontScale="92500"/>
          </a:bodyPr>
          <a:lstStyle/>
          <a:p>
            <a:endParaRPr lang="ru-RU" sz="2200" dirty="0" smtClean="0"/>
          </a:p>
          <a:p>
            <a:r>
              <a:rPr lang="ru-RU" sz="2200" b="1" dirty="0" smtClean="0"/>
              <a:t>В </a:t>
            </a:r>
            <a:r>
              <a:rPr lang="ru-RU" sz="2200" b="1" dirty="0"/>
              <a:t>современных условиях, когда происходят глубочайшие изменения в жизни общества, одним из центральных направлений работы с подрастающим поколением становиться патриотическое воспитание. Сейчас, в период нестабильности в обществе, возникает необходимость вернуться к лучшим традициям нашего народа, к его вековым корням, к таким вечным понятиям, как род, родство, Родина.</a:t>
            </a:r>
          </a:p>
          <a:p>
            <a:r>
              <a:rPr lang="ru-RU" sz="2200" b="1" dirty="0"/>
              <a:t>Чувство патриотизма многогранно по своему содержанию: это и любовь к родным местам, и гордость за свой народ, и ощущение неразрывности с окружающим, и желание сохранить, приумножить богатство своей страны.</a:t>
            </a:r>
          </a:p>
          <a:p>
            <a:r>
              <a:rPr lang="ru-RU" sz="2200" b="1" dirty="0"/>
              <a:t>Быть патриотом – значит ощущать себя неотъемлемой частью Отечества. Это сложное чувство возникает еще в дошкольном детстве, когда закладываются основы ценностного отношения к окружающему миру, и формируется в ребёнке постепенно, в ходе воспитания любви к своим ближним, к детскому саду, к родным местам, родной стране. Дошкольный возраст как период становления личности имеет свои потенциальные возможности для формирования высших нравственных чувств, к которым и относиться чувство патриотизма.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FFFF00"/>
          </a:solidFill>
        </p:spPr>
        <p:txBody>
          <a:bodyPr/>
          <a:lstStyle/>
          <a:p>
            <a:r>
              <a:rPr lang="ru-RU" b="1" dirty="0" smtClean="0"/>
              <a:t>Задачи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6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 fontScale="85000" lnSpcReduction="20000"/>
          </a:bodyPr>
          <a:lstStyle/>
          <a:p>
            <a:pPr lvl="0"/>
            <a:r>
              <a:rPr lang="ru-RU" b="1" dirty="0"/>
              <a:t>воспитание у ребенка любви и привязанности к своей семье, дому, детскому саду, улице, городу; </a:t>
            </a:r>
          </a:p>
          <a:p>
            <a:pPr lvl="0"/>
            <a:r>
              <a:rPr lang="ru-RU" b="1" dirty="0"/>
              <a:t>формирование бережного отношения к природе и всему живому; </a:t>
            </a:r>
          </a:p>
          <a:p>
            <a:pPr lvl="0"/>
            <a:r>
              <a:rPr lang="ru-RU" b="1" dirty="0"/>
              <a:t>воспитание уважения к труду; </a:t>
            </a:r>
          </a:p>
          <a:p>
            <a:pPr lvl="0"/>
            <a:r>
              <a:rPr lang="ru-RU" b="1" dirty="0"/>
              <a:t>развитие интереса к русским традициям и промыслам; </a:t>
            </a:r>
          </a:p>
          <a:p>
            <a:pPr lvl="0"/>
            <a:r>
              <a:rPr lang="ru-RU" b="1" dirty="0"/>
              <a:t>формирование элементарных знаний о правах человека; </a:t>
            </a:r>
          </a:p>
          <a:p>
            <a:pPr lvl="0"/>
            <a:r>
              <a:rPr lang="ru-RU" b="1" dirty="0"/>
              <a:t>расширение представлений о России, ее столице; </a:t>
            </a:r>
          </a:p>
          <a:p>
            <a:pPr lvl="0"/>
            <a:r>
              <a:rPr lang="ru-RU" b="1" dirty="0"/>
              <a:t>знакомство детей с символами государства: гербом, флагом, гимном; </a:t>
            </a:r>
          </a:p>
          <a:p>
            <a:pPr lvl="0"/>
            <a:r>
              <a:rPr lang="ru-RU" b="1" dirty="0"/>
              <a:t>развитие чувства ответственности и гордости за достижения Родины; </a:t>
            </a:r>
          </a:p>
          <a:p>
            <a:pPr lvl="0"/>
            <a:r>
              <a:rPr lang="ru-RU" b="1" dirty="0"/>
              <a:t>формирование толерантности, чувства уважения и симпатии к другим людям, народам, их традициям. </a:t>
            </a:r>
            <a:endParaRPr lang="ru-RU" b="1" dirty="0" smtClean="0"/>
          </a:p>
          <a:p>
            <a:pPr lvl="0"/>
            <a:endParaRPr lang="ru-RU" b="1" u="sng" dirty="0"/>
          </a:p>
          <a:p>
            <a:pPr lvl="0"/>
            <a:endParaRPr lang="ru-RU" b="1" dirty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ru-RU" sz="2400" u="sng" dirty="0" smtClean="0"/>
              <a:t/>
            </a:r>
            <a:br>
              <a:rPr lang="ru-RU" sz="2400" u="sng" dirty="0" smtClean="0"/>
            </a:br>
            <a:r>
              <a:rPr lang="ru-RU" b="1" dirty="0" smtClean="0"/>
              <a:t>Принципы построения работы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 fontScale="92500" lnSpcReduction="20000"/>
          </a:bodyPr>
          <a:lstStyle/>
          <a:p>
            <a:pPr lvl="0"/>
            <a:r>
              <a:rPr lang="ru-RU" b="1" dirty="0"/>
              <a:t>“позитивный центризм” (отбор знаний, наиболее актуальных для ребенка данного возраста); </a:t>
            </a:r>
          </a:p>
          <a:p>
            <a:pPr lvl="0"/>
            <a:r>
              <a:rPr lang="ru-RU" b="1" dirty="0"/>
              <a:t>Непрерывность и преемственность педагогического процесса; </a:t>
            </a:r>
          </a:p>
          <a:p>
            <a:pPr lvl="0"/>
            <a:r>
              <a:rPr lang="ru-RU" b="1" dirty="0"/>
              <a:t>Дифференцированный подход к каждому ребенку, максимальный учет его психологических особенностей, возможностей и интересов; </a:t>
            </a:r>
          </a:p>
          <a:p>
            <a:pPr lvl="0"/>
            <a:r>
              <a:rPr lang="ru-RU" b="1" dirty="0"/>
              <a:t>Рациональное сочетание разных видов деятельности, адекватной возрасту баланс интеллектуальных, эмоциональных и двигательных нагрузок; </a:t>
            </a:r>
          </a:p>
          <a:p>
            <a:pPr lvl="0"/>
            <a:r>
              <a:rPr lang="ru-RU" b="1" dirty="0" err="1"/>
              <a:t>Деятельностный</a:t>
            </a:r>
            <a:r>
              <a:rPr lang="ru-RU" b="1" dirty="0"/>
              <a:t> подход; </a:t>
            </a:r>
          </a:p>
          <a:p>
            <a:pPr lvl="0"/>
            <a:r>
              <a:rPr lang="ru-RU" b="1" dirty="0"/>
              <a:t>Развивающий характер обучения, основанный на детской активности. </a:t>
            </a:r>
          </a:p>
          <a:p>
            <a:endParaRPr lang="ru-RU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ru-RU" sz="3200" b="1" dirty="0"/>
              <a:t>Для реализации нравственно-патриотического воспитания дошкольников необходимо: 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 lnSpcReduction="10000"/>
          </a:bodyPr>
          <a:lstStyle/>
          <a:p>
            <a:pPr lvl="0"/>
            <a:r>
              <a:rPr lang="ru-RU" b="1" dirty="0"/>
              <a:t>Создание благоприятных материально-технических и социальных условий; </a:t>
            </a:r>
          </a:p>
          <a:p>
            <a:pPr lvl="0"/>
            <a:r>
              <a:rPr lang="ru-RU" b="1" dirty="0"/>
              <a:t>Обновление содержания образования, отбор наиболее интересного и доступного материала с опорой на опыт и чувства детей; </a:t>
            </a:r>
          </a:p>
          <a:p>
            <a:pPr lvl="0"/>
            <a:r>
              <a:rPr lang="ru-RU" b="1" dirty="0"/>
              <a:t>Последовательная ориентация на </a:t>
            </a:r>
            <a:r>
              <a:rPr lang="ru-RU" b="1" dirty="0" err="1"/>
              <a:t>культуросообразность</a:t>
            </a:r>
            <a:r>
              <a:rPr lang="ru-RU" b="1" dirty="0"/>
              <a:t> образования, призванного обеспечить формирование духовного мира человека; </a:t>
            </a:r>
          </a:p>
          <a:p>
            <a:pPr lvl="0"/>
            <a:r>
              <a:rPr lang="ru-RU" b="1" dirty="0"/>
              <a:t>Тесный контакт по данной проблеме с семьей, опора на ее традиции и опыт. 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3600" b="1" dirty="0" smtClean="0"/>
              <a:t>Система </a:t>
            </a:r>
            <a:r>
              <a:rPr lang="ru-RU" sz="3600" b="1" dirty="0"/>
              <a:t>и последовательность работы по нравственно-патриотическому воспитанию </a:t>
            </a:r>
            <a:r>
              <a:rPr lang="ru-RU" sz="3600" b="1" dirty="0" smtClean="0"/>
              <a:t>детей.</a:t>
            </a:r>
            <a:br>
              <a:rPr lang="ru-RU" sz="3600" b="1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/>
          </a:p>
          <a:p>
            <a:pPr algn="ctr">
              <a:buNone/>
            </a:pPr>
            <a:endParaRPr lang="ru-RU" dirty="0"/>
          </a:p>
          <a:p>
            <a:pPr algn="ctr">
              <a:buNone/>
            </a:pPr>
            <a:r>
              <a:rPr lang="ru-RU" b="1" dirty="0" smtClean="0"/>
              <a:t>Патриотическое воспитание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916832"/>
            <a:ext cx="2016224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Здравствуй, это Я!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07904" y="1916832"/>
            <a:ext cx="2016224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Моя семья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588224" y="1916832"/>
            <a:ext cx="2016224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Мой сад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88224" y="5157192"/>
            <a:ext cx="2016224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Традиции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2016224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Моя страна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99592" y="5157192"/>
            <a:ext cx="2016224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Мой город</a:t>
            </a:r>
            <a:endParaRPr lang="ru-RU" b="1" dirty="0">
              <a:solidFill>
                <a:schemeClr val="tx1"/>
              </a:solidFill>
            </a:endParaRPr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 flipV="1">
            <a:off x="5076056" y="2780928"/>
            <a:ext cx="2376264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10800000">
            <a:off x="2123728" y="2708920"/>
            <a:ext cx="2376264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10800000" flipV="1">
            <a:off x="2123728" y="3861048"/>
            <a:ext cx="2304256" cy="1080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5148064" y="3933056"/>
            <a:ext cx="2376264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rot="5400000" flipH="1" flipV="1">
            <a:off x="4427984" y="3068960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 rot="5400000">
            <a:off x="4247964" y="4401108"/>
            <a:ext cx="10801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sz="4000" b="1" dirty="0" smtClean="0"/>
              <a:t>Тематические блоки</a:t>
            </a:r>
          </a:p>
          <a:p>
            <a:pPr algn="ctr">
              <a:buNone/>
            </a:pPr>
            <a:r>
              <a:rPr lang="ru-RU" sz="4000" b="1" dirty="0" smtClean="0"/>
              <a:t> работы с дошкольниками </a:t>
            </a:r>
          </a:p>
          <a:p>
            <a:pPr algn="ctr">
              <a:buNone/>
            </a:pPr>
            <a:r>
              <a:rPr lang="ru-RU" sz="4000" b="1" dirty="0" smtClean="0"/>
              <a:t>по воспитанию чувства патриотизма</a:t>
            </a:r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FFFF00"/>
          </a:solidFill>
        </p:spPr>
        <p:txBody>
          <a:bodyPr/>
          <a:lstStyle/>
          <a:p>
            <a:r>
              <a:rPr lang="ru-RU" b="1" dirty="0" smtClean="0"/>
              <a:t>Блок «Здравствуй, это Я !»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/>
              <a:t>Ф</a:t>
            </a:r>
            <a:r>
              <a:rPr lang="ru-RU" b="1" dirty="0" smtClean="0"/>
              <a:t>ормирование </a:t>
            </a:r>
            <a:r>
              <a:rPr lang="ru-RU" b="1" dirty="0"/>
              <a:t>у детей представлений о себе как личности, имеющей право на индивидуальные отличия от других</a:t>
            </a:r>
            <a:r>
              <a:rPr lang="ru-RU" b="1" dirty="0" smtClean="0"/>
              <a:t>.</a:t>
            </a:r>
          </a:p>
          <a:p>
            <a:r>
              <a:rPr lang="ru-RU" b="1" dirty="0" smtClean="0"/>
              <a:t>Показать </a:t>
            </a:r>
            <a:r>
              <a:rPr lang="ru-RU" b="1" dirty="0"/>
              <a:t>разнообразие </a:t>
            </a:r>
            <a:r>
              <a:rPr lang="ru-RU" b="1" dirty="0" smtClean="0"/>
              <a:t>имен.</a:t>
            </a:r>
            <a:endParaRPr lang="ru-RU" b="1" dirty="0"/>
          </a:p>
          <a:p>
            <a:pPr lvl="0"/>
            <a:r>
              <a:rPr lang="ru-RU" b="1" dirty="0"/>
              <a:t>помочь ребенку осознать собственную индивидуальность, повысить самооценку;</a:t>
            </a:r>
          </a:p>
          <a:p>
            <a:pPr lvl="0"/>
            <a:r>
              <a:rPr lang="ru-RU" b="1" dirty="0"/>
              <a:t>понять собственную значимость в сердцах своих родителей (это особенно важно тем детям, чьи родители не склонны к проявлениям излишней нежности и чье воспитание отличается строгостью);</a:t>
            </a:r>
          </a:p>
          <a:p>
            <a:pPr lvl="0">
              <a:buNone/>
            </a:pPr>
            <a:endParaRPr lang="ru-RU" b="1" dirty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rgbClr val="FFFF00"/>
          </a:solidFill>
        </p:spPr>
        <p:txBody>
          <a:bodyPr/>
          <a:lstStyle/>
          <a:p>
            <a:r>
              <a:rPr lang="ru-RU" b="1" dirty="0" smtClean="0"/>
              <a:t>Организованная деятельность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/>
              <a:t>Средняя группа: </a:t>
            </a:r>
          </a:p>
          <a:p>
            <a:pPr lvl="0"/>
            <a:r>
              <a:rPr lang="ru-RU" b="1" i="1" dirty="0"/>
              <a:t>Хороводные игры:</a:t>
            </a:r>
            <a:r>
              <a:rPr lang="ru-RU" b="1" dirty="0"/>
              <a:t> “Ты скорее, Таня, спрячь …”, “Узнай по голосу” </a:t>
            </a:r>
          </a:p>
          <a:p>
            <a:pPr lvl="0"/>
            <a:r>
              <a:rPr lang="ru-RU" b="1" i="1" dirty="0"/>
              <a:t>Досуг</a:t>
            </a:r>
            <a:r>
              <a:rPr lang="ru-RU" b="1" dirty="0"/>
              <a:t> “Именины” </a:t>
            </a:r>
          </a:p>
          <a:p>
            <a:pPr lvl="0">
              <a:buNone/>
            </a:pPr>
            <a:r>
              <a:rPr lang="ru-RU" b="1" i="1" dirty="0"/>
              <a:t> </a:t>
            </a:r>
            <a:r>
              <a:rPr lang="ru-RU" b="1" i="1" dirty="0" smtClean="0"/>
              <a:t>  </a:t>
            </a:r>
            <a:r>
              <a:rPr lang="ru-RU" b="1" dirty="0" smtClean="0"/>
              <a:t> </a:t>
            </a:r>
            <a:r>
              <a:rPr lang="ru-RU" b="1" dirty="0"/>
              <a:t>“Праздник имени” </a:t>
            </a:r>
          </a:p>
          <a:p>
            <a:r>
              <a:rPr lang="ru-RU" b="1" dirty="0"/>
              <a:t>Старшая группа: </a:t>
            </a:r>
          </a:p>
          <a:p>
            <a:pPr lvl="0"/>
            <a:r>
              <a:rPr lang="ru-RU" b="1" dirty="0" smtClean="0"/>
              <a:t> </a:t>
            </a:r>
            <a:r>
              <a:rPr lang="ru-RU" b="1" dirty="0"/>
              <a:t>“Наши имена”</a:t>
            </a:r>
          </a:p>
          <a:p>
            <a:pPr lvl="0"/>
            <a:r>
              <a:rPr lang="ru-RU" b="1" i="1" dirty="0"/>
              <a:t>Проект</a:t>
            </a:r>
            <a:r>
              <a:rPr lang="ru-RU" b="1" dirty="0"/>
              <a:t> “Мое имя”</a:t>
            </a:r>
          </a:p>
          <a:p>
            <a:r>
              <a:rPr lang="ru-RU" b="1" dirty="0"/>
              <a:t>Подготовительная группа:         </a:t>
            </a:r>
          </a:p>
          <a:p>
            <a:pPr lvl="0"/>
            <a:r>
              <a:rPr lang="ru-RU" b="1" i="1" dirty="0"/>
              <a:t>Дидактические упражнения:</a:t>
            </a:r>
            <a:r>
              <a:rPr lang="ru-RU" b="1" dirty="0"/>
              <a:t> “Я и вселенная”, “Составь собственный герб”               </a:t>
            </a:r>
          </a:p>
          <a:p>
            <a:pPr lvl="0"/>
            <a:r>
              <a:rPr lang="ru-RU" b="1" dirty="0" smtClean="0"/>
              <a:t> “Альбом «Это я !»</a:t>
            </a:r>
          </a:p>
          <a:p>
            <a:pPr lvl="0"/>
            <a:r>
              <a:rPr lang="ru-RU" b="1" dirty="0" smtClean="0"/>
              <a:t>«Кем я буду».</a:t>
            </a:r>
            <a:endParaRPr lang="ru-RU" b="1" dirty="0"/>
          </a:p>
          <a:p>
            <a:endParaRPr lang="ru-RU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b="1" dirty="0" smtClean="0"/>
              <a:t>Блок «Моя семья»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21288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/>
          <a:lstStyle/>
          <a:p>
            <a:pPr lvl="0"/>
            <a:r>
              <a:rPr lang="ru-RU" b="1" dirty="0" smtClean="0"/>
              <a:t>Прививать </a:t>
            </a:r>
            <a:r>
              <a:rPr lang="ru-RU" b="1" dirty="0"/>
              <a:t>детям чувство гордости за свою семью;</a:t>
            </a:r>
          </a:p>
          <a:p>
            <a:pPr lvl="0"/>
            <a:r>
              <a:rPr lang="ru-RU" b="1" dirty="0"/>
              <a:t>воспитывать любовь к родному дому;</a:t>
            </a:r>
          </a:p>
          <a:p>
            <a:pPr lvl="0"/>
            <a:r>
              <a:rPr lang="ru-RU" b="1" dirty="0"/>
              <a:t>учить внимательнее относиться к событиям в своей семье, интересоваться делами и традициями родного очага</a:t>
            </a:r>
            <a:r>
              <a:rPr lang="ru-RU" b="1" dirty="0" smtClean="0"/>
              <a:t>.</a:t>
            </a:r>
          </a:p>
          <a:p>
            <a:pPr lvl="0" algn="ctr"/>
            <a:endParaRPr lang="ru-RU" b="1" dirty="0"/>
          </a:p>
          <a:p>
            <a:pPr algn="ctr"/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b="1" dirty="0" smtClean="0"/>
              <a:t>Организованная деятельность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u="sng" dirty="0"/>
              <a:t>Средняя группа</a:t>
            </a:r>
            <a:r>
              <a:rPr lang="ru-RU" b="1" dirty="0"/>
              <a:t>: </a:t>
            </a:r>
          </a:p>
          <a:p>
            <a:pPr lvl="0"/>
            <a:r>
              <a:rPr lang="ru-RU" b="1" i="1" dirty="0" smtClean="0"/>
              <a:t>Знакомство с составом семьи.</a:t>
            </a:r>
            <a:endParaRPr lang="ru-RU" b="1" dirty="0"/>
          </a:p>
          <a:p>
            <a:pPr lvl="0"/>
            <a:r>
              <a:rPr lang="ru-RU" b="1" dirty="0"/>
              <a:t>Оформление семейного альбома </a:t>
            </a:r>
          </a:p>
          <a:p>
            <a:pPr lvl="0"/>
            <a:r>
              <a:rPr lang="ru-RU" b="1" i="1" dirty="0"/>
              <a:t>Дидактическое упражнение </a:t>
            </a:r>
            <a:r>
              <a:rPr lang="ru-RU" b="1" dirty="0"/>
              <a:t>“Построй семью” </a:t>
            </a:r>
          </a:p>
          <a:p>
            <a:pPr lvl="0"/>
            <a:r>
              <a:rPr lang="ru-RU" b="1" dirty="0"/>
              <a:t>Создание уголка уединения с семейными фотографиями </a:t>
            </a:r>
          </a:p>
          <a:p>
            <a:pPr lvl="0"/>
            <a:r>
              <a:rPr lang="ru-RU" b="1" dirty="0"/>
              <a:t>Празднование Дня рождения детского сада </a:t>
            </a:r>
          </a:p>
          <a:p>
            <a:r>
              <a:rPr lang="ru-RU" b="1" u="sng" dirty="0"/>
              <a:t>Старшая группа: </a:t>
            </a:r>
          </a:p>
          <a:p>
            <a:pPr lvl="0"/>
            <a:r>
              <a:rPr lang="ru-RU" b="1" i="1" dirty="0"/>
              <a:t>Проекты: </a:t>
            </a:r>
            <a:r>
              <a:rPr lang="ru-RU" b="1" dirty="0"/>
              <a:t>“Моя семья”, “Семейные традиции: досуг, коллекции” </a:t>
            </a:r>
          </a:p>
          <a:p>
            <a:pPr lvl="0"/>
            <a:r>
              <a:rPr lang="ru-RU" b="1" dirty="0"/>
              <a:t>Фотоальбом “Один день в нашей семье” </a:t>
            </a:r>
          </a:p>
          <a:p>
            <a:pPr lvl="0"/>
            <a:r>
              <a:rPr lang="ru-RU" b="1" dirty="0"/>
              <a:t>Обмен информацией между родителями </a:t>
            </a:r>
          </a:p>
          <a:p>
            <a:r>
              <a:rPr lang="ru-RU" b="1" u="sng" dirty="0"/>
              <a:t>Подготовительная группа: </a:t>
            </a:r>
          </a:p>
          <a:p>
            <a:pPr lvl="0"/>
            <a:r>
              <a:rPr lang="ru-RU" b="1" i="1" dirty="0" smtClean="0"/>
              <a:t>Альбом </a:t>
            </a:r>
            <a:r>
              <a:rPr lang="ru-RU" b="1" dirty="0"/>
              <a:t>“Дружная семья” </a:t>
            </a:r>
          </a:p>
          <a:p>
            <a:pPr lvl="0"/>
            <a:r>
              <a:rPr lang="ru-RU" b="1" i="1" dirty="0"/>
              <a:t>Проекты: </a:t>
            </a:r>
            <a:r>
              <a:rPr lang="ru-RU" b="1" dirty="0"/>
              <a:t>“Герб”, “Семейные традиции” </a:t>
            </a:r>
          </a:p>
          <a:p>
            <a:pPr lvl="0"/>
            <a:r>
              <a:rPr lang="ru-RU" b="1" dirty="0" smtClean="0"/>
              <a:t>Посещение </a:t>
            </a:r>
            <a:r>
              <a:rPr lang="ru-RU" b="1" dirty="0"/>
              <a:t>городских выставок, музеев 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b="1" dirty="0" smtClean="0"/>
              <a:t>Блок «Мой сад»</a:t>
            </a:r>
            <a:r>
              <a:rPr lang="ru-RU" b="1" dirty="0"/>
              <a:t/>
            </a:r>
            <a:br>
              <a:rPr lang="ru-RU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21288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 fontScale="92500"/>
          </a:bodyPr>
          <a:lstStyle/>
          <a:p>
            <a:pPr lvl="0"/>
            <a:r>
              <a:rPr lang="ru-RU" b="1" dirty="0"/>
              <a:t>Формировать желание посещать дошкольное учреждение, встречаться с друзьями;</a:t>
            </a:r>
          </a:p>
          <a:p>
            <a:pPr lvl="0"/>
            <a:r>
              <a:rPr lang="ru-RU" b="1" dirty="0"/>
              <a:t>воспитывать уважительное отношение к сотрудникам детского сада;</a:t>
            </a:r>
          </a:p>
          <a:p>
            <a:pPr lvl="0"/>
            <a:r>
              <a:rPr lang="ru-RU" b="1" dirty="0"/>
              <a:t>прививать бережное отношение к труду взрослых, желание оказывать посильную помощь;</a:t>
            </a:r>
          </a:p>
          <a:p>
            <a:pPr lvl="0"/>
            <a:r>
              <a:rPr lang="ru-RU" b="1" dirty="0"/>
              <a:t>учить запоминать дорогу к детскому саду, его адрес;</a:t>
            </a:r>
          </a:p>
          <a:p>
            <a:pPr lvl="0"/>
            <a:r>
              <a:rPr lang="ru-RU" b="1" dirty="0"/>
              <a:t>знакомить дошкольников с посещениями детского сада, воспитывать желание поддерживать порядок в своей группе, на своей площадке</a:t>
            </a:r>
            <a:r>
              <a:rPr lang="ru-RU" b="1" dirty="0" smtClean="0"/>
              <a:t>.</a:t>
            </a:r>
          </a:p>
          <a:p>
            <a:pPr lvl="0"/>
            <a:endParaRPr lang="ru-RU" b="1" dirty="0"/>
          </a:p>
          <a:p>
            <a:endParaRPr lang="ru-RU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FFFF00"/>
          </a:solidFill>
        </p:spPr>
        <p:txBody>
          <a:bodyPr/>
          <a:lstStyle/>
          <a:p>
            <a:r>
              <a:rPr lang="ru-RU" b="1" dirty="0" smtClean="0"/>
              <a:t>Организованная деятельность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 smtClean="0"/>
              <a:t>Средняя группа</a:t>
            </a:r>
          </a:p>
          <a:p>
            <a:r>
              <a:rPr lang="ru-RU" b="1" dirty="0" smtClean="0"/>
              <a:t>Фотоальбом «Я и мои друзья</a:t>
            </a:r>
          </a:p>
          <a:p>
            <a:r>
              <a:rPr lang="ru-RU" b="1" dirty="0" smtClean="0"/>
              <a:t>Наши дни рождения!</a:t>
            </a:r>
          </a:p>
          <a:p>
            <a:r>
              <a:rPr lang="ru-RU" b="1" dirty="0" smtClean="0"/>
              <a:t>Старшая группа</a:t>
            </a:r>
          </a:p>
          <a:p>
            <a:r>
              <a:rPr lang="ru-RU" b="1" dirty="0" smtClean="0"/>
              <a:t>Выставка детских работ «Мой любимый детский сад»</a:t>
            </a:r>
          </a:p>
          <a:p>
            <a:r>
              <a:rPr lang="ru-RU" b="1" dirty="0" smtClean="0"/>
              <a:t>Альбом  «Маршрут от дома до детского сада»</a:t>
            </a:r>
          </a:p>
          <a:p>
            <a:r>
              <a:rPr lang="ru-RU" b="1" dirty="0" smtClean="0"/>
              <a:t>Подготовительная группа</a:t>
            </a:r>
          </a:p>
          <a:p>
            <a:r>
              <a:rPr lang="ru-RU" b="1" dirty="0" smtClean="0"/>
              <a:t>Альбом с рассказами «Мой самый лучший друг»</a:t>
            </a:r>
          </a:p>
          <a:p>
            <a:r>
              <a:rPr lang="ru-RU" b="1" dirty="0" smtClean="0"/>
              <a:t>День рождение детского сада.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900" b="1" dirty="0" smtClean="0"/>
              <a:t>Блок </a:t>
            </a:r>
            <a:r>
              <a:rPr lang="ru-RU" sz="4900" b="1" dirty="0"/>
              <a:t>«Мой город»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805264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 lnSpcReduction="10000"/>
          </a:bodyPr>
          <a:lstStyle/>
          <a:p>
            <a:pPr lvl="0"/>
            <a:r>
              <a:rPr lang="ru-RU" b="1" dirty="0" smtClean="0"/>
              <a:t>познакомить </a:t>
            </a:r>
            <a:r>
              <a:rPr lang="ru-RU" b="1" dirty="0"/>
              <a:t>детей с историей </a:t>
            </a:r>
            <a:r>
              <a:rPr lang="ru-RU" b="1" dirty="0" smtClean="0"/>
              <a:t>возникновения Петергофа.</a:t>
            </a:r>
            <a:endParaRPr lang="ru-RU" b="1" dirty="0"/>
          </a:p>
          <a:p>
            <a:pPr lvl="0"/>
            <a:r>
              <a:rPr lang="ru-RU" b="1" dirty="0"/>
              <a:t>воспитывать у дошкольников уважение к людям различных профессий, работающих в городе;</a:t>
            </a:r>
          </a:p>
          <a:p>
            <a:pPr lvl="0"/>
            <a:r>
              <a:rPr lang="ru-RU" b="1" dirty="0"/>
              <a:t>дать представление о транспорте города, его природе;</a:t>
            </a:r>
          </a:p>
          <a:p>
            <a:pPr lvl="0"/>
            <a:r>
              <a:rPr lang="ru-RU" b="1" dirty="0"/>
              <a:t>прививать интерес к историко-культурному наследию своего народа;</a:t>
            </a:r>
          </a:p>
          <a:p>
            <a:pPr lvl="0"/>
            <a:r>
              <a:rPr lang="ru-RU" b="1" dirty="0"/>
              <a:t>формировать уважительное отношение к ветеранам ВОВ родного города.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FFFF00"/>
          </a:solidFill>
        </p:spPr>
        <p:txBody>
          <a:bodyPr/>
          <a:lstStyle/>
          <a:p>
            <a:r>
              <a:rPr lang="ru-RU" b="1" dirty="0" smtClean="0"/>
              <a:t>Организованная деятельность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Средняя группа</a:t>
            </a:r>
          </a:p>
          <a:p>
            <a:r>
              <a:rPr lang="ru-RU" b="1" dirty="0" smtClean="0"/>
              <a:t>Уголок «Мой город»</a:t>
            </a:r>
          </a:p>
          <a:p>
            <a:r>
              <a:rPr lang="ru-RU" b="1" dirty="0" smtClean="0"/>
              <a:t>Д/и «Собери картинку»</a:t>
            </a:r>
          </a:p>
          <a:p>
            <a:r>
              <a:rPr lang="ru-RU" b="1" dirty="0" smtClean="0"/>
              <a:t>«Выложи силуэт»</a:t>
            </a:r>
          </a:p>
          <a:p>
            <a:r>
              <a:rPr lang="ru-RU" b="1" dirty="0" smtClean="0"/>
              <a:t>Старшая группа</a:t>
            </a:r>
          </a:p>
          <a:p>
            <a:r>
              <a:rPr lang="ru-RU" b="1" dirty="0" smtClean="0"/>
              <a:t>Уголок «Мой Петергоф»</a:t>
            </a:r>
          </a:p>
          <a:p>
            <a:r>
              <a:rPr lang="ru-RU" b="1" dirty="0" smtClean="0"/>
              <a:t>«Лабиринты»</a:t>
            </a:r>
          </a:p>
          <a:p>
            <a:r>
              <a:rPr lang="ru-RU" b="1" dirty="0" smtClean="0"/>
              <a:t>Д/и «Найди чья тень»</a:t>
            </a:r>
          </a:p>
          <a:p>
            <a:r>
              <a:rPr lang="ru-RU" b="1" dirty="0" smtClean="0"/>
              <a:t>Подготовительная группа</a:t>
            </a:r>
          </a:p>
          <a:p>
            <a:r>
              <a:rPr lang="ru-RU" b="1" dirty="0" smtClean="0"/>
              <a:t>Уголок «Я живу в Петродворце»</a:t>
            </a:r>
          </a:p>
          <a:p>
            <a:r>
              <a:rPr lang="ru-RU" b="1" dirty="0" smtClean="0"/>
              <a:t>Альбом «Мой любимый Петергоф»</a:t>
            </a:r>
          </a:p>
          <a:p>
            <a:r>
              <a:rPr lang="ru-RU" b="1" dirty="0" smtClean="0"/>
              <a:t>Макет микрорайона</a:t>
            </a:r>
          </a:p>
          <a:p>
            <a:r>
              <a:rPr lang="ru-RU" b="1" dirty="0" smtClean="0"/>
              <a:t>Альбомы для рассматривания во всех возрастных группах</a:t>
            </a:r>
            <a:endParaRPr lang="ru-RU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FFFF00"/>
          </a:solidFill>
        </p:spPr>
        <p:txBody>
          <a:bodyPr/>
          <a:lstStyle/>
          <a:p>
            <a:r>
              <a:rPr lang="ru-RU" b="1" dirty="0" smtClean="0"/>
              <a:t>Блок «Моя страна»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Познакомить с </a:t>
            </a:r>
            <a:r>
              <a:rPr lang="ru-RU" b="1" dirty="0"/>
              <a:t>государственной символикой </a:t>
            </a:r>
            <a:r>
              <a:rPr lang="ru-RU" b="1" dirty="0" smtClean="0"/>
              <a:t>России.</a:t>
            </a:r>
          </a:p>
          <a:p>
            <a:r>
              <a:rPr lang="ru-RU" b="1" dirty="0" smtClean="0"/>
              <a:t>Дать знания о стране, в которой мы живём (города, национальности, богатства нашей страны, народное творчество)</a:t>
            </a:r>
          </a:p>
          <a:p>
            <a:r>
              <a:rPr lang="ru-RU" b="1" dirty="0" smtClean="0"/>
              <a:t> Познакомить с картой, глобусом.</a:t>
            </a:r>
          </a:p>
          <a:p>
            <a:r>
              <a:rPr lang="ru-RU" b="1" dirty="0" smtClean="0"/>
              <a:t>Познакомить с праздниками 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FFFF00"/>
          </a:solidFill>
        </p:spPr>
        <p:txBody>
          <a:bodyPr/>
          <a:lstStyle/>
          <a:p>
            <a:r>
              <a:rPr lang="ru-RU" b="1" dirty="0" smtClean="0"/>
              <a:t>Организованная деятельность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Средняя группа</a:t>
            </a:r>
          </a:p>
          <a:p>
            <a:r>
              <a:rPr lang="ru-RU" b="1" dirty="0" smtClean="0"/>
              <a:t>Альбом для рассматривания</a:t>
            </a:r>
          </a:p>
          <a:p>
            <a:r>
              <a:rPr lang="ru-RU" b="1" dirty="0" smtClean="0"/>
              <a:t>Старшая группа</a:t>
            </a:r>
          </a:p>
          <a:p>
            <a:r>
              <a:rPr lang="ru-RU" b="1" dirty="0" smtClean="0"/>
              <a:t>Альбом «Города России»</a:t>
            </a:r>
          </a:p>
          <a:p>
            <a:r>
              <a:rPr lang="ru-RU" b="1" dirty="0" smtClean="0"/>
              <a:t>Подготовительная группа</a:t>
            </a:r>
          </a:p>
          <a:p>
            <a:r>
              <a:rPr lang="ru-RU" b="1" dirty="0" smtClean="0"/>
              <a:t>Альбом «Широка страна </a:t>
            </a:r>
          </a:p>
          <a:p>
            <a:pPr>
              <a:buNone/>
            </a:pPr>
            <a:r>
              <a:rPr lang="ru-RU" b="1" dirty="0" smtClean="0"/>
              <a:t>    моя родная»</a:t>
            </a:r>
          </a:p>
          <a:p>
            <a:pPr>
              <a:buNone/>
            </a:pPr>
            <a:r>
              <a:rPr lang="ru-RU" b="1" dirty="0" smtClean="0"/>
              <a:t>    Выставка рисунков «Моя Родина - Россия»</a:t>
            </a:r>
            <a:endParaRPr lang="ru-RU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FFFF00"/>
          </a:solidFill>
        </p:spPr>
        <p:txBody>
          <a:bodyPr/>
          <a:lstStyle/>
          <a:p>
            <a:r>
              <a:rPr lang="ru-RU" b="1" dirty="0" smtClean="0"/>
              <a:t>Блок </a:t>
            </a:r>
            <a:r>
              <a:rPr lang="ru-RU" b="1" dirty="0"/>
              <a:t>«Мои традиции»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6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lvl="0"/>
            <a:r>
              <a:rPr lang="ru-RU" b="1" dirty="0"/>
              <a:t>Развивать у детей художественный вкус, творческие способности;</a:t>
            </a:r>
          </a:p>
          <a:p>
            <a:pPr lvl="0"/>
            <a:r>
              <a:rPr lang="ru-RU" b="1" dirty="0"/>
              <a:t>воспитывать чувство гордости и восхищения к своей малой Родине с помощью традиций русского народа и через музейную педагогику;</a:t>
            </a:r>
          </a:p>
          <a:p>
            <a:pPr lvl="0"/>
            <a:r>
              <a:rPr lang="ru-RU" b="1" dirty="0"/>
              <a:t>прививать интерес к культурным ценностям своего и других народов.</a:t>
            </a:r>
          </a:p>
          <a:p>
            <a:pPr>
              <a:buNone/>
            </a:pP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FFFF00"/>
          </a:solidFill>
        </p:spPr>
        <p:txBody>
          <a:bodyPr/>
          <a:lstStyle/>
          <a:p>
            <a:r>
              <a:rPr lang="ru-RU" b="1" dirty="0" smtClean="0"/>
              <a:t>Организованная деятельность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/>
              <a:t>Праздник «Масленица»</a:t>
            </a:r>
          </a:p>
          <a:p>
            <a:pPr>
              <a:buNone/>
            </a:pPr>
            <a:r>
              <a:rPr lang="ru-RU" b="1" dirty="0" smtClean="0"/>
              <a:t>Праздник «Пасха»</a:t>
            </a:r>
          </a:p>
          <a:p>
            <a:pPr>
              <a:buNone/>
            </a:pPr>
            <a:r>
              <a:rPr lang="ru-RU" b="1" dirty="0" smtClean="0"/>
              <a:t>День Наума </a:t>
            </a:r>
            <a:r>
              <a:rPr lang="ru-RU" b="1" dirty="0" err="1" smtClean="0"/>
              <a:t>граммотника</a:t>
            </a:r>
            <a:endParaRPr lang="ru-RU" b="1" dirty="0" smtClean="0"/>
          </a:p>
          <a:p>
            <a:pPr>
              <a:buNone/>
            </a:pPr>
            <a:r>
              <a:rPr lang="ru-RU" b="1" dirty="0" smtClean="0"/>
              <a:t>Альбомы народно-прикладного искусства </a:t>
            </a:r>
          </a:p>
          <a:p>
            <a:pPr>
              <a:buNone/>
            </a:pPr>
            <a:r>
              <a:rPr lang="ru-RU" b="1" dirty="0" smtClean="0"/>
              <a:t>Выставки детских работ.</a:t>
            </a:r>
          </a:p>
          <a:p>
            <a:pPr>
              <a:buNone/>
            </a:pPr>
            <a:r>
              <a:rPr lang="ru-RU" b="1" dirty="0" smtClean="0"/>
              <a:t>Мастер класс по изготовлению кукол</a:t>
            </a:r>
          </a:p>
          <a:p>
            <a:pPr>
              <a:buNone/>
            </a:pPr>
            <a:r>
              <a:rPr lang="ru-RU" b="1" dirty="0" smtClean="0"/>
              <a:t>Знакомство с устным народным творчеством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smtClean="0"/>
              <a:t>Формы </a:t>
            </a:r>
            <a:r>
              <a:rPr lang="ru-RU" sz="4000" b="1" dirty="0"/>
              <a:t>работы с детьми и их родителями: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6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 fontScale="70000" lnSpcReduction="20000"/>
          </a:bodyPr>
          <a:lstStyle/>
          <a:p>
            <a:pPr lvl="0"/>
            <a:r>
              <a:rPr lang="ru-RU" b="1" dirty="0"/>
              <a:t>Экскурсии;</a:t>
            </a:r>
          </a:p>
          <a:p>
            <a:pPr lvl="0"/>
            <a:r>
              <a:rPr lang="ru-RU" b="1" dirty="0" smtClean="0"/>
              <a:t>Прогулки</a:t>
            </a:r>
            <a:r>
              <a:rPr lang="ru-RU" b="1" dirty="0"/>
              <a:t>;</a:t>
            </a:r>
          </a:p>
          <a:p>
            <a:pPr lvl="0"/>
            <a:r>
              <a:rPr lang="ru-RU" b="1" dirty="0" smtClean="0"/>
              <a:t>Совместная образовательная деятельность</a:t>
            </a:r>
            <a:endParaRPr lang="ru-RU" b="1" dirty="0"/>
          </a:p>
          <a:p>
            <a:pPr lvl="0"/>
            <a:r>
              <a:rPr lang="ru-RU" b="1" dirty="0" smtClean="0"/>
              <a:t>Праздники </a:t>
            </a:r>
            <a:r>
              <a:rPr lang="ru-RU" b="1" dirty="0"/>
              <a:t>и развлечения;</a:t>
            </a:r>
          </a:p>
          <a:p>
            <a:pPr lvl="0"/>
            <a:r>
              <a:rPr lang="ru-RU" b="1" dirty="0" smtClean="0"/>
              <a:t>Вечера </a:t>
            </a:r>
            <a:r>
              <a:rPr lang="ru-RU" b="1" dirty="0"/>
              <a:t>встреч;</a:t>
            </a:r>
          </a:p>
          <a:p>
            <a:pPr lvl="0"/>
            <a:r>
              <a:rPr lang="ru-RU" b="1" dirty="0" smtClean="0"/>
              <a:t>Туристические </a:t>
            </a:r>
            <a:r>
              <a:rPr lang="ru-RU" b="1" dirty="0"/>
              <a:t>походы</a:t>
            </a:r>
            <a:r>
              <a:rPr lang="ru-RU" b="1" dirty="0" smtClean="0"/>
              <a:t>.</a:t>
            </a:r>
          </a:p>
          <a:p>
            <a:pPr lvl="0"/>
            <a:r>
              <a:rPr lang="ru-RU" b="1" dirty="0" smtClean="0"/>
              <a:t>Родительские собрания</a:t>
            </a:r>
          </a:p>
          <a:p>
            <a:pPr lvl="0"/>
            <a:r>
              <a:rPr lang="ru-RU" b="1" dirty="0" smtClean="0"/>
              <a:t>Заседания круглых столов</a:t>
            </a:r>
          </a:p>
          <a:p>
            <a:pPr lvl="0"/>
            <a:r>
              <a:rPr lang="ru-RU" b="1" dirty="0" smtClean="0"/>
              <a:t>Посиделки</a:t>
            </a:r>
          </a:p>
          <a:p>
            <a:pPr lvl="0"/>
            <a:r>
              <a:rPr lang="ru-RU" b="1" dirty="0" smtClean="0"/>
              <a:t>Субботники</a:t>
            </a:r>
          </a:p>
          <a:p>
            <a:pPr lvl="0"/>
            <a:r>
              <a:rPr lang="ru-RU" b="1" dirty="0" smtClean="0"/>
              <a:t>Консультации</a:t>
            </a:r>
          </a:p>
          <a:p>
            <a:pPr lvl="0"/>
            <a:r>
              <a:rPr lang="ru-RU" b="1" dirty="0" smtClean="0"/>
              <a:t>Наглядная агитация</a:t>
            </a:r>
          </a:p>
          <a:p>
            <a:pPr lvl="0"/>
            <a:r>
              <a:rPr lang="ru-RU" b="1" dirty="0" smtClean="0"/>
              <a:t>Анкетирование</a:t>
            </a:r>
          </a:p>
          <a:p>
            <a:pPr lvl="0"/>
            <a:r>
              <a:rPr lang="ru-RU" b="1" dirty="0" smtClean="0"/>
              <a:t>Выставки</a:t>
            </a:r>
          </a:p>
          <a:p>
            <a:pPr lvl="0"/>
            <a:r>
              <a:rPr lang="ru-RU" b="1" dirty="0" smtClean="0"/>
              <a:t>Фотовыставки</a:t>
            </a:r>
          </a:p>
          <a:p>
            <a:pPr lvl="0"/>
            <a:r>
              <a:rPr lang="ru-RU" b="1" dirty="0" smtClean="0"/>
              <a:t>Викторины</a:t>
            </a:r>
          </a:p>
          <a:p>
            <a:pPr lvl="0"/>
            <a:r>
              <a:rPr lang="ru-RU" b="1" dirty="0" smtClean="0"/>
              <a:t>Создание альбомов</a:t>
            </a:r>
          </a:p>
          <a:p>
            <a:pPr lvl="0"/>
            <a:endParaRPr lang="ru-RU" dirty="0" smtClean="0"/>
          </a:p>
          <a:p>
            <a:pPr lvl="0"/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FFFF00"/>
          </a:solidFill>
        </p:spPr>
        <p:txBody>
          <a:bodyPr/>
          <a:lstStyle/>
          <a:p>
            <a:r>
              <a:rPr lang="ru-RU" b="1" dirty="0" smtClean="0"/>
              <a:t>Памятка для родителей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6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 fontScale="77500" lnSpcReduction="20000"/>
          </a:bodyPr>
          <a:lstStyle/>
          <a:p>
            <a:pPr lvl="0"/>
            <a:endParaRPr lang="ru-RU" dirty="0" smtClean="0"/>
          </a:p>
          <a:p>
            <a:pPr lvl="0"/>
            <a:r>
              <a:rPr lang="ru-RU" b="1" dirty="0" smtClean="0"/>
              <a:t>Обращайте </a:t>
            </a:r>
            <a:r>
              <a:rPr lang="ru-RU" b="1" dirty="0"/>
              <a:t>внимание ребенка на красоту родного города </a:t>
            </a:r>
          </a:p>
          <a:p>
            <a:pPr lvl="0"/>
            <a:r>
              <a:rPr lang="ru-RU" b="1" dirty="0"/>
              <a:t>Во время прогулки расскажите, что находится на вашей улице, поговорите о значении каждого объекта. </a:t>
            </a:r>
          </a:p>
          <a:p>
            <a:pPr lvl="0"/>
            <a:r>
              <a:rPr lang="ru-RU" b="1" dirty="0"/>
              <a:t>Дайте представление о работе общественных учреждений: почты, магазина, библиотеки и т.д. Понаблюдайте за работой сотрудников этих учреждений, отметьте ценность их труда. </a:t>
            </a:r>
          </a:p>
          <a:p>
            <a:pPr lvl="0"/>
            <a:r>
              <a:rPr lang="ru-RU" b="1" dirty="0"/>
              <a:t>Вместе с ребенком принимайте участие в труде по благоустройству и озеленению своего двора. </a:t>
            </a:r>
          </a:p>
          <a:p>
            <a:pPr lvl="0"/>
            <a:r>
              <a:rPr lang="ru-RU" b="1" dirty="0"/>
              <a:t>Расширяйте собственный кругозор </a:t>
            </a:r>
          </a:p>
          <a:p>
            <a:pPr lvl="0"/>
            <a:r>
              <a:rPr lang="ru-RU" b="1" dirty="0"/>
              <a:t>Учите ребенка правильно оценивать свои поступки и поступки других людей. </a:t>
            </a:r>
          </a:p>
          <a:p>
            <a:pPr lvl="0"/>
            <a:r>
              <a:rPr lang="ru-RU" b="1" dirty="0"/>
              <a:t>Читайте ему книги о родине, ее героях, о традициях, культуре своего народа </a:t>
            </a:r>
          </a:p>
          <a:p>
            <a:pPr lvl="0"/>
            <a:r>
              <a:rPr lang="ru-RU" b="1" dirty="0"/>
              <a:t>Поощряйте ребенка за стремление поддерживать порядок, примерное поведение в общественных местах.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dirty="0"/>
              <a:t> </a:t>
            </a:r>
            <a:r>
              <a:rPr lang="ru-RU" b="1" dirty="0" smtClean="0"/>
              <a:t>   Патриотизм </a:t>
            </a:r>
            <a:r>
              <a:rPr lang="ru-RU" b="1" dirty="0"/>
              <a:t>- это постоянная работа ума и души, любовь и уважение к старшим, каждодневные усилия во имя того, чтобы наша общая родина - Россия становилась могущественнее и краше, чтобы граждане Российской Федерации независимо от их национальности жили лучше и верили в будущее своих детей и внуков</a:t>
            </a:r>
            <a:r>
              <a:rPr lang="ru-RU" b="1" dirty="0" smtClean="0"/>
              <a:t>.</a:t>
            </a:r>
          </a:p>
          <a:p>
            <a:pPr>
              <a:buNone/>
            </a:pPr>
            <a:r>
              <a:rPr lang="ru-RU" b="1" dirty="0" smtClean="0"/>
              <a:t>    Это - уважение к историческому прошлому родины и унаследованным от него традициям; привязанность к месту жительства.</a:t>
            </a:r>
            <a:endParaRPr lang="ru-RU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1206</Words>
  <Application>Microsoft Office PowerPoint</Application>
  <PresentationFormat>Экран (4:3)</PresentationFormat>
  <Paragraphs>186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Нравственно-патриотическое воспитание детей дошкольного возраста</vt:lpstr>
      <vt:lpstr> Любовь к родному краю,  родной культуре, родной речи  начинается с малого –  любви к своей семье, к своему жилищу,  к своему детскому саду.  Постепенно расширяясь, эта любовь  переходит в любовь к родной стране,  к ее истории, прошлому и настоящему,  ко всему человечеству.                                                     Д.С. Лихачев  </vt:lpstr>
      <vt:lpstr>Введение</vt:lpstr>
      <vt:lpstr>Задачи</vt:lpstr>
      <vt:lpstr> Принципы построения работы </vt:lpstr>
      <vt:lpstr>Для реализации нравственно-патриотического воспитания дошкольников необходимо:  </vt:lpstr>
      <vt:lpstr>   Система и последовательность работы по нравственно-патриотическому воспитанию детей.  </vt:lpstr>
      <vt:lpstr>Презентация PowerPoint</vt:lpstr>
      <vt:lpstr>Блок «Здравствуй, это Я !»</vt:lpstr>
      <vt:lpstr>Организованная деятельность</vt:lpstr>
      <vt:lpstr>Блок «Моя семья»</vt:lpstr>
      <vt:lpstr>Организованная деятельность</vt:lpstr>
      <vt:lpstr>      Блок «Мой сад»      </vt:lpstr>
      <vt:lpstr>Организованная деятельность</vt:lpstr>
      <vt:lpstr> Блок «Мой город» </vt:lpstr>
      <vt:lpstr>Организованная деятельность</vt:lpstr>
      <vt:lpstr>Блок «Моя страна»</vt:lpstr>
      <vt:lpstr>Организованная деятельность</vt:lpstr>
      <vt:lpstr>Блок «Мои традиции»</vt:lpstr>
      <vt:lpstr>Организованная деятельность</vt:lpstr>
      <vt:lpstr> Формы работы с детьми и их родителями: </vt:lpstr>
      <vt:lpstr>Памятка для родителей</vt:lpstr>
      <vt:lpstr>Вывод: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Любовь к родному краю,  родной культуре, родной речи  начинается с малого –  любви к своей семье, к своему жилищу,  к своему детскому саду.  Постепенно расширяясь, эта любовь  переходит в любовь к родной стране,  к ее истории, прошлому и настоящему,  ко всему человечеству.                                                     Д.С. Лихачев</dc:title>
  <dc:creator>Наталья</dc:creator>
  <cp:lastModifiedBy>admin</cp:lastModifiedBy>
  <cp:revision>8</cp:revision>
  <dcterms:created xsi:type="dcterms:W3CDTF">2011-01-16T13:08:36Z</dcterms:created>
  <dcterms:modified xsi:type="dcterms:W3CDTF">2025-02-06T12:17:05Z</dcterms:modified>
</cp:coreProperties>
</file>