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7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00"/>
    <a:srgbClr val="FFCC00"/>
    <a:srgbClr val="0000FF"/>
    <a:srgbClr val="990000"/>
    <a:srgbClr val="8000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E1AE7E-13AA-487C-8BAB-480F6C248E02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78DDD3-B591-40EC-A80F-9A014B333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63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78DDD3-B591-40EC-A80F-9A014B3331F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482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962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092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20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99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22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017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802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213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157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941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6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FDF53-5F88-4D16-80B2-EFAD600E087F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72FF4-FCDE-4611-825D-41C41C5E2A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18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9.jp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768" y="2044408"/>
            <a:ext cx="2950464" cy="41208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r>
              <a:rPr lang="ru-RU" sz="5500" dirty="0">
                <a:solidFill>
                  <a:srgbClr val="00B050"/>
                </a:solidFill>
                <a:latin typeface="Cambria" panose="02040503050406030204" pitchFamily="18" charset="0"/>
              </a:rPr>
              <a:t>Одноразовая пластиковая </a:t>
            </a:r>
            <a:r>
              <a:rPr lang="ru-RU" sz="5500" dirty="0" smtClean="0">
                <a:solidFill>
                  <a:srgbClr val="00B050"/>
                </a:solidFill>
                <a:latin typeface="Cambria" panose="02040503050406030204" pitchFamily="18" charset="0"/>
              </a:rPr>
              <a:t>посуда.</a:t>
            </a:r>
            <a:endParaRPr lang="ru-RU" sz="5500" dirty="0">
              <a:solidFill>
                <a:srgbClr val="00B05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4680" y="2996952"/>
            <a:ext cx="2602632" cy="1440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Польза</a:t>
            </a:r>
            <a:endParaRPr lang="ru-RU" sz="3600" dirty="0">
              <a:solidFill>
                <a:srgbClr val="0070C0"/>
              </a:solidFill>
              <a:latin typeface="Cambria" panose="02040503050406030204" pitchFamily="18" charset="0"/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Вред</a:t>
            </a:r>
            <a:endParaRPr lang="ru-RU" sz="3600" dirty="0">
              <a:solidFill>
                <a:srgbClr val="0070C0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83128" y="5085184"/>
            <a:ext cx="2664296" cy="941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1200" dirty="0" smtClean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Выполнила:   </a:t>
            </a:r>
            <a:r>
              <a:rPr lang="ru-RU" sz="1200" dirty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Р</a:t>
            </a:r>
            <a:r>
              <a:rPr lang="ru-RU" sz="1200" dirty="0" smtClean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ешетова И.И. </a:t>
            </a:r>
          </a:p>
          <a:p>
            <a:pPr>
              <a:spcBef>
                <a:spcPct val="20000"/>
              </a:spcBef>
            </a:pPr>
            <a:r>
              <a:rPr lang="ru-RU" sz="1200" dirty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Учитель начальных классов </a:t>
            </a:r>
          </a:p>
          <a:p>
            <a:pPr>
              <a:spcBef>
                <a:spcPct val="20000"/>
              </a:spcBef>
            </a:pPr>
            <a:r>
              <a:rPr lang="ru-RU" sz="1200" dirty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Высшей категории </a:t>
            </a:r>
          </a:p>
          <a:p>
            <a:pPr>
              <a:spcBef>
                <a:spcPct val="20000"/>
              </a:spcBef>
            </a:pPr>
            <a:r>
              <a:rPr lang="ru-RU" sz="1200" dirty="0" smtClean="0">
                <a:solidFill>
                  <a:srgbClr val="0070C0"/>
                </a:solidFill>
                <a:latin typeface="Cambria" panose="02040503050406030204" pitchFamily="18" charset="0"/>
                <a:ea typeface="+mj-ea"/>
                <a:cs typeface="+mj-cs"/>
              </a:rPr>
              <a:t>МБОУ «Гимназия 5»  Новосибирск</a:t>
            </a:r>
            <a:endParaRPr lang="ru-RU" sz="1200" dirty="0">
              <a:solidFill>
                <a:srgbClr val="0070C0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63"/>
          <a:stretch/>
        </p:blipFill>
        <p:spPr>
          <a:xfrm>
            <a:off x="251520" y="2706224"/>
            <a:ext cx="2880320" cy="20909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6"/>
          <a:stretch/>
        </p:blipFill>
        <p:spPr>
          <a:xfrm>
            <a:off x="6084168" y="2708920"/>
            <a:ext cx="2736304" cy="215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4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4184" y="260648"/>
            <a:ext cx="7772400" cy="720081"/>
          </a:xfrm>
        </p:spPr>
        <p:txBody>
          <a:bodyPr>
            <a:noAutofit/>
          </a:bodyPr>
          <a:lstStyle/>
          <a:p>
            <a:pPr algn="l">
              <a:spcBef>
                <a:spcPct val="20000"/>
              </a:spcBef>
            </a:pPr>
            <a:r>
              <a:rPr lang="ru-RU" sz="2800" dirty="0" smtClean="0">
                <a:solidFill>
                  <a:srgbClr val="0070C0"/>
                </a:solidFill>
                <a:latin typeface="Cambria" panose="02040503050406030204" pitchFamily="18" charset="0"/>
              </a:rPr>
              <a:t>В </a:t>
            </a:r>
            <a:r>
              <a:rPr lang="ru-RU" sz="2800" dirty="0">
                <a:solidFill>
                  <a:srgbClr val="0070C0"/>
                </a:solidFill>
                <a:latin typeface="Cambria" panose="02040503050406030204" pitchFamily="18" charset="0"/>
              </a:rPr>
              <a:t>своих путешествиях мы помогаем нашей планете</a:t>
            </a:r>
            <a:r>
              <a:rPr lang="ru-RU" sz="2800" dirty="0" smtClean="0">
                <a:solidFill>
                  <a:srgbClr val="0070C0"/>
                </a:solidFill>
                <a:latin typeface="Cambria" panose="02040503050406030204" pitchFamily="18" charset="0"/>
              </a:rPr>
              <a:t>. Это традиция нашей семьи.</a:t>
            </a:r>
            <a:endParaRPr lang="ru-RU" sz="2800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34587"/>
            <a:ext cx="3206548" cy="52980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937" y="1133237"/>
            <a:ext cx="2444496" cy="2517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937" y="3860123"/>
            <a:ext cx="2444496" cy="257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60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1" y="116632"/>
            <a:ext cx="8934138" cy="627278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08720"/>
            <a:ext cx="8229600" cy="4896544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Проблема: Полезна одноразовая посуда или нет.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Цель: Узнать виды одноразовой  посуды </a:t>
            </a:r>
            <a:r>
              <a:rPr lang="ru-RU" sz="8600" dirty="0" smtClean="0">
                <a:solidFill>
                  <a:srgbClr val="0000FF"/>
                </a:solidFill>
                <a:latin typeface="Cambria" panose="02040503050406030204" pitchFamily="18" charset="0"/>
              </a:rPr>
              <a:t>. </a:t>
            </a:r>
            <a:endParaRPr lang="ru-RU" sz="8600" dirty="0">
              <a:solidFill>
                <a:srgbClr val="0000FF"/>
              </a:solidFill>
              <a:latin typeface="Cambria" panose="020405030504060302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Задачи: 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Узнать историю одноразовой </a:t>
            </a:r>
            <a:r>
              <a:rPr lang="ru-RU" sz="8600" dirty="0" smtClean="0">
                <a:solidFill>
                  <a:srgbClr val="0000FF"/>
                </a:solidFill>
                <a:latin typeface="Cambria" panose="02040503050406030204" pitchFamily="18" charset="0"/>
              </a:rPr>
              <a:t>посуды;</a:t>
            </a:r>
            <a:endParaRPr lang="ru-RU" sz="8600" dirty="0">
              <a:solidFill>
                <a:srgbClr val="0000FF"/>
              </a:solidFill>
              <a:latin typeface="Cambria" panose="02040503050406030204" pitchFamily="18" charset="0"/>
            </a:endParaRPr>
          </a:p>
          <a:p>
            <a:pPr marL="0" lvl="0" indent="0">
              <a:lnSpc>
                <a:spcPct val="120000"/>
              </a:lnSpc>
              <a:buNone/>
            </a:pP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Узнать и сравнить виды </a:t>
            </a:r>
            <a:r>
              <a:rPr lang="ru-RU" sz="8600" dirty="0" smtClean="0">
                <a:solidFill>
                  <a:srgbClr val="0000FF"/>
                </a:solidFill>
                <a:latin typeface="Cambria" panose="02040503050406030204" pitchFamily="18" charset="0"/>
              </a:rPr>
              <a:t>пластика;</a:t>
            </a:r>
            <a:endParaRPr lang="ru-RU" sz="8600" dirty="0">
              <a:solidFill>
                <a:srgbClr val="0000FF"/>
              </a:solidFill>
              <a:latin typeface="Cambria" panose="02040503050406030204" pitchFamily="18" charset="0"/>
            </a:endParaRPr>
          </a:p>
          <a:p>
            <a:pPr marL="0" lvl="0" indent="0">
              <a:lnSpc>
                <a:spcPct val="120000"/>
              </a:lnSpc>
              <a:buNone/>
            </a:pP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Изучить способы производства одноразовой  пластиковой </a:t>
            </a:r>
            <a:r>
              <a:rPr lang="ru-RU" sz="8600" dirty="0" smtClean="0">
                <a:solidFill>
                  <a:srgbClr val="0000FF"/>
                </a:solidFill>
                <a:latin typeface="Cambria" panose="02040503050406030204" pitchFamily="18" charset="0"/>
              </a:rPr>
              <a:t>посуды</a:t>
            </a: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;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sz="8600" dirty="0">
                <a:solidFill>
                  <a:srgbClr val="0000FF"/>
                </a:solidFill>
                <a:latin typeface="Cambria" panose="02040503050406030204" pitchFamily="18" charset="0"/>
              </a:rPr>
              <a:t>Узнать  полезна или вредна одноразовая пластиковая посуда для здоровья </a:t>
            </a:r>
            <a:r>
              <a:rPr lang="ru-RU" sz="8600" dirty="0" smtClean="0">
                <a:solidFill>
                  <a:srgbClr val="0000FF"/>
                </a:solidFill>
                <a:latin typeface="Cambria" panose="02040503050406030204" pitchFamily="18" charset="0"/>
              </a:rPr>
              <a:t>человека;</a:t>
            </a:r>
            <a:endParaRPr lang="ru-RU" sz="8600" dirty="0">
              <a:solidFill>
                <a:srgbClr val="0000FF"/>
              </a:solidFill>
              <a:latin typeface="Cambria" panose="020405030504060302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8600" dirty="0" smtClean="0">
                <a:solidFill>
                  <a:srgbClr val="0000FF"/>
                </a:solidFill>
                <a:latin typeface="Cambria" panose="02040503050406030204" pitchFamily="18" charset="0"/>
              </a:rPr>
              <a:t>Вывод:  Польза или вред…</a:t>
            </a:r>
            <a:endParaRPr lang="ru-RU" sz="8600" dirty="0">
              <a:solidFill>
                <a:srgbClr val="0000FF"/>
              </a:solidFill>
              <a:latin typeface="Cambria" panose="020405030504060302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ru-RU" sz="8600" dirty="0">
              <a:solidFill>
                <a:srgbClr val="0000FF"/>
              </a:solidFill>
              <a:latin typeface="Cambria" panose="020405030504060302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ru-RU" dirty="0">
                <a:solidFill>
                  <a:srgbClr val="0000FF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2735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39604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Cambria" panose="02040503050406030204" pitchFamily="18" charset="0"/>
              </a:rPr>
              <a:t>Одноразовая посуда появилась в Америке. В 1908 году врач </a:t>
            </a:r>
            <a:r>
              <a:rPr lang="ru-RU" dirty="0" err="1">
                <a:solidFill>
                  <a:srgbClr val="0070C0"/>
                </a:solidFill>
                <a:latin typeface="Cambria" panose="02040503050406030204" pitchFamily="18" charset="0"/>
              </a:rPr>
              <a:t>Элвин</a:t>
            </a:r>
            <a:r>
              <a:rPr lang="ru-RU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Cambria" panose="02040503050406030204" pitchFamily="18" charset="0"/>
              </a:rPr>
              <a:t>Дэвидсон</a:t>
            </a:r>
            <a:r>
              <a:rPr lang="ru-RU" dirty="0">
                <a:solidFill>
                  <a:srgbClr val="0070C0"/>
                </a:solidFill>
                <a:latin typeface="Cambria" panose="02040503050406030204" pitchFamily="18" charset="0"/>
              </a:rPr>
              <a:t> провел исследования смертности среди школьников. Причиной высоких показателей стала не гигиеничность общественных металлических кружек, что приводило к  заражению кишечной палочной.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645024"/>
            <a:ext cx="4318782" cy="300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97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3861048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Cambria" panose="02040503050406030204" pitchFamily="18" charset="0"/>
              </a:rPr>
              <a:t>Но широко использовать одноразовую посуду начали когда она стала изготавливаться из пластика.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11089" y="926077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Первые бумажные одноразовые стаканчики. Не пользовались спросом.</a:t>
            </a:r>
            <a:endParaRPr lang="ru-RU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8" y="332656"/>
            <a:ext cx="4322064" cy="26212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089" y="3717032"/>
            <a:ext cx="4163568" cy="277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8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60648"/>
            <a:ext cx="54006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 smtClean="0">
                <a:solidFill>
                  <a:srgbClr val="0070C0"/>
                </a:solidFill>
                <a:latin typeface="Cambria" panose="02040503050406030204" pitchFamily="18" charset="0"/>
              </a:rPr>
              <a:t>Таблица виды пластика</a:t>
            </a:r>
            <a:endParaRPr lang="ru-RU" sz="2500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07" y="923270"/>
            <a:ext cx="8875986" cy="524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8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1" y="978568"/>
            <a:ext cx="8967537" cy="490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84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53" y="1004207"/>
            <a:ext cx="8711293" cy="4849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13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9833"/>
            <a:ext cx="86409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>
                <a:solidFill>
                  <a:srgbClr val="0070C0"/>
                </a:solidFill>
                <a:latin typeface="Cambria" panose="02040503050406030204" pitchFamily="18" charset="0"/>
              </a:rPr>
              <a:t>Способы производства одноразовой пластиковой </a:t>
            </a:r>
            <a:r>
              <a:rPr lang="ru-RU" sz="25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посуды.</a:t>
            </a:r>
            <a:endParaRPr lang="ru-RU" sz="2500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82" y="1916832"/>
            <a:ext cx="4267462" cy="39562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938" y="1536103"/>
            <a:ext cx="3529584" cy="2060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241" y="3900395"/>
            <a:ext cx="3524977" cy="238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674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1720" y="620688"/>
            <a:ext cx="58326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Нефтеперерабатывающий завод.</a:t>
            </a:r>
            <a:endParaRPr lang="ru-RU" sz="2500" b="1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8095488" cy="523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05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387" y="613181"/>
            <a:ext cx="2724912" cy="21945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368" y="2359916"/>
            <a:ext cx="2499360" cy="2889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93" y="4149080"/>
            <a:ext cx="2560320" cy="22494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221088"/>
            <a:ext cx="2353056" cy="23408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1671">
            <a:off x="469926" y="427904"/>
            <a:ext cx="2444496" cy="209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4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04664"/>
            <a:ext cx="85689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Прессуют и придают нужную форма одноразовой пластиковой посуде.</a:t>
            </a:r>
            <a:endParaRPr lang="ru-RU" sz="2500" b="1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79" y="1468978"/>
            <a:ext cx="2810256" cy="23225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643" y="1468978"/>
            <a:ext cx="3551212" cy="23087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5" y="3994094"/>
            <a:ext cx="2838450" cy="23567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463" y="3980228"/>
            <a:ext cx="3528392" cy="2364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2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15" y="2526529"/>
            <a:ext cx="3617843" cy="248478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983" y="2522240"/>
            <a:ext cx="4017229" cy="27327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51720" y="308232"/>
            <a:ext cx="51845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В основном одноразовую посуду изготавливают  из : </a:t>
            </a:r>
            <a:endParaRPr lang="ru-RU" sz="2500" b="1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2802946"/>
              </p:ext>
            </p:extLst>
          </p:nvPr>
        </p:nvGraphicFramePr>
        <p:xfrm>
          <a:off x="1403648" y="1163207"/>
          <a:ext cx="82867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5" name="Точечный рисунок" r:id="rId5" imgW="828791" imgH="1066667" progId="Paint.Picture">
                  <p:embed/>
                </p:oleObj>
              </mc:Choice>
              <mc:Fallback>
                <p:oleObj name="Точечный рисунок" r:id="rId5" imgW="828791" imgH="1066667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1163207"/>
                        <a:ext cx="828675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961208"/>
              </p:ext>
            </p:extLst>
          </p:nvPr>
        </p:nvGraphicFramePr>
        <p:xfrm>
          <a:off x="6228184" y="1169259"/>
          <a:ext cx="742950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6" name="Точечный рисунок" r:id="rId7" imgW="743054" imgH="1009791" progId="Paint.Picture">
                  <p:embed/>
                </p:oleObj>
              </mc:Choice>
              <mc:Fallback>
                <p:oleObj name="Точечный рисунок" r:id="rId7" imgW="743054" imgH="1009791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8184" y="1169259"/>
                        <a:ext cx="742950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55676" y="5445224"/>
            <a:ext cx="58326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Опасно для нашего с вами здоровья!</a:t>
            </a:r>
            <a:endParaRPr lang="ru-RU" sz="25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4853" y="2708920"/>
            <a:ext cx="33123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800000"/>
                </a:solidFill>
                <a:latin typeface="Cambria" panose="02040503050406030204" pitchFamily="18" charset="0"/>
              </a:rPr>
              <a:t>Полипропилен выделяет токсины – формальдегид и фенол.</a:t>
            </a:r>
          </a:p>
          <a:p>
            <a:r>
              <a:rPr lang="ru-RU" dirty="0">
                <a:solidFill>
                  <a:srgbClr val="800000"/>
                </a:solidFill>
                <a:latin typeface="Cambria" panose="02040503050406030204" pitchFamily="18" charset="0"/>
              </a:rPr>
              <a:t>Эти вещества могут вызывать нарушения работы желудочно-кишечного тракта и оказывают общетоксическое действие на организм человека.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935002" y="2713859"/>
            <a:ext cx="395747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800000"/>
                </a:solidFill>
                <a:latin typeface="Cambria" panose="02040503050406030204" pitchFamily="18" charset="0"/>
              </a:rPr>
              <a:t>Полистирол может выделять в горячую пищу стирол и химический </a:t>
            </a:r>
            <a:r>
              <a:rPr lang="ru-RU" sz="1600" dirty="0" err="1">
                <a:solidFill>
                  <a:srgbClr val="800000"/>
                </a:solidFill>
                <a:latin typeface="Cambria" panose="02040503050406030204" pitchFamily="18" charset="0"/>
              </a:rPr>
              <a:t>экстроген</a:t>
            </a:r>
            <a:r>
              <a:rPr lang="ru-RU" sz="1600" dirty="0">
                <a:solidFill>
                  <a:srgbClr val="800000"/>
                </a:solidFill>
                <a:latin typeface="Cambria" panose="02040503050406030204" pitchFamily="18" charset="0"/>
              </a:rPr>
              <a:t>.</a:t>
            </a:r>
          </a:p>
          <a:p>
            <a:r>
              <a:rPr lang="ru-RU" sz="1600" dirty="0">
                <a:solidFill>
                  <a:srgbClr val="800000"/>
                </a:solidFill>
                <a:latin typeface="Cambria" panose="02040503050406030204" pitchFamily="18" charset="0"/>
              </a:rPr>
              <a:t> «Стирол»  При прямом воздействии на организм человека оказывает ярко выраженный токсикологический эффект, приводящий к расстройству функций центральной нервной системы, вегетативным расстройствам и заболеваниям крови</a:t>
            </a:r>
            <a:r>
              <a:rPr lang="ru-RU" sz="1600" dirty="0" smtClean="0">
                <a:solidFill>
                  <a:srgbClr val="800000"/>
                </a:solidFill>
                <a:latin typeface="Cambria" panose="02040503050406030204" pitchFamily="18" charset="0"/>
              </a:rPr>
              <a:t>.</a:t>
            </a:r>
            <a:endParaRPr lang="ru-RU" sz="1400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956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823157"/>
            <a:ext cx="5472608" cy="35444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404664"/>
            <a:ext cx="792088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>
                <a:solidFill>
                  <a:srgbClr val="0070C0"/>
                </a:solidFill>
                <a:latin typeface="Cambria" panose="02040503050406030204" pitchFamily="18" charset="0"/>
              </a:rPr>
              <a:t>          Так когда в начале 20 века решив позаботиться о здоровье детей возникла идея одноразового применения посуды.      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71599" y="3264943"/>
            <a:ext cx="5256584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Cambria" panose="02040503050406030204" pitchFamily="18" charset="0"/>
              </a:rPr>
              <a:t>         </a:t>
            </a:r>
            <a:r>
              <a:rPr lang="ru-RU" sz="2500" b="1" dirty="0" smtClean="0">
                <a:solidFill>
                  <a:srgbClr val="0000FF"/>
                </a:solidFill>
                <a:latin typeface="Cambria" panose="02040503050406030204" pitchFamily="18" charset="0"/>
              </a:rPr>
              <a:t>Но со временем развитие технологий привело к тому что, одноразовая пластиковая посуда, наносит вред не только нашему здоровью но и животным, и окружающей среде.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15" y="1305966"/>
            <a:ext cx="2078736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15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89" y="3356992"/>
            <a:ext cx="4084320" cy="32491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23410" y="332656"/>
            <a:ext cx="834107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>
                <a:solidFill>
                  <a:srgbClr val="0070C0"/>
                </a:solidFill>
                <a:latin typeface="Cambria" panose="02040503050406030204" pitchFamily="18" charset="0"/>
              </a:rPr>
              <a:t>Мы должны беречь свое здоровье и окружающий мир!</a:t>
            </a:r>
          </a:p>
          <a:p>
            <a:r>
              <a:rPr lang="ru-RU" sz="2500" dirty="0">
                <a:solidFill>
                  <a:srgbClr val="0070C0"/>
                </a:solidFill>
                <a:latin typeface="Cambria" panose="02040503050406030204" pitchFamily="18" charset="0"/>
              </a:rPr>
              <a:t>Ведь можно придумать разные материалы для изготовления одноразовой посуды: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3581"/>
            <a:ext cx="3060700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8718">
            <a:off x="3403545" y="2133456"/>
            <a:ext cx="1274064" cy="1798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224">
            <a:off x="5452066" y="1900639"/>
            <a:ext cx="2883408" cy="26273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298065"/>
            <a:ext cx="1383646" cy="223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3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" y="188640"/>
            <a:ext cx="8967216" cy="61752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67744" y="575102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Спасибо за внимание </a:t>
            </a:r>
            <a:r>
              <a:rPr lang="ru-RU" sz="2800" b="1" dirty="0" smtClean="0">
                <a:solidFill>
                  <a:srgbClr val="FFFF00"/>
                </a:solidFill>
                <a:latin typeface="Cambria" panose="02040503050406030204" pitchFamily="18" charset="0"/>
                <a:sym typeface="Wingdings" panose="05000000000000000000" pitchFamily="2" charset="2"/>
              </a:rPr>
              <a:t> </a:t>
            </a:r>
            <a:endParaRPr lang="ru-RU" sz="2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91680" y="2447310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9900"/>
                </a:solidFill>
                <a:latin typeface="Cambria" panose="02040503050406030204" pitchFamily="18" charset="0"/>
              </a:rPr>
              <a:t>Желаю Вам крепкого здоровья!</a:t>
            </a:r>
            <a:endParaRPr lang="ru-RU" sz="2800" b="1" i="1" dirty="0">
              <a:solidFill>
                <a:srgbClr val="FF99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22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321</Words>
  <Application>Microsoft Office PowerPoint</Application>
  <PresentationFormat>Экран (4:3)</PresentationFormat>
  <Paragraphs>38</Paragraphs>
  <Slides>16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Cambria</vt:lpstr>
      <vt:lpstr>Wingdings</vt:lpstr>
      <vt:lpstr>Тема Office</vt:lpstr>
      <vt:lpstr>Точечный рисунок</vt:lpstr>
      <vt:lpstr>Одноразовая пластиковая посуда.</vt:lpstr>
      <vt:lpstr>В своих путешествиях мы помогаем нашей планете. Это традиция нашей семьи.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Корнаков Борис Геннадьевич</cp:lastModifiedBy>
  <cp:revision>56</cp:revision>
  <dcterms:created xsi:type="dcterms:W3CDTF">2019-12-09T14:16:10Z</dcterms:created>
  <dcterms:modified xsi:type="dcterms:W3CDTF">2021-10-08T02:58:07Z</dcterms:modified>
</cp:coreProperties>
</file>