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4" r:id="rId15"/>
    <p:sldId id="269" r:id="rId16"/>
    <p:sldId id="270" r:id="rId17"/>
    <p:sldId id="271" r:id="rId18"/>
    <p:sldId id="272" r:id="rId19"/>
    <p:sldId id="27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4" d="100"/>
          <a:sy n="74" d="100"/>
        </p:scale>
        <p:origin x="-52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3/23/2026</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3/23/2026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3/23/2026</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ru-RU" smtClean="0"/>
              <a:t>Образец заголовка</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3/23/2026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3/23/2026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3/23/2026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3/23/2026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3/23/2026</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3/23/2026</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3/23/2026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3/23/2026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3/23/2026</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image" Target="../media/image15.jpg"/></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sz="3600" dirty="0">
                <a:latin typeface="Times New Roman" panose="02020603050405020304" pitchFamily="18" charset="0"/>
                <a:cs typeface="Times New Roman" panose="02020603050405020304" pitchFamily="18" charset="0"/>
              </a:rPr>
              <a:t>The specifics of using English slanguage among Russian teenagers.</a:t>
            </a:r>
            <a:endParaRPr lang="ru-RU" sz="3600"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2679906" y="5054137"/>
            <a:ext cx="6831673" cy="947418"/>
          </a:xfrm>
        </p:spPr>
        <p:txBody>
          <a:bodyPr>
            <a:noAutofit/>
          </a:bodyPr>
          <a:lstStyle/>
          <a:p>
            <a:r>
              <a:rPr lang="ru-RU" sz="1600" dirty="0" smtClean="0">
                <a:latin typeface="Times New Roman" panose="02020603050405020304" pitchFamily="18" charset="0"/>
                <a:cs typeface="Times New Roman" panose="02020603050405020304" pitchFamily="18" charset="0"/>
              </a:rPr>
              <a:t>МКОУ СОШ №10 Куйбышевский район Новосибирская область</a:t>
            </a:r>
          </a:p>
          <a:p>
            <a:r>
              <a:rPr lang="ru-RU" sz="1600" dirty="0" smtClean="0">
                <a:latin typeface="Times New Roman" panose="02020603050405020304" pitchFamily="18" charset="0"/>
                <a:cs typeface="Times New Roman" panose="02020603050405020304" pitchFamily="18" charset="0"/>
              </a:rPr>
              <a:t>Обухова Юлия Сергеевна</a:t>
            </a:r>
          </a:p>
          <a:p>
            <a:r>
              <a:rPr lang="ru-RU" sz="1600" dirty="0" smtClean="0">
                <a:latin typeface="Times New Roman" panose="02020603050405020304" pitchFamily="18" charset="0"/>
                <a:cs typeface="Times New Roman" panose="02020603050405020304" pitchFamily="18" charset="0"/>
              </a:rPr>
              <a:t>Учитель </a:t>
            </a:r>
            <a:r>
              <a:rPr lang="ru-RU" sz="1600" smtClean="0">
                <a:latin typeface="Times New Roman" panose="02020603050405020304" pitchFamily="18" charset="0"/>
                <a:cs typeface="Times New Roman" panose="02020603050405020304" pitchFamily="18" charset="0"/>
              </a:rPr>
              <a:t>английского языка</a:t>
            </a:r>
            <a:endParaRPr lang="en-US" sz="1600" dirty="0" smtClean="0">
              <a:latin typeface="Times New Roman" panose="02020603050405020304" pitchFamily="18" charset="0"/>
              <a:cs typeface="Times New Roman" panose="02020603050405020304" pitchFamily="18" charset="0"/>
            </a:endParaRPr>
          </a:p>
        </p:txBody>
      </p:sp>
      <p:sp>
        <p:nvSpPr>
          <p:cNvPr id="4" name="TextBox 3"/>
          <p:cNvSpPr txBox="1"/>
          <p:nvPr/>
        </p:nvSpPr>
        <p:spPr>
          <a:xfrm>
            <a:off x="9318567" y="6444425"/>
            <a:ext cx="2873433" cy="338554"/>
          </a:xfrm>
          <a:prstGeom prst="rect">
            <a:avLst/>
          </a:prstGeom>
          <a:noFill/>
        </p:spPr>
        <p:txBody>
          <a:bodyPr wrap="square" rtlCol="0">
            <a:spAutoFit/>
          </a:bodyPr>
          <a:lstStyle/>
          <a:p>
            <a:r>
              <a:rPr lang="en-US" sz="1600" dirty="0" smtClean="0"/>
              <a:t>Kuibyshev, Novosibirsk region </a:t>
            </a:r>
            <a:endParaRPr lang="ru-RU" sz="1600" dirty="0"/>
          </a:p>
        </p:txBody>
      </p:sp>
    </p:spTree>
    <p:extLst>
      <p:ext uri="{BB962C8B-B14F-4D97-AF65-F5344CB8AC3E}">
        <p14:creationId xmlns:p14="http://schemas.microsoft.com/office/powerpoint/2010/main" val="38459167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14153" y="1080656"/>
            <a:ext cx="10474035" cy="5552900"/>
          </a:xfrm>
        </p:spPr>
        <p:txBody>
          <a:bodyPr/>
          <a:lstStyle/>
          <a:p>
            <a:pPr marL="0" indent="0">
              <a:buNone/>
            </a:pPr>
            <a:r>
              <a:rPr lang="en-US" b="1" dirty="0">
                <a:latin typeface="Times New Roman" panose="02020603050405020304" pitchFamily="18" charset="0"/>
                <a:cs typeface="Times New Roman" panose="02020603050405020304" pitchFamily="18" charset="0"/>
              </a:rPr>
              <a:t>The aim</a:t>
            </a:r>
            <a:r>
              <a:rPr lang="en-US" dirty="0">
                <a:latin typeface="Times New Roman" panose="02020603050405020304" pitchFamily="18" charset="0"/>
                <a:cs typeface="Times New Roman" panose="02020603050405020304" pitchFamily="18" charset="0"/>
              </a:rPr>
              <a:t>: research the adopted words from English language in different kinds of speech which Russian teenagers use.</a:t>
            </a:r>
          </a:p>
          <a:p>
            <a:pPr marL="0" indent="0">
              <a:buNone/>
            </a:pPr>
            <a:r>
              <a:rPr lang="en-US" b="1" dirty="0">
                <a:latin typeface="Times New Roman" panose="02020603050405020304" pitchFamily="18" charset="0"/>
                <a:cs typeface="Times New Roman" panose="02020603050405020304" pitchFamily="18" charset="0"/>
              </a:rPr>
              <a:t>The tasks: </a:t>
            </a:r>
          </a:p>
          <a:p>
            <a:pPr marL="0" indent="0">
              <a:buNone/>
            </a:pPr>
            <a:r>
              <a:rPr lang="en-US" dirty="0" smtClean="0">
                <a:latin typeface="Times New Roman" panose="02020603050405020304" pitchFamily="18" charset="0"/>
                <a:cs typeface="Times New Roman" panose="02020603050405020304" pitchFamily="18" charset="0"/>
              </a:rPr>
              <a:t>1)to </a:t>
            </a:r>
            <a:r>
              <a:rPr lang="en-US" dirty="0">
                <a:latin typeface="Times New Roman" panose="02020603050405020304" pitchFamily="18" charset="0"/>
                <a:cs typeface="Times New Roman" panose="02020603050405020304" pitchFamily="18" charset="0"/>
              </a:rPr>
              <a:t>study the features of Russian teenagers </a:t>
            </a:r>
          </a:p>
          <a:p>
            <a:pPr marL="0" indent="0">
              <a:buNone/>
            </a:pPr>
            <a:r>
              <a:rPr lang="en-US" dirty="0" smtClean="0">
                <a:latin typeface="Times New Roman" panose="02020603050405020304" pitchFamily="18" charset="0"/>
                <a:cs typeface="Times New Roman" panose="02020603050405020304" pitchFamily="18" charset="0"/>
              </a:rPr>
              <a:t>2)to </a:t>
            </a:r>
            <a:r>
              <a:rPr lang="en-US" dirty="0">
                <a:latin typeface="Times New Roman" panose="02020603050405020304" pitchFamily="18" charset="0"/>
                <a:cs typeface="Times New Roman" panose="02020603050405020304" pitchFamily="18" charset="0"/>
              </a:rPr>
              <a:t>explore the ways of communication;</a:t>
            </a:r>
          </a:p>
          <a:p>
            <a:pPr marL="0" indent="0">
              <a:buNone/>
            </a:pPr>
            <a:r>
              <a:rPr lang="en-US" dirty="0" smtClean="0">
                <a:latin typeface="Times New Roman" panose="02020603050405020304" pitchFamily="18" charset="0"/>
                <a:cs typeface="Times New Roman" panose="02020603050405020304" pitchFamily="18" charset="0"/>
              </a:rPr>
              <a:t>3)to </a:t>
            </a:r>
            <a:r>
              <a:rPr lang="en-US" dirty="0">
                <a:latin typeface="Times New Roman" panose="02020603050405020304" pitchFamily="18" charset="0"/>
                <a:cs typeface="Times New Roman" panose="02020603050405020304" pitchFamily="18" charset="0"/>
              </a:rPr>
              <a:t>find out the meaning of the word “slang”;</a:t>
            </a:r>
          </a:p>
          <a:p>
            <a:pPr marL="0" indent="0">
              <a:buNone/>
            </a:pPr>
            <a:r>
              <a:rPr lang="en-US" dirty="0" smtClean="0">
                <a:latin typeface="Times New Roman" panose="02020603050405020304" pitchFamily="18" charset="0"/>
                <a:cs typeface="Times New Roman" panose="02020603050405020304" pitchFamily="18" charset="0"/>
              </a:rPr>
              <a:t>4)to </a:t>
            </a:r>
            <a:r>
              <a:rPr lang="en-US" dirty="0" err="1">
                <a:latin typeface="Times New Roman" panose="02020603050405020304" pitchFamily="18" charset="0"/>
                <a:cs typeface="Times New Roman" panose="02020603050405020304" pitchFamily="18" charset="0"/>
              </a:rPr>
              <a:t>analyse</a:t>
            </a:r>
            <a:r>
              <a:rPr lang="en-US" dirty="0">
                <a:latin typeface="Times New Roman" panose="02020603050405020304" pitchFamily="18" charset="0"/>
                <a:cs typeface="Times New Roman" panose="02020603050405020304" pitchFamily="18" charset="0"/>
              </a:rPr>
              <a:t> the reasons of using slang words ;</a:t>
            </a:r>
          </a:p>
          <a:p>
            <a:pPr marL="0" indent="0">
              <a:buNone/>
            </a:pPr>
            <a:r>
              <a:rPr lang="en-US" dirty="0" smtClean="0">
                <a:latin typeface="Times New Roman" panose="02020603050405020304" pitchFamily="18" charset="0"/>
                <a:cs typeface="Times New Roman" panose="02020603050405020304" pitchFamily="18" charset="0"/>
              </a:rPr>
              <a:t>5)to </a:t>
            </a:r>
            <a:r>
              <a:rPr lang="en-US" dirty="0">
                <a:latin typeface="Times New Roman" panose="02020603050405020304" pitchFamily="18" charset="0"/>
                <a:cs typeface="Times New Roman" panose="02020603050405020304" pitchFamily="18" charset="0"/>
              </a:rPr>
              <a:t>identify the specifics of SMS-slang. </a:t>
            </a:r>
          </a:p>
          <a:p>
            <a:pPr marL="0" indent="0">
              <a:buNone/>
            </a:pPr>
            <a:r>
              <a:rPr lang="en-US" b="1" dirty="0">
                <a:latin typeface="Times New Roman" panose="02020603050405020304" pitchFamily="18" charset="0"/>
                <a:cs typeface="Times New Roman" panose="02020603050405020304" pitchFamily="18" charset="0"/>
              </a:rPr>
              <a:t>The object:  </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speech of Russian teenagers</a:t>
            </a:r>
          </a:p>
          <a:p>
            <a:pPr marL="0" indent="0">
              <a:buNone/>
            </a:pPr>
            <a:r>
              <a:rPr lang="en-US" b="1" dirty="0">
                <a:latin typeface="Times New Roman" panose="02020603050405020304" pitchFamily="18" charset="0"/>
                <a:cs typeface="Times New Roman" panose="02020603050405020304" pitchFamily="18" charset="0"/>
              </a:rPr>
              <a:t>The subject: </a:t>
            </a:r>
            <a:r>
              <a:rPr lang="en-US" dirty="0">
                <a:latin typeface="Times New Roman" panose="02020603050405020304" pitchFamily="18" charset="0"/>
                <a:cs typeface="Times New Roman" panose="02020603050405020304" pitchFamily="18" charset="0"/>
              </a:rPr>
              <a:t>slang words in speech of Russian teenagers</a:t>
            </a:r>
          </a:p>
          <a:p>
            <a:pPr marL="0" indent="0">
              <a:buNone/>
            </a:pPr>
            <a:endParaRPr lang="ru-RU" dirty="0"/>
          </a:p>
        </p:txBody>
      </p:sp>
      <p:sp>
        <p:nvSpPr>
          <p:cNvPr id="4" name="TextBox 3"/>
          <p:cNvSpPr txBox="1"/>
          <p:nvPr/>
        </p:nvSpPr>
        <p:spPr>
          <a:xfrm>
            <a:off x="623454" y="224444"/>
            <a:ext cx="10490662" cy="461665"/>
          </a:xfrm>
          <a:prstGeom prst="rect">
            <a:avLst/>
          </a:prstGeom>
          <a:noFill/>
        </p:spPr>
        <p:txBody>
          <a:bodyPr wrap="square" rtlCol="0">
            <a:spAutoFit/>
          </a:bodyPr>
          <a:lstStyle/>
          <a:p>
            <a:pPr algn="ctr"/>
            <a:r>
              <a:rPr lang="en-US" sz="2400" dirty="0" smtClean="0">
                <a:latin typeface="Times New Roman" panose="02020603050405020304" pitchFamily="18" charset="0"/>
                <a:cs typeface="Times New Roman" panose="02020603050405020304" pitchFamily="18" charset="0"/>
              </a:rPr>
              <a:t>The main parts of the project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5040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28304" y="465512"/>
            <a:ext cx="8021783" cy="698269"/>
          </a:xfrm>
        </p:spPr>
        <p:txBody>
          <a:bodyPr>
            <a:normAutofit fontScale="90000"/>
          </a:bodyPr>
          <a:lstStyle/>
          <a:p>
            <a:pPr algn="ctr"/>
            <a:r>
              <a:rPr lang="en-US" sz="2700" dirty="0">
                <a:latin typeface="Times New Roman" panose="02020603050405020304" pitchFamily="18" charset="0"/>
                <a:cs typeface="Times New Roman" panose="02020603050405020304" pitchFamily="18" charset="0"/>
              </a:rPr>
              <a:t>The main parts of the project</a:t>
            </a:r>
            <a:r>
              <a:rPr lang="en-US" dirty="0"/>
              <a:t/>
            </a:r>
            <a:br>
              <a:rPr lang="en-US" dirty="0"/>
            </a:br>
            <a:endParaRPr lang="ru-RU" dirty="0"/>
          </a:p>
        </p:txBody>
      </p:sp>
      <p:sp>
        <p:nvSpPr>
          <p:cNvPr id="3" name="Объект 2"/>
          <p:cNvSpPr>
            <a:spLocks noGrp="1"/>
          </p:cNvSpPr>
          <p:nvPr>
            <p:ph idx="1"/>
          </p:nvPr>
        </p:nvSpPr>
        <p:spPr>
          <a:xfrm>
            <a:off x="1163782" y="1263535"/>
            <a:ext cx="9809018" cy="4603865"/>
          </a:xfrm>
        </p:spPr>
        <p:txBody>
          <a:bodyPr/>
          <a:lstStyle/>
          <a:p>
            <a:pPr marL="0" indent="0">
              <a:buNone/>
            </a:pPr>
            <a:r>
              <a:rPr lang="en-US" b="1" dirty="0">
                <a:latin typeface="Times New Roman" panose="02020603050405020304" pitchFamily="18" charset="0"/>
                <a:cs typeface="Times New Roman" panose="02020603050405020304" pitchFamily="18" charset="0"/>
              </a:rPr>
              <a:t>The hypothesis:  </a:t>
            </a:r>
            <a:r>
              <a:rPr lang="en-US" dirty="0">
                <a:latin typeface="Times New Roman" panose="02020603050405020304" pitchFamily="18" charset="0"/>
                <a:cs typeface="Times New Roman" panose="02020603050405020304" pitchFamily="18" charset="0"/>
              </a:rPr>
              <a:t>It can be assumed that slang words upgrade our speech, broaden the minds </a:t>
            </a:r>
            <a:r>
              <a:rPr lang="en-US" dirty="0" smtClean="0">
                <a:latin typeface="Times New Roman" panose="02020603050405020304" pitchFamily="18" charset="0"/>
                <a:cs typeface="Times New Roman" panose="02020603050405020304" pitchFamily="18" charset="0"/>
              </a:rPr>
              <a:t>, help </a:t>
            </a:r>
            <a:r>
              <a:rPr lang="en-US" dirty="0">
                <a:latin typeface="Times New Roman" panose="02020603050405020304" pitchFamily="18" charset="0"/>
                <a:cs typeface="Times New Roman" panose="02020603050405020304" pitchFamily="18" charset="0"/>
              </a:rPr>
              <a:t>us to understand each other clearer and safe our time.</a:t>
            </a:r>
          </a:p>
          <a:p>
            <a:pPr marL="0" indent="0">
              <a:buNone/>
            </a:pPr>
            <a:r>
              <a:rPr lang="en-US" b="1" dirty="0">
                <a:latin typeface="Times New Roman" panose="02020603050405020304" pitchFamily="18" charset="0"/>
                <a:cs typeface="Times New Roman" panose="02020603050405020304" pitchFamily="18" charset="0"/>
              </a:rPr>
              <a:t>The methods of the research: </a:t>
            </a:r>
          </a:p>
          <a:p>
            <a:pPr marL="0" indent="0">
              <a:buNone/>
            </a:pPr>
            <a:r>
              <a:rPr lang="en-US" dirty="0" smtClean="0">
                <a:latin typeface="Times New Roman" panose="02020603050405020304" pitchFamily="18" charset="0"/>
                <a:cs typeface="Times New Roman" panose="02020603050405020304" pitchFamily="18" charset="0"/>
              </a:rPr>
              <a:t>•Search </a:t>
            </a:r>
            <a:r>
              <a:rPr lang="en-US" dirty="0">
                <a:latin typeface="Times New Roman" panose="02020603050405020304" pitchFamily="18" charset="0"/>
                <a:cs typeface="Times New Roman" panose="02020603050405020304" pitchFamily="18" charset="0"/>
              </a:rPr>
              <a:t>for information in the Internet sources;</a:t>
            </a:r>
          </a:p>
          <a:p>
            <a:pPr marL="0" indent="0">
              <a:buNone/>
            </a:pP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survey of high school students for the using borrowed words;</a:t>
            </a:r>
          </a:p>
          <a:p>
            <a:pPr marL="0" indent="0">
              <a:buNone/>
            </a:pP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interview of the native speaker and slang speakers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07781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71600" y="685800"/>
            <a:ext cx="9601200" cy="569422"/>
          </a:xfrm>
        </p:spPr>
        <p:txBody>
          <a:bodyPr>
            <a:normAutofit/>
          </a:bodyPr>
          <a:lstStyle/>
          <a:p>
            <a:pPr algn="ctr"/>
            <a:r>
              <a:rPr lang="en-US" sz="2400" dirty="0" smtClean="0">
                <a:latin typeface="Times New Roman" panose="02020603050405020304" pitchFamily="18" charset="0"/>
                <a:cs typeface="Times New Roman" panose="02020603050405020304" pitchFamily="18" charset="0"/>
              </a:rPr>
              <a:t>The plan of the project</a:t>
            </a:r>
            <a:endParaRPr lang="ru-RU" sz="24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246909" y="1321723"/>
            <a:ext cx="4538749" cy="2194562"/>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ru-RU"/>
          </a:p>
        </p:txBody>
      </p:sp>
      <p:sp>
        <p:nvSpPr>
          <p:cNvPr id="7" name="Прямоугольник 6"/>
          <p:cNvSpPr/>
          <p:nvPr/>
        </p:nvSpPr>
        <p:spPr>
          <a:xfrm>
            <a:off x="1246909" y="3956858"/>
            <a:ext cx="4538749" cy="244394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ru-RU"/>
          </a:p>
        </p:txBody>
      </p:sp>
      <p:sp>
        <p:nvSpPr>
          <p:cNvPr id="9" name="Прямоугольник 8"/>
          <p:cNvSpPr/>
          <p:nvPr/>
        </p:nvSpPr>
        <p:spPr>
          <a:xfrm>
            <a:off x="6691745" y="1321725"/>
            <a:ext cx="4572000" cy="219456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ru-RU"/>
          </a:p>
        </p:txBody>
      </p:sp>
      <p:sp>
        <p:nvSpPr>
          <p:cNvPr id="3" name="Объект 2"/>
          <p:cNvSpPr>
            <a:spLocks noGrp="1"/>
          </p:cNvSpPr>
          <p:nvPr>
            <p:ph idx="1"/>
          </p:nvPr>
        </p:nvSpPr>
        <p:spPr>
          <a:xfrm>
            <a:off x="1371599" y="1321724"/>
            <a:ext cx="10548851" cy="5128952"/>
          </a:xfrm>
        </p:spPr>
        <p:txBody>
          <a:bodyPr>
            <a:normAutofit/>
          </a:bodyPr>
          <a:lstStyle/>
          <a:p>
            <a:pPr marL="0" indent="0">
              <a:buNone/>
            </a:pPr>
            <a:r>
              <a:rPr lang="en-US" dirty="0" smtClean="0">
                <a:latin typeface="Times New Roman" panose="02020603050405020304" pitchFamily="18" charset="0"/>
                <a:cs typeface="Times New Roman" panose="02020603050405020304" pitchFamily="18" charset="0"/>
              </a:rPr>
              <a:t>Section </a:t>
            </a:r>
            <a:r>
              <a:rPr lang="en-US" dirty="0">
                <a:latin typeface="Times New Roman" panose="02020603050405020304" pitchFamily="18" charset="0"/>
                <a:cs typeface="Times New Roman" panose="02020603050405020304" pitchFamily="18" charset="0"/>
              </a:rPr>
              <a:t>1 . Teenagers </a:t>
            </a:r>
            <a:r>
              <a:rPr lang="en-US" dirty="0" smtClean="0">
                <a:latin typeface="Times New Roman" panose="02020603050405020304" pitchFamily="18" charset="0"/>
                <a:cs typeface="Times New Roman" panose="02020603050405020304" pitchFamily="18" charset="0"/>
              </a:rPr>
              <a:t>in </a:t>
            </a:r>
            <a:r>
              <a:rPr lang="en-US" dirty="0">
                <a:latin typeface="Times New Roman" panose="02020603050405020304" pitchFamily="18" charset="0"/>
                <a:cs typeface="Times New Roman" panose="02020603050405020304" pitchFamily="18" charset="0"/>
              </a:rPr>
              <a:t>modern </a:t>
            </a:r>
            <a:r>
              <a:rPr lang="en-US" dirty="0" smtClean="0">
                <a:latin typeface="Times New Roman" panose="02020603050405020304" pitchFamily="18" charset="0"/>
                <a:cs typeface="Times New Roman" panose="02020603050405020304" pitchFamily="18" charset="0"/>
              </a:rPr>
              <a:t>life </a:t>
            </a:r>
            <a:r>
              <a:rPr lang="ru-RU"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Section 3</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Slang :</a:t>
            </a:r>
            <a:endParaRPr lang="ru-RU" dirty="0" smtClean="0">
              <a:latin typeface="Times New Roman" panose="02020603050405020304" pitchFamily="18" charset="0"/>
              <a:cs typeface="Times New Roman" panose="02020603050405020304" pitchFamily="18" charset="0"/>
            </a:endParaRPr>
          </a:p>
          <a:p>
            <a:pPr marL="0" indent="0">
              <a:buNone/>
            </a:pPr>
            <a:r>
              <a:rPr lang="en-GB" dirty="0" smtClean="0">
                <a:latin typeface="Times New Roman" panose="02020603050405020304" pitchFamily="18" charset="0"/>
                <a:cs typeface="Times New Roman" panose="02020603050405020304" pitchFamily="18" charset="0"/>
              </a:rPr>
              <a:t>1.1 </a:t>
            </a:r>
            <a:r>
              <a:rPr lang="en-GB" dirty="0">
                <a:latin typeface="Times New Roman" panose="02020603050405020304" pitchFamily="18" charset="0"/>
                <a:cs typeface="Times New Roman" panose="02020603050405020304" pitchFamily="18" charset="0"/>
              </a:rPr>
              <a:t>Who teenagers are </a:t>
            </a:r>
            <a:r>
              <a:rPr lang="en-US" dirty="0">
                <a:latin typeface="Times New Roman" panose="02020603050405020304" pitchFamily="18" charset="0"/>
                <a:cs typeface="Times New Roman" panose="02020603050405020304" pitchFamily="18" charset="0"/>
              </a:rPr>
              <a:t>;                                               3.1 What slang </a:t>
            </a:r>
            <a:r>
              <a:rPr lang="en-US" dirty="0" smtClean="0">
                <a:latin typeface="Times New Roman" panose="02020603050405020304" pitchFamily="18" charset="0"/>
                <a:cs typeface="Times New Roman" panose="02020603050405020304" pitchFamily="18" charset="0"/>
              </a:rPr>
              <a:t>is ;</a:t>
            </a:r>
          </a:p>
          <a:p>
            <a:pPr marL="0" indent="0">
              <a:buNone/>
            </a:pPr>
            <a:r>
              <a:rPr lang="en-US" dirty="0" smtClean="0">
                <a:latin typeface="Times New Roman" panose="02020603050405020304" pitchFamily="18" charset="0"/>
                <a:cs typeface="Times New Roman" panose="02020603050405020304" pitchFamily="18" charset="0"/>
              </a:rPr>
              <a:t>1.2 The </a:t>
            </a:r>
            <a:r>
              <a:rPr lang="en-US" dirty="0">
                <a:latin typeface="Times New Roman" panose="02020603050405020304" pitchFamily="18" charset="0"/>
                <a:cs typeface="Times New Roman" panose="02020603050405020304" pitchFamily="18" charset="0"/>
              </a:rPr>
              <a:t>features of modern teenagers ;                       3.2 The origins of </a:t>
            </a:r>
            <a:r>
              <a:rPr lang="en-US" dirty="0" smtClean="0">
                <a:latin typeface="Times New Roman" panose="02020603050405020304" pitchFamily="18" charset="0"/>
                <a:cs typeface="Times New Roman" panose="02020603050405020304" pitchFamily="18" charset="0"/>
              </a:rPr>
              <a:t>slang ;</a:t>
            </a:r>
          </a:p>
          <a:p>
            <a:pPr marL="0" indent="0">
              <a:buNone/>
            </a:pPr>
            <a:r>
              <a:rPr lang="en-US" dirty="0" smtClean="0">
                <a:latin typeface="Times New Roman" panose="02020603050405020304" pitchFamily="18" charset="0"/>
                <a:cs typeface="Times New Roman" panose="02020603050405020304" pitchFamily="18" charset="0"/>
              </a:rPr>
              <a:t>1.3 The </a:t>
            </a:r>
            <a:r>
              <a:rPr lang="en-US" dirty="0">
                <a:latin typeface="Times New Roman" panose="02020603050405020304" pitchFamily="18" charset="0"/>
                <a:cs typeface="Times New Roman" panose="02020603050405020304" pitchFamily="18" charset="0"/>
              </a:rPr>
              <a:t>specialties of Russian teenagers </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3.3 Types of </a:t>
            </a:r>
            <a:r>
              <a:rPr lang="en-US" dirty="0" smtClean="0">
                <a:latin typeface="Times New Roman" panose="02020603050405020304" pitchFamily="18" charset="0"/>
                <a:cs typeface="Times New Roman" panose="02020603050405020304" pitchFamily="18" charset="0"/>
              </a:rPr>
              <a:t>slang ;</a:t>
            </a:r>
          </a:p>
          <a:p>
            <a:pPr marL="0" indent="0">
              <a:buNone/>
            </a:pPr>
            <a:r>
              <a:rPr lang="en-US" dirty="0" smtClean="0">
                <a:latin typeface="Times New Roman" panose="02020603050405020304" pitchFamily="18" charset="0"/>
                <a:cs typeface="Times New Roman" panose="02020603050405020304" pitchFamily="18" charset="0"/>
              </a:rPr>
              <a:t>                                                                                     3.4 </a:t>
            </a:r>
            <a:r>
              <a:rPr lang="en-US" dirty="0">
                <a:latin typeface="Times New Roman" panose="02020603050405020304" pitchFamily="18" charset="0"/>
                <a:cs typeface="Times New Roman" panose="02020603050405020304" pitchFamily="18" charset="0"/>
              </a:rPr>
              <a:t>The reasons of using slang </a:t>
            </a:r>
            <a:r>
              <a:rPr lang="en-US" dirty="0" smtClean="0">
                <a:latin typeface="Times New Roman" panose="02020603050405020304" pitchFamily="18" charset="0"/>
                <a:cs typeface="Times New Roman" panose="02020603050405020304" pitchFamily="18" charset="0"/>
              </a:rPr>
              <a:t>words .</a:t>
            </a:r>
          </a:p>
          <a:p>
            <a:pPr marL="0" indent="0">
              <a:buNone/>
            </a:pPr>
            <a:endParaRPr lang="en-GB" dirty="0" smtClean="0">
              <a:latin typeface="Times New Roman" panose="02020603050405020304" pitchFamily="18" charset="0"/>
              <a:cs typeface="Times New Roman" panose="02020603050405020304" pitchFamily="18" charset="0"/>
            </a:endParaRPr>
          </a:p>
          <a:p>
            <a:pPr marL="0" indent="0">
              <a:buNone/>
            </a:pPr>
            <a:r>
              <a:rPr lang="en-GB" dirty="0" smtClean="0">
                <a:latin typeface="Times New Roman" panose="02020603050405020304" pitchFamily="18" charset="0"/>
                <a:cs typeface="Times New Roman" panose="02020603050405020304" pitchFamily="18" charset="0"/>
              </a:rPr>
              <a:t>Section </a:t>
            </a:r>
            <a:r>
              <a:rPr lang="en-GB" dirty="0">
                <a:latin typeface="Times New Roman" panose="02020603050405020304" pitchFamily="18" charset="0"/>
                <a:cs typeface="Times New Roman" panose="02020603050405020304" pitchFamily="18" charset="0"/>
              </a:rPr>
              <a:t>2 . </a:t>
            </a:r>
            <a:r>
              <a:rPr lang="en-GB" dirty="0" smtClean="0">
                <a:latin typeface="Times New Roman" panose="02020603050405020304" pitchFamily="18" charset="0"/>
                <a:cs typeface="Times New Roman" panose="02020603050405020304" pitchFamily="18" charset="0"/>
              </a:rPr>
              <a:t>Communication </a:t>
            </a:r>
            <a:r>
              <a:rPr lang="ru-RU"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p>
          <a:p>
            <a:pPr marL="0" indent="0">
              <a:buNone/>
            </a:pPr>
            <a:r>
              <a:rPr lang="en-GB" dirty="0" smtClean="0">
                <a:latin typeface="Times New Roman" panose="02020603050405020304" pitchFamily="18" charset="0"/>
                <a:cs typeface="Times New Roman" panose="02020603050405020304" pitchFamily="18" charset="0"/>
              </a:rPr>
              <a:t>2.1 What </a:t>
            </a:r>
            <a:r>
              <a:rPr lang="en-GB" dirty="0">
                <a:latin typeface="Times New Roman" panose="02020603050405020304" pitchFamily="18" charset="0"/>
                <a:cs typeface="Times New Roman" panose="02020603050405020304" pitchFamily="18" charset="0"/>
              </a:rPr>
              <a:t>communication </a:t>
            </a:r>
            <a:r>
              <a:rPr lang="en-GB" dirty="0" smtClean="0">
                <a:latin typeface="Times New Roman" panose="02020603050405020304" pitchFamily="18" charset="0"/>
                <a:cs typeface="Times New Roman" panose="02020603050405020304" pitchFamily="18" charset="0"/>
              </a:rPr>
              <a:t>is ;</a:t>
            </a:r>
          </a:p>
          <a:p>
            <a:pPr marL="0" indent="0">
              <a:buNone/>
            </a:pPr>
            <a:r>
              <a:rPr lang="en-GB" dirty="0">
                <a:latin typeface="Times New Roman" panose="02020603050405020304" pitchFamily="18" charset="0"/>
                <a:cs typeface="Times New Roman" panose="02020603050405020304" pitchFamily="18" charset="0"/>
              </a:rPr>
              <a:t>2.2 Ways of </a:t>
            </a:r>
            <a:r>
              <a:rPr lang="en-GB" dirty="0" smtClean="0">
                <a:latin typeface="Times New Roman" panose="02020603050405020304" pitchFamily="18" charset="0"/>
                <a:cs typeface="Times New Roman" panose="02020603050405020304" pitchFamily="18" charset="0"/>
              </a:rPr>
              <a:t>communication ;</a:t>
            </a:r>
          </a:p>
          <a:p>
            <a:pPr marL="0" indent="0">
              <a:buNone/>
            </a:pPr>
            <a:r>
              <a:rPr lang="en-GB" dirty="0">
                <a:latin typeface="Times New Roman" panose="02020603050405020304" pitchFamily="18" charset="0"/>
                <a:cs typeface="Times New Roman" panose="02020603050405020304" pitchFamily="18" charset="0"/>
              </a:rPr>
              <a:t>2.3 Communication in teenage </a:t>
            </a:r>
            <a:r>
              <a:rPr lang="en-GB" dirty="0" smtClean="0">
                <a:latin typeface="Times New Roman" panose="02020603050405020304" pitchFamily="18" charset="0"/>
                <a:cs typeface="Times New Roman" panose="02020603050405020304" pitchFamily="18" charset="0"/>
              </a:rPr>
              <a:t>years .</a:t>
            </a:r>
            <a:endParaRPr lang="ru-RU"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6758246" y="3956858"/>
            <a:ext cx="4596939" cy="2443942"/>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ru-RU"/>
          </a:p>
        </p:txBody>
      </p:sp>
      <p:sp>
        <p:nvSpPr>
          <p:cNvPr id="5" name="TextBox 4"/>
          <p:cNvSpPr txBox="1"/>
          <p:nvPr/>
        </p:nvSpPr>
        <p:spPr>
          <a:xfrm>
            <a:off x="6999315" y="3886200"/>
            <a:ext cx="4480561" cy="2831544"/>
          </a:xfrm>
          <a:prstGeom prst="rect">
            <a:avLst/>
          </a:prstGeom>
          <a:noFill/>
        </p:spPr>
        <p:txBody>
          <a:bodyPr wrap="square" rtlCol="0">
            <a:spAutoFit/>
          </a:bodyPr>
          <a:lstStyle/>
          <a:p>
            <a:r>
              <a:rPr lang="en-US" sz="2000" dirty="0" smtClean="0">
                <a:latin typeface="Times New Roman" panose="02020603050405020304" pitchFamily="18" charset="0"/>
                <a:cs typeface="Times New Roman" panose="02020603050405020304" pitchFamily="18" charset="0"/>
              </a:rPr>
              <a:t>Section </a:t>
            </a:r>
            <a:r>
              <a:rPr lang="en-US" sz="2000" dirty="0">
                <a:latin typeface="Times New Roman" panose="02020603050405020304" pitchFamily="18" charset="0"/>
                <a:cs typeface="Times New Roman" panose="02020603050405020304" pitchFamily="18" charset="0"/>
              </a:rPr>
              <a:t>4. The connection between Russian teenagers and </a:t>
            </a:r>
            <a:r>
              <a:rPr lang="en-US" sz="2000" dirty="0" smtClean="0">
                <a:latin typeface="Times New Roman" panose="02020603050405020304" pitchFamily="18" charset="0"/>
                <a:cs typeface="Times New Roman" panose="02020603050405020304" pitchFamily="18" charset="0"/>
              </a:rPr>
              <a:t>slang :</a:t>
            </a:r>
          </a:p>
          <a:p>
            <a:r>
              <a:rPr lang="en-US" sz="2000" dirty="0" smtClean="0">
                <a:latin typeface="Times New Roman" panose="02020603050405020304" pitchFamily="18" charset="0"/>
                <a:cs typeface="Times New Roman" panose="02020603050405020304" pitchFamily="18" charset="0"/>
              </a:rPr>
              <a:t>4.1 Slang </a:t>
            </a:r>
            <a:r>
              <a:rPr lang="en-US" sz="2000" dirty="0">
                <a:latin typeface="Times New Roman" panose="02020603050405020304" pitchFamily="18" charset="0"/>
                <a:cs typeface="Times New Roman" panose="02020603050405020304" pitchFamily="18" charset="0"/>
              </a:rPr>
              <a:t>in speech of Russian </a:t>
            </a:r>
            <a:r>
              <a:rPr lang="en-US" sz="2000" dirty="0" smtClean="0">
                <a:latin typeface="Times New Roman" panose="02020603050405020304" pitchFamily="18" charset="0"/>
                <a:cs typeface="Times New Roman" panose="02020603050405020304" pitchFamily="18" charset="0"/>
              </a:rPr>
              <a:t>teenagers ;</a:t>
            </a:r>
          </a:p>
          <a:p>
            <a:r>
              <a:rPr lang="en-US" sz="2000" dirty="0">
                <a:latin typeface="Times New Roman" panose="02020603050405020304" pitchFamily="18" charset="0"/>
                <a:cs typeface="Times New Roman" panose="02020603050405020304" pitchFamily="18" charset="0"/>
              </a:rPr>
              <a:t>4.2 The most used slang words of Russian </a:t>
            </a:r>
            <a:r>
              <a:rPr lang="en-US" sz="2000" dirty="0" smtClean="0">
                <a:latin typeface="Times New Roman" panose="02020603050405020304" pitchFamily="18" charset="0"/>
                <a:cs typeface="Times New Roman" panose="02020603050405020304" pitchFamily="18" charset="0"/>
              </a:rPr>
              <a:t>teenagers ;</a:t>
            </a:r>
          </a:p>
          <a:p>
            <a:r>
              <a:rPr lang="en-US" sz="2000" dirty="0" smtClean="0">
                <a:latin typeface="Times New Roman" panose="02020603050405020304" pitchFamily="18" charset="0"/>
                <a:cs typeface="Times New Roman" panose="02020603050405020304" pitchFamily="18" charset="0"/>
              </a:rPr>
              <a:t>4.3 Interaction </a:t>
            </a:r>
            <a:r>
              <a:rPr lang="en-US" sz="2000" dirty="0">
                <a:latin typeface="Times New Roman" panose="02020603050405020304" pitchFamily="18" charset="0"/>
                <a:cs typeface="Times New Roman" panose="02020603050405020304" pitchFamily="18" charset="0"/>
              </a:rPr>
              <a:t>with native </a:t>
            </a:r>
            <a:r>
              <a:rPr lang="en-US" sz="2000" dirty="0" smtClean="0">
                <a:latin typeface="Times New Roman" panose="02020603050405020304" pitchFamily="18" charset="0"/>
                <a:cs typeface="Times New Roman" panose="02020603050405020304" pitchFamily="18" charset="0"/>
              </a:rPr>
              <a:t>speakers ;</a:t>
            </a:r>
          </a:p>
          <a:p>
            <a:r>
              <a:rPr lang="en-US" sz="2000" dirty="0">
                <a:latin typeface="Times New Roman" panose="02020603050405020304" pitchFamily="18" charset="0"/>
                <a:cs typeface="Times New Roman" panose="02020603050405020304" pitchFamily="18" charset="0"/>
              </a:rPr>
              <a:t>4.4 SMS slang as a mean of </a:t>
            </a:r>
            <a:r>
              <a:rPr lang="en-US" sz="2000" dirty="0" smtClean="0">
                <a:latin typeface="Times New Roman" panose="02020603050405020304" pitchFamily="18" charset="0"/>
                <a:cs typeface="Times New Roman" panose="02020603050405020304" pitchFamily="18" charset="0"/>
              </a:rPr>
              <a:t>communication.</a:t>
            </a: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91070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13412" y="448887"/>
            <a:ext cx="8720050" cy="714895"/>
          </a:xfrm>
        </p:spPr>
        <p:txBody>
          <a:bodyPr>
            <a:normAutofit/>
          </a:bodyPr>
          <a:lstStyle/>
          <a:p>
            <a:pPr algn="ctr"/>
            <a:r>
              <a:rPr lang="en-US" sz="2400" dirty="0" smtClean="0">
                <a:latin typeface="Times New Roman" panose="02020603050405020304" pitchFamily="18" charset="0"/>
                <a:cs typeface="Times New Roman" panose="02020603050405020304" pitchFamily="18" charset="0"/>
              </a:rPr>
              <a:t>Who teenagers are </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238596" y="1255223"/>
            <a:ext cx="9917084" cy="4680064"/>
          </a:xfrm>
        </p:spPr>
        <p:txBody>
          <a:bodyPr/>
          <a:lstStyle/>
          <a:p>
            <a:pPr marL="0" indent="0">
              <a:buNone/>
            </a:pPr>
            <a:r>
              <a:rPr lang="en-US" dirty="0" smtClean="0">
                <a:latin typeface="Times New Roman" panose="02020603050405020304" pitchFamily="18" charset="0"/>
                <a:cs typeface="Times New Roman" panose="02020603050405020304" pitchFamily="18" charset="0"/>
              </a:rPr>
              <a:t> Scientists </a:t>
            </a:r>
            <a:r>
              <a:rPr lang="en-US" dirty="0">
                <a:latin typeface="Times New Roman" panose="02020603050405020304" pitchFamily="18" charset="0"/>
                <a:cs typeface="Times New Roman" panose="02020603050405020304" pitchFamily="18" charset="0"/>
              </a:rPr>
              <a:t>have different opinions about  the age of teenagers. Some of them claim that a teenager is a person from 10 to 15 years old .  The others think that teenage years is lasting until 24 years.  But at the same time, they agree that teenage years is a period of time when a person realizes his needs and abilities in life.</a:t>
            </a:r>
            <a:endParaRPr lang="ru-RU" dirty="0">
              <a:latin typeface="Times New Roman" panose="02020603050405020304" pitchFamily="18" charset="0"/>
              <a:cs typeface="Times New Roman" panose="02020603050405020304" pitchFamily="18" charset="0"/>
            </a:endParaRPr>
          </a:p>
        </p:txBody>
      </p:sp>
      <p:pic>
        <p:nvPicPr>
          <p:cNvPr id="4" name="Рисунок 3" descr="&lt;strong&gt;Teenagers&lt;/strong&gt; and the Internet | HuffPos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9374" y="2745971"/>
            <a:ext cx="7855527" cy="3927764"/>
          </a:xfrm>
          <a:prstGeom prst="rect">
            <a:avLst/>
          </a:prstGeom>
        </p:spPr>
      </p:pic>
    </p:spTree>
    <p:extLst>
      <p:ext uri="{BB962C8B-B14F-4D97-AF65-F5344CB8AC3E}">
        <p14:creationId xmlns:p14="http://schemas.microsoft.com/office/powerpoint/2010/main" val="42354054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97033" y="220287"/>
            <a:ext cx="9609513" cy="461357"/>
          </a:xfrm>
        </p:spPr>
        <p:txBody>
          <a:bodyPr>
            <a:normAutofit/>
          </a:bodyPr>
          <a:lstStyle/>
          <a:p>
            <a:r>
              <a:rPr lang="en-US" sz="2400" dirty="0" smtClean="0">
                <a:latin typeface="Times New Roman" panose="02020603050405020304" pitchFamily="18" charset="0"/>
                <a:cs typeface="Times New Roman" panose="02020603050405020304" pitchFamily="18" charset="0"/>
              </a:rPr>
              <a:t>Features of modern teenagers </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39338" y="1014153"/>
            <a:ext cx="10715106" cy="5378334"/>
          </a:xfrm>
        </p:spPr>
        <p:txBody>
          <a:bodyPr>
            <a:normAutofit/>
          </a:bodyPr>
          <a:lstStyle/>
          <a:p>
            <a:pPr marL="0" indent="0">
              <a:buNone/>
            </a:pPr>
            <a:r>
              <a:rPr lang="en-US" sz="2400" dirty="0" smtClean="0">
                <a:latin typeface="Times New Roman" panose="02020603050405020304" pitchFamily="18" charset="0"/>
                <a:cs typeface="Times New Roman" panose="02020603050405020304" pitchFamily="18" charset="0"/>
              </a:rPr>
              <a:t>•extreme </a:t>
            </a:r>
            <a:r>
              <a:rPr lang="en-US" sz="2400" dirty="0">
                <a:latin typeface="Times New Roman" panose="02020603050405020304" pitchFamily="18" charset="0"/>
                <a:cs typeface="Times New Roman" panose="02020603050405020304" pitchFamily="18" charset="0"/>
              </a:rPr>
              <a:t>arrogance and categorical judgments in relation to others;</a:t>
            </a:r>
          </a:p>
          <a:p>
            <a:pPr marL="0" indent="0">
              <a:buNone/>
            </a:pPr>
            <a:r>
              <a:rPr lang="en-US" sz="2400" dirty="0" smtClean="0">
                <a:latin typeface="Times New Roman" panose="02020603050405020304" pitchFamily="18" charset="0"/>
                <a:cs typeface="Times New Roman" panose="02020603050405020304" pitchFamily="18" charset="0"/>
              </a:rPr>
              <a:t>•contradictory </a:t>
            </a:r>
            <a:r>
              <a:rPr lang="en-US" sz="2400" dirty="0">
                <a:latin typeface="Times New Roman" panose="02020603050405020304" pitchFamily="18" charset="0"/>
                <a:cs typeface="Times New Roman" panose="02020603050405020304" pitchFamily="18" charset="0"/>
              </a:rPr>
              <a:t>behavior: shyness is replaced by swagger;</a:t>
            </a:r>
          </a:p>
          <a:p>
            <a:pPr marL="0" indent="0">
              <a:buNone/>
            </a:pPr>
            <a:r>
              <a:rPr lang="en-US" sz="2400" dirty="0" smtClean="0">
                <a:latin typeface="Times New Roman" panose="02020603050405020304" pitchFamily="18" charset="0"/>
                <a:cs typeface="Times New Roman" panose="02020603050405020304" pitchFamily="18" charset="0"/>
              </a:rPr>
              <a:t>•emotional </a:t>
            </a:r>
            <a:r>
              <a:rPr lang="en-US" sz="2400" dirty="0">
                <a:latin typeface="Times New Roman" panose="02020603050405020304" pitchFamily="18" charset="0"/>
                <a:cs typeface="Times New Roman" panose="02020603050405020304" pitchFamily="18" charset="0"/>
              </a:rPr>
              <a:t>instability and mood swings;</a:t>
            </a:r>
          </a:p>
          <a:p>
            <a:pPr marL="0" indent="0">
              <a:buNone/>
            </a:pPr>
            <a:r>
              <a:rPr lang="en-US" sz="2400" dirty="0" smtClean="0">
                <a:latin typeface="Times New Roman" panose="02020603050405020304" pitchFamily="18" charset="0"/>
                <a:cs typeface="Times New Roman" panose="02020603050405020304" pitchFamily="18" charset="0"/>
              </a:rPr>
              <a:t>•fight </a:t>
            </a:r>
            <a:r>
              <a:rPr lang="en-US" sz="2400" dirty="0">
                <a:latin typeface="Times New Roman" panose="02020603050405020304" pitchFamily="18" charset="0"/>
                <a:cs typeface="Times New Roman" panose="02020603050405020304" pitchFamily="18" charset="0"/>
              </a:rPr>
              <a:t>against common rules and common ideals;</a:t>
            </a:r>
          </a:p>
          <a:p>
            <a:pPr marL="0" indent="0">
              <a:buNone/>
            </a:pPr>
            <a:r>
              <a:rPr lang="en-US" sz="2400" dirty="0" smtClean="0">
                <a:latin typeface="Times New Roman" panose="02020603050405020304" pitchFamily="18" charset="0"/>
                <a:cs typeface="Times New Roman" panose="02020603050405020304" pitchFamily="18" charset="0"/>
              </a:rPr>
              <a:t>•respect </a:t>
            </a:r>
            <a:r>
              <a:rPr lang="en-US" sz="2400" dirty="0">
                <a:latin typeface="Times New Roman" panose="02020603050405020304" pitchFamily="18" charset="0"/>
                <a:cs typeface="Times New Roman" panose="02020603050405020304" pitchFamily="18" charset="0"/>
              </a:rPr>
              <a:t>for technology;</a:t>
            </a:r>
          </a:p>
          <a:p>
            <a:pPr marL="0" indent="0">
              <a:buNone/>
            </a:pPr>
            <a:r>
              <a:rPr lang="en-US" sz="2400" dirty="0" smtClean="0">
                <a:latin typeface="Times New Roman" panose="02020603050405020304" pitchFamily="18" charset="0"/>
                <a:cs typeface="Times New Roman" panose="02020603050405020304" pitchFamily="18" charset="0"/>
              </a:rPr>
              <a:t>•passion </a:t>
            </a:r>
            <a:r>
              <a:rPr lang="en-US" sz="2400" dirty="0">
                <a:latin typeface="Times New Roman" panose="02020603050405020304" pitchFamily="18" charset="0"/>
                <a:cs typeface="Times New Roman" panose="02020603050405020304" pitchFamily="18" charset="0"/>
              </a:rPr>
              <a:t>for mass media.</a:t>
            </a:r>
          </a:p>
        </p:txBody>
      </p:sp>
      <p:pic>
        <p:nvPicPr>
          <p:cNvPr id="4" name="Рисунок 3" descr="The Business Insider guide to teenage life in 2016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8376" y="3000469"/>
            <a:ext cx="7420495" cy="3724527"/>
          </a:xfrm>
          <a:prstGeom prst="rect">
            <a:avLst/>
          </a:prstGeom>
        </p:spPr>
      </p:pic>
    </p:spTree>
    <p:extLst>
      <p:ext uri="{BB962C8B-B14F-4D97-AF65-F5344CB8AC3E}">
        <p14:creationId xmlns:p14="http://schemas.microsoft.com/office/powerpoint/2010/main" val="23694311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71600" y="336665"/>
            <a:ext cx="9601200" cy="561109"/>
          </a:xfrm>
        </p:spPr>
        <p:txBody>
          <a:bodyPr>
            <a:normAutofit/>
          </a:bodyPr>
          <a:lstStyle/>
          <a:p>
            <a:r>
              <a:rPr lang="en-US" sz="2400" dirty="0" smtClean="0">
                <a:latin typeface="Times New Roman" panose="02020603050405020304" pitchFamily="18" charset="0"/>
                <a:cs typeface="Times New Roman" panose="02020603050405020304" pitchFamily="18" charset="0"/>
              </a:rPr>
              <a:t>What communication is</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097279" y="1246909"/>
            <a:ext cx="10548851" cy="5137266"/>
          </a:xfrm>
        </p:spPr>
        <p:txBody>
          <a:bodyPr>
            <a:normAutofit/>
          </a:bodyPr>
          <a:lstStyle/>
          <a:p>
            <a:pPr marL="0" indent="0">
              <a:buNone/>
            </a:pPr>
            <a:r>
              <a:rPr lang="en-US" sz="2800" dirty="0">
                <a:latin typeface="Times New Roman" panose="02020603050405020304" pitchFamily="18" charset="0"/>
                <a:cs typeface="Times New Roman" panose="02020603050405020304" pitchFamily="18" charset="0"/>
              </a:rPr>
              <a:t>Communication is one of the basic conditions for the existence of human society and personality. Each of us lives and works among people. In any situation, we, regardless of our desire, communicate with people – parents, peers, teachers, colleagues.</a:t>
            </a:r>
            <a:endParaRPr lang="ru-RU" sz="2800" dirty="0">
              <a:latin typeface="Times New Roman" panose="02020603050405020304" pitchFamily="18" charset="0"/>
              <a:cs typeface="Times New Roman" panose="02020603050405020304" pitchFamily="18" charset="0"/>
            </a:endParaRPr>
          </a:p>
        </p:txBody>
      </p:sp>
      <p:pic>
        <p:nvPicPr>
          <p:cNvPr id="4" name="Рисунок 3" descr="Effective &lt;strong&gt;Communication&lt;/strong&gt;: How to Synchronize Intent - CollegeA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2322" y="3000895"/>
            <a:ext cx="6857076" cy="3857105"/>
          </a:xfrm>
          <a:prstGeom prst="rect">
            <a:avLst/>
          </a:prstGeom>
        </p:spPr>
      </p:pic>
    </p:spTree>
    <p:extLst>
      <p:ext uri="{BB962C8B-B14F-4D97-AF65-F5344CB8AC3E}">
        <p14:creationId xmlns:p14="http://schemas.microsoft.com/office/powerpoint/2010/main" val="19246314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7281" y="207818"/>
            <a:ext cx="9376755" cy="623455"/>
          </a:xfrm>
        </p:spPr>
        <p:txBody>
          <a:bodyPr>
            <a:normAutofit/>
          </a:bodyPr>
          <a:lstStyle/>
          <a:p>
            <a:r>
              <a:rPr lang="en-US" sz="2400" dirty="0" smtClean="0">
                <a:latin typeface="Times New Roman" panose="02020603050405020304" pitchFamily="18" charset="0"/>
                <a:cs typeface="Times New Roman" panose="02020603050405020304" pitchFamily="18" charset="0"/>
              </a:rPr>
              <a:t>The reasons why communication with peers is important : </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89215" y="831273"/>
            <a:ext cx="10116589" cy="5320145"/>
          </a:xfrm>
        </p:spPr>
        <p:txBody>
          <a:bodyPr>
            <a:normAutofit/>
          </a:bodyPr>
          <a:lstStyle/>
          <a:p>
            <a:r>
              <a:rPr lang="en-US" sz="2800" dirty="0">
                <a:latin typeface="Times New Roman" panose="02020603050405020304" pitchFamily="18" charset="0"/>
                <a:cs typeface="Times New Roman" panose="02020603050405020304" pitchFamily="18" charset="0"/>
              </a:rPr>
              <a:t>I</a:t>
            </a:r>
            <a:r>
              <a:rPr lang="en-US" sz="2800" dirty="0" smtClean="0">
                <a:latin typeface="Times New Roman" panose="02020603050405020304" pitchFamily="18" charset="0"/>
                <a:cs typeface="Times New Roman" panose="02020603050405020304" pitchFamily="18" charset="0"/>
              </a:rPr>
              <a:t>t </a:t>
            </a:r>
            <a:r>
              <a:rPr lang="en-US" sz="2800" dirty="0">
                <a:latin typeface="Times New Roman" panose="02020603050405020304" pitchFamily="18" charset="0"/>
                <a:cs typeface="Times New Roman" panose="02020603050405020304" pitchFamily="18" charset="0"/>
              </a:rPr>
              <a:t>is very significant and specific way of information which gives teenagers opportunities to learn a lot of necessary knowledge which are not reported by </a:t>
            </a:r>
            <a:r>
              <a:rPr lang="en-US" sz="2800" dirty="0" smtClean="0">
                <a:latin typeface="Times New Roman" panose="02020603050405020304" pitchFamily="18" charset="0"/>
                <a:cs typeface="Times New Roman" panose="02020603050405020304" pitchFamily="18" charset="0"/>
              </a:rPr>
              <a:t>adults.</a:t>
            </a:r>
          </a:p>
          <a:p>
            <a:r>
              <a:rPr lang="en-US" sz="2800" dirty="0" smtClean="0">
                <a:latin typeface="Times New Roman" panose="02020603050405020304" pitchFamily="18" charset="0"/>
                <a:cs typeface="Times New Roman" panose="02020603050405020304" pitchFamily="18" charset="0"/>
              </a:rPr>
              <a:t>Together </a:t>
            </a:r>
            <a:r>
              <a:rPr lang="en-US" sz="2800" dirty="0">
                <a:latin typeface="Times New Roman" panose="02020603050405020304" pitchFamily="18" charset="0"/>
                <a:cs typeface="Times New Roman" panose="02020603050405020304" pitchFamily="18" charset="0"/>
              </a:rPr>
              <a:t>with their peers, teenagers develop skills of social interaction, the ability to submit to collective discipline and at the same time to defend their rights and relate personal interests with public </a:t>
            </a:r>
            <a:r>
              <a:rPr lang="en-US" sz="2800" dirty="0" smtClean="0">
                <a:latin typeface="Times New Roman" panose="02020603050405020304" pitchFamily="18" charset="0"/>
                <a:cs typeface="Times New Roman" panose="02020603050405020304" pitchFamily="18" charset="0"/>
              </a:rPr>
              <a:t>ones.</a:t>
            </a:r>
          </a:p>
          <a:p>
            <a:r>
              <a:rPr lang="en-US" sz="2800" dirty="0">
                <a:latin typeface="Times New Roman" panose="02020603050405020304" pitchFamily="18" charset="0"/>
                <a:cs typeface="Times New Roman" panose="02020603050405020304" pitchFamily="18" charset="0"/>
              </a:rPr>
              <a:t>T</a:t>
            </a:r>
            <a:r>
              <a:rPr lang="en-US" sz="2800" dirty="0" smtClean="0">
                <a:latin typeface="Times New Roman" panose="02020603050405020304" pitchFamily="18" charset="0"/>
                <a:cs typeface="Times New Roman" panose="02020603050405020304" pitchFamily="18" charset="0"/>
              </a:rPr>
              <a:t>his </a:t>
            </a:r>
            <a:r>
              <a:rPr lang="en-US" sz="2800" dirty="0">
                <a:latin typeface="Times New Roman" panose="02020603050405020304" pitchFamily="18" charset="0"/>
                <a:cs typeface="Times New Roman" panose="02020603050405020304" pitchFamily="18" charset="0"/>
              </a:rPr>
              <a:t>is a specific type of the emotional contact.</a:t>
            </a:r>
            <a:endParaRPr lang="ru-RU" sz="2800" dirty="0">
              <a:latin typeface="Times New Roman" panose="02020603050405020304" pitchFamily="18" charset="0"/>
              <a:cs typeface="Times New Roman" panose="02020603050405020304" pitchFamily="18" charset="0"/>
            </a:endParaRPr>
          </a:p>
        </p:txBody>
      </p:sp>
      <p:pic>
        <p:nvPicPr>
          <p:cNvPr id="4" name="Рисунок 3" descr="Ayesha Ganges Speech Services Professional evaluation and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45483" y="3470045"/>
            <a:ext cx="3304827" cy="3304827"/>
          </a:xfrm>
          <a:prstGeom prst="rect">
            <a:avLst/>
          </a:prstGeom>
        </p:spPr>
      </p:pic>
    </p:spTree>
    <p:extLst>
      <p:ext uri="{BB962C8B-B14F-4D97-AF65-F5344CB8AC3E}">
        <p14:creationId xmlns:p14="http://schemas.microsoft.com/office/powerpoint/2010/main" val="526021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38844" y="137160"/>
            <a:ext cx="9227127" cy="627611"/>
          </a:xfrm>
        </p:spPr>
        <p:txBody>
          <a:bodyPr>
            <a:normAutofit/>
          </a:bodyPr>
          <a:lstStyle/>
          <a:p>
            <a:pPr algn="ctr"/>
            <a:r>
              <a:rPr lang="en-US" sz="2400" dirty="0" smtClean="0">
                <a:latin typeface="Times New Roman" panose="02020603050405020304" pitchFamily="18" charset="0"/>
                <a:cs typeface="Times New Roman" panose="02020603050405020304" pitchFamily="18" charset="0"/>
              </a:rPr>
              <a:t>What the slang is</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39339" y="673330"/>
            <a:ext cx="11039302" cy="5719157"/>
          </a:xfrm>
        </p:spPr>
        <p:txBody>
          <a:bodyPr>
            <a:normAutofit/>
          </a:bodyPr>
          <a:lstStyle/>
          <a:p>
            <a:r>
              <a:rPr lang="en-US" dirty="0">
                <a:latin typeface="Times New Roman" panose="02020603050405020304" pitchFamily="18" charset="0"/>
                <a:cs typeface="Times New Roman" panose="02020603050405020304" pitchFamily="18" charset="0"/>
              </a:rPr>
              <a:t>Slang is a set of special words or new meanings of existing words used in different groups of people (professional, social, age, </a:t>
            </a:r>
            <a:r>
              <a:rPr lang="en-US" dirty="0" err="1">
                <a:latin typeface="Times New Roman" panose="02020603050405020304" pitchFamily="18" charset="0"/>
                <a:cs typeface="Times New Roman" panose="02020603050405020304" pitchFamily="18" charset="0"/>
              </a:rPr>
              <a:t>etc</a:t>
            </a:r>
            <a:r>
              <a:rPr lang="en-US" dirty="0" smtClean="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John. B. Gino and George. L. Kittredge described the slang in the following way: "slang — language-bum loitering in the vicinity of the literary language and always trying to make his way in the most refined society</a:t>
            </a:r>
            <a:r>
              <a:rPr lang="en-US" dirty="0" smtClean="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There is also one meaning of slang in dictionary. “Slang is a type of language consisting of words and phrases that are regarded as very informal, are more common in speech than writing , and are typically restricted to a particular context or group </a:t>
            </a:r>
            <a:r>
              <a:rPr lang="en-US" dirty="0" smtClean="0">
                <a:latin typeface="Times New Roman" panose="02020603050405020304" pitchFamily="18" charset="0"/>
                <a:cs typeface="Times New Roman" panose="02020603050405020304" pitchFamily="18" charset="0"/>
              </a:rPr>
              <a:t>of </a:t>
            </a:r>
            <a:r>
              <a:rPr lang="en-US" dirty="0">
                <a:latin typeface="Times New Roman" panose="02020603050405020304" pitchFamily="18" charset="0"/>
                <a:cs typeface="Times New Roman" panose="02020603050405020304" pitchFamily="18" charset="0"/>
              </a:rPr>
              <a:t>people.” </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Wikipedia </a:t>
            </a:r>
            <a:r>
              <a:rPr lang="en-US" dirty="0">
                <a:latin typeface="Times New Roman" panose="02020603050405020304" pitchFamily="18" charset="0"/>
                <a:cs typeface="Times New Roman" panose="02020603050405020304" pitchFamily="18" charset="0"/>
              </a:rPr>
              <a:t>says slang is a language (words, phrases, and usages) of an informal register that members of particular in-groups favor (over a standard language) in order to establish group identity, exclude outsiders, or both.</a:t>
            </a:r>
            <a:endParaRPr lang="ru-RU" dirty="0">
              <a:latin typeface="Times New Roman" panose="02020603050405020304" pitchFamily="18" charset="0"/>
              <a:cs typeface="Times New Roman" panose="02020603050405020304" pitchFamily="18" charset="0"/>
            </a:endParaRPr>
          </a:p>
        </p:txBody>
      </p:sp>
      <p:pic>
        <p:nvPicPr>
          <p:cNvPr id="5" name="Рисунок 4" descr="&lt;strong&gt;Slang&lt;/strong&gt; en inglés con su significado y ejemplos | English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79672" y="4133125"/>
            <a:ext cx="5112328" cy="2724875"/>
          </a:xfrm>
          <a:prstGeom prst="rect">
            <a:avLst/>
          </a:prstGeom>
        </p:spPr>
      </p:pic>
    </p:spTree>
    <p:extLst>
      <p:ext uri="{BB962C8B-B14F-4D97-AF65-F5344CB8AC3E}">
        <p14:creationId xmlns:p14="http://schemas.microsoft.com/office/powerpoint/2010/main" val="898791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05345" y="320040"/>
            <a:ext cx="9526385" cy="477982"/>
          </a:xfrm>
        </p:spPr>
        <p:txBody>
          <a:bodyPr>
            <a:normAutofit/>
          </a:bodyPr>
          <a:lstStyle/>
          <a:p>
            <a:r>
              <a:rPr lang="en-US" sz="2400" dirty="0">
                <a:latin typeface="Times New Roman" panose="02020603050405020304" pitchFamily="18" charset="0"/>
                <a:cs typeface="Times New Roman" panose="02020603050405020304" pitchFamily="18" charset="0"/>
              </a:rPr>
              <a:t>The reasons of using slang </a:t>
            </a:r>
            <a:r>
              <a:rPr lang="en-US" sz="2400" dirty="0" smtClean="0">
                <a:latin typeface="Times New Roman" panose="02020603050405020304" pitchFamily="18" charset="0"/>
                <a:cs typeface="Times New Roman" panose="02020603050405020304" pitchFamily="18" charset="0"/>
              </a:rPr>
              <a:t>words :</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080655" y="989215"/>
            <a:ext cx="10607040" cy="5552901"/>
          </a:xfrm>
        </p:spPr>
        <p:txBody>
          <a:bodyPr>
            <a:normAutofit/>
          </a:bodyPr>
          <a:lstStyle/>
          <a:p>
            <a:pPr marL="0" indent="0">
              <a:buNone/>
            </a:pP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make an impression;</a:t>
            </a:r>
          </a:p>
          <a:p>
            <a:pPr marL="0" indent="0">
              <a:buNone/>
            </a:pP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be on a colloquial level;</a:t>
            </a:r>
          </a:p>
          <a:p>
            <a:pPr marL="0" indent="0">
              <a:buNone/>
            </a:pP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be novel; to be different;</a:t>
            </a:r>
          </a:p>
          <a:p>
            <a:pPr marL="0" indent="0">
              <a:buNone/>
            </a:pPr>
            <a:r>
              <a:rPr lang="en-US" sz="2400" dirty="0" smtClean="0">
                <a:latin typeface="Times New Roman" panose="02020603050405020304" pitchFamily="18" charset="0"/>
                <a:cs typeface="Times New Roman" panose="02020603050405020304" pitchFamily="18" charset="0"/>
              </a:rPr>
              <a:t>•not </a:t>
            </a:r>
            <a:r>
              <a:rPr lang="en-US" sz="2400" dirty="0">
                <a:latin typeface="Times New Roman" panose="02020603050405020304" pitchFamily="18" charset="0"/>
                <a:cs typeface="Times New Roman" panose="02020603050405020304" pitchFamily="18" charset="0"/>
              </a:rPr>
              <a:t>to be understood by somebody;</a:t>
            </a:r>
          </a:p>
          <a:p>
            <a:pPr marL="0" indent="0">
              <a:buNone/>
            </a:pP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demonstrate the class that one belongs to;</a:t>
            </a:r>
          </a:p>
          <a:p>
            <a:pPr marL="0" indent="0">
              <a:buNone/>
            </a:pP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be an interesting speaker;</a:t>
            </a:r>
          </a:p>
          <a:p>
            <a:pPr marL="0" indent="0">
              <a:buNone/>
            </a:pP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enrich the language;</a:t>
            </a:r>
          </a:p>
          <a:p>
            <a:pPr marL="0" indent="0">
              <a:buNone/>
            </a:pP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induce friendliness.</a:t>
            </a:r>
          </a:p>
        </p:txBody>
      </p:sp>
      <p:pic>
        <p:nvPicPr>
          <p:cNvPr id="4" name="Рисунок 3" descr="&lt;strong&gt;Slang&lt;/strong&gt; words you forgot you used to say in school - 98five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0488" y="3374967"/>
            <a:ext cx="7181512" cy="3483033"/>
          </a:xfrm>
          <a:prstGeom prst="rect">
            <a:avLst/>
          </a:prstGeom>
        </p:spPr>
      </p:pic>
    </p:spTree>
    <p:extLst>
      <p:ext uri="{BB962C8B-B14F-4D97-AF65-F5344CB8AC3E}">
        <p14:creationId xmlns:p14="http://schemas.microsoft.com/office/powerpoint/2010/main" val="7002034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6785" y="261851"/>
            <a:ext cx="9601200" cy="469669"/>
          </a:xfrm>
        </p:spPr>
        <p:txBody>
          <a:bodyPr>
            <a:normAutofit/>
          </a:bodyPr>
          <a:lstStyle/>
          <a:p>
            <a:r>
              <a:rPr lang="en-US" sz="2400" dirty="0" smtClean="0">
                <a:latin typeface="Times New Roman" panose="02020603050405020304" pitchFamily="18" charset="0"/>
                <a:cs typeface="Times New Roman" panose="02020603050405020304" pitchFamily="18" charset="0"/>
              </a:rPr>
              <a:t>The results of the survey</a:t>
            </a:r>
            <a:endParaRPr lang="ru-RU" sz="2400"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963141" y="1327438"/>
            <a:ext cx="4374516" cy="2440617"/>
          </a:xfrm>
          <a:prstGeom prst="rect">
            <a:avLst/>
          </a:prstGeom>
        </p:spPr>
      </p:pic>
      <p:sp>
        <p:nvSpPr>
          <p:cNvPr id="6" name="TextBox 5"/>
          <p:cNvSpPr txBox="1"/>
          <p:nvPr/>
        </p:nvSpPr>
        <p:spPr>
          <a:xfrm>
            <a:off x="1645920" y="819607"/>
            <a:ext cx="3499658" cy="369332"/>
          </a:xfrm>
          <a:prstGeom prst="rect">
            <a:avLst/>
          </a:prstGeom>
          <a:noFill/>
        </p:spPr>
        <p:txBody>
          <a:bodyPr wrap="square" rtlCol="0">
            <a:spAutoFit/>
          </a:bodyPr>
          <a:lstStyle/>
          <a:p>
            <a:r>
              <a:rPr lang="en-US" dirty="0" smtClean="0"/>
              <a:t> What </a:t>
            </a:r>
            <a:r>
              <a:rPr lang="en-US" dirty="0"/>
              <a:t>gender are you ?</a:t>
            </a:r>
            <a:endParaRPr lang="ru-RU" dirty="0"/>
          </a:p>
        </p:txBody>
      </p:sp>
      <p:pic>
        <p:nvPicPr>
          <p:cNvPr id="7" name="Рисунок 6"/>
          <p:cNvPicPr>
            <a:picLocks noChangeAspect="1"/>
          </p:cNvPicPr>
          <p:nvPr/>
        </p:nvPicPr>
        <p:blipFill>
          <a:blip r:embed="rId3"/>
          <a:stretch>
            <a:fillRect/>
          </a:stretch>
        </p:blipFill>
        <p:spPr>
          <a:xfrm>
            <a:off x="7007629" y="1327438"/>
            <a:ext cx="4430684" cy="2539420"/>
          </a:xfrm>
          <a:prstGeom prst="rect">
            <a:avLst/>
          </a:prstGeom>
        </p:spPr>
      </p:pic>
      <p:sp>
        <p:nvSpPr>
          <p:cNvPr id="8" name="TextBox 7"/>
          <p:cNvSpPr txBox="1"/>
          <p:nvPr/>
        </p:nvSpPr>
        <p:spPr>
          <a:xfrm>
            <a:off x="7298575" y="681107"/>
            <a:ext cx="4139738" cy="646331"/>
          </a:xfrm>
          <a:prstGeom prst="rect">
            <a:avLst/>
          </a:prstGeom>
          <a:noFill/>
        </p:spPr>
        <p:txBody>
          <a:bodyPr wrap="square" rtlCol="0">
            <a:spAutoFit/>
          </a:bodyPr>
          <a:lstStyle/>
          <a:p>
            <a:pPr algn="ctr"/>
            <a:r>
              <a:rPr lang="en-US" dirty="0"/>
              <a:t>	What slang words are your </a:t>
            </a:r>
            <a:r>
              <a:rPr lang="en-US" dirty="0" smtClean="0"/>
              <a:t>favourite?</a:t>
            </a:r>
            <a:endParaRPr lang="ru-RU" dirty="0"/>
          </a:p>
        </p:txBody>
      </p:sp>
      <p:sp>
        <p:nvSpPr>
          <p:cNvPr id="10" name="TextBox 9"/>
          <p:cNvSpPr txBox="1"/>
          <p:nvPr/>
        </p:nvSpPr>
        <p:spPr>
          <a:xfrm>
            <a:off x="1188720" y="3925120"/>
            <a:ext cx="3956858" cy="369332"/>
          </a:xfrm>
          <a:prstGeom prst="rect">
            <a:avLst/>
          </a:prstGeom>
          <a:noFill/>
        </p:spPr>
        <p:txBody>
          <a:bodyPr wrap="square" rtlCol="0">
            <a:spAutoFit/>
          </a:bodyPr>
          <a:lstStyle/>
          <a:p>
            <a:endParaRPr lang="ru-RU" dirty="0"/>
          </a:p>
        </p:txBody>
      </p:sp>
      <p:pic>
        <p:nvPicPr>
          <p:cNvPr id="11" name="Рисунок 10"/>
          <p:cNvPicPr>
            <a:picLocks noChangeAspect="1"/>
          </p:cNvPicPr>
          <p:nvPr/>
        </p:nvPicPr>
        <p:blipFill>
          <a:blip r:embed="rId4"/>
          <a:stretch>
            <a:fillRect/>
          </a:stretch>
        </p:blipFill>
        <p:spPr>
          <a:xfrm>
            <a:off x="1141330" y="4239249"/>
            <a:ext cx="4486394" cy="2553480"/>
          </a:xfrm>
          <a:prstGeom prst="rect">
            <a:avLst/>
          </a:prstGeom>
        </p:spPr>
      </p:pic>
      <p:sp>
        <p:nvSpPr>
          <p:cNvPr id="12" name="TextBox 11"/>
          <p:cNvSpPr txBox="1"/>
          <p:nvPr/>
        </p:nvSpPr>
        <p:spPr>
          <a:xfrm>
            <a:off x="1259378" y="3690915"/>
            <a:ext cx="4078279" cy="646331"/>
          </a:xfrm>
          <a:prstGeom prst="rect">
            <a:avLst/>
          </a:prstGeom>
          <a:noFill/>
        </p:spPr>
        <p:txBody>
          <a:bodyPr wrap="square" rtlCol="0">
            <a:spAutoFit/>
          </a:bodyPr>
          <a:lstStyle/>
          <a:p>
            <a:r>
              <a:rPr lang="en-US" dirty="0" smtClean="0"/>
              <a:t>Do </a:t>
            </a:r>
            <a:r>
              <a:rPr lang="en-US" dirty="0"/>
              <a:t>you use slang words in your speech ? How often?</a:t>
            </a:r>
            <a:endParaRPr lang="ru-RU" dirty="0"/>
          </a:p>
        </p:txBody>
      </p:sp>
      <p:pic>
        <p:nvPicPr>
          <p:cNvPr id="14" name="Рисунок 13"/>
          <p:cNvPicPr>
            <a:picLocks noChangeAspect="1"/>
          </p:cNvPicPr>
          <p:nvPr/>
        </p:nvPicPr>
        <p:blipFill>
          <a:blip r:embed="rId5"/>
          <a:stretch>
            <a:fillRect/>
          </a:stretch>
        </p:blipFill>
        <p:spPr>
          <a:xfrm>
            <a:off x="7074131" y="4245325"/>
            <a:ext cx="4364182" cy="2539964"/>
          </a:xfrm>
          <a:prstGeom prst="rect">
            <a:avLst/>
          </a:prstGeom>
        </p:spPr>
      </p:pic>
    </p:spTree>
    <p:extLst>
      <p:ext uri="{BB962C8B-B14F-4D97-AF65-F5344CB8AC3E}">
        <p14:creationId xmlns:p14="http://schemas.microsoft.com/office/powerpoint/2010/main" val="37803709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88967" y="253538"/>
            <a:ext cx="10257906" cy="569422"/>
          </a:xfrm>
        </p:spPr>
        <p:txBody>
          <a:bodyPr>
            <a:normAutofit/>
          </a:bodyPr>
          <a:lstStyle/>
          <a:p>
            <a:r>
              <a:rPr lang="en-US" sz="2400" dirty="0" smtClean="0">
                <a:latin typeface="Times New Roman" panose="02020603050405020304" pitchFamily="18" charset="0"/>
                <a:cs typeface="Times New Roman" panose="02020603050405020304" pitchFamily="18" charset="0"/>
              </a:rPr>
              <a:t>Slang word which are used among teenagers:</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31025" y="906087"/>
            <a:ext cx="11122430" cy="5785658"/>
          </a:xfrm>
        </p:spPr>
        <p:txBody>
          <a:bodyPr/>
          <a:lstStyle/>
          <a:p>
            <a:pPr marL="0" indent="0">
              <a:buNone/>
            </a:pPr>
            <a:r>
              <a:rPr lang="en-US" sz="2400" dirty="0" smtClean="0"/>
              <a:t>•</a:t>
            </a:r>
            <a:r>
              <a:rPr lang="en-US" sz="2400" dirty="0" smtClean="0">
                <a:latin typeface="Times New Roman" panose="02020603050405020304" pitchFamily="18" charset="0"/>
                <a:cs typeface="Times New Roman" panose="02020603050405020304" pitchFamily="18" charset="0"/>
              </a:rPr>
              <a:t>Look </a:t>
            </a:r>
            <a:r>
              <a:rPr lang="en-US" sz="2400" dirty="0">
                <a:latin typeface="Times New Roman" panose="02020603050405020304" pitchFamily="18" charset="0"/>
                <a:cs typeface="Times New Roman" panose="02020603050405020304" pitchFamily="18" charset="0"/>
              </a:rPr>
              <a:t>(appearance);</a:t>
            </a:r>
          </a:p>
          <a:p>
            <a:pPr marL="0" indent="0">
              <a:buNone/>
            </a:pPr>
            <a:r>
              <a:rPr lang="en-US" sz="2400" dirty="0" smtClean="0">
                <a:latin typeface="Times New Roman" panose="02020603050405020304" pitchFamily="18" charset="0"/>
                <a:cs typeface="Times New Roman" panose="02020603050405020304" pitchFamily="18" charset="0"/>
              </a:rPr>
              <a:t>•Make </a:t>
            </a:r>
            <a:r>
              <a:rPr lang="en-US" sz="2400" dirty="0">
                <a:latin typeface="Times New Roman" panose="02020603050405020304" pitchFamily="18" charset="0"/>
                <a:cs typeface="Times New Roman" panose="02020603050405020304" pitchFamily="18" charset="0"/>
              </a:rPr>
              <a:t>up ( a process of making yourself beautiful);</a:t>
            </a:r>
          </a:p>
          <a:p>
            <a:pPr marL="0" indent="0">
              <a:buNone/>
            </a:pPr>
            <a:r>
              <a:rPr lang="en-US" sz="2400" dirty="0" smtClean="0">
                <a:latin typeface="Times New Roman" panose="02020603050405020304" pitchFamily="18" charset="0"/>
                <a:cs typeface="Times New Roman" panose="02020603050405020304" pitchFamily="18" charset="0"/>
              </a:rPr>
              <a:t>•Chit-chat </a:t>
            </a:r>
            <a:r>
              <a:rPr lang="en-US" sz="2400" dirty="0">
                <a:latin typeface="Times New Roman" panose="02020603050405020304" pitchFamily="18" charset="0"/>
                <a:cs typeface="Times New Roman" panose="02020603050405020304" pitchFamily="18" charset="0"/>
              </a:rPr>
              <a:t>(a process of wasting time on discussing </a:t>
            </a:r>
            <a:r>
              <a:rPr lang="en-US" sz="2400" dirty="0" err="1">
                <a:latin typeface="Times New Roman" panose="02020603050405020304" pitchFamily="18" charset="0"/>
                <a:cs typeface="Times New Roman" panose="02020603050405020304" pitchFamily="18" charset="0"/>
              </a:rPr>
              <a:t>sth</a:t>
            </a:r>
            <a:r>
              <a:rPr lang="en-US" sz="2400" dirty="0">
                <a:latin typeface="Times New Roman" panose="02020603050405020304" pitchFamily="18" charset="0"/>
                <a:cs typeface="Times New Roman" panose="02020603050405020304" pitchFamily="18" charset="0"/>
              </a:rPr>
              <a:t> unimportant );</a:t>
            </a:r>
          </a:p>
          <a:p>
            <a:pPr marL="0" indent="0">
              <a:buNone/>
            </a:pPr>
            <a:r>
              <a:rPr lang="en-US" sz="2400" dirty="0" smtClean="0">
                <a:latin typeface="Times New Roman" panose="02020603050405020304" pitchFamily="18" charset="0"/>
                <a:cs typeface="Times New Roman" panose="02020603050405020304" pitchFamily="18" charset="0"/>
              </a:rPr>
              <a:t>•Baby </a:t>
            </a:r>
            <a:r>
              <a:rPr lang="en-US" sz="2400" dirty="0">
                <a:latin typeface="Times New Roman" panose="02020603050405020304" pitchFamily="18" charset="0"/>
                <a:cs typeface="Times New Roman" panose="02020603050405020304" pitchFamily="18" charset="0"/>
              </a:rPr>
              <a:t>(a name of sweetheart);</a:t>
            </a:r>
          </a:p>
          <a:p>
            <a:pPr marL="0" indent="0">
              <a:buNone/>
            </a:pPr>
            <a:r>
              <a:rPr lang="en-US" sz="2400" dirty="0" smtClean="0">
                <a:latin typeface="Times New Roman" panose="02020603050405020304" pitchFamily="18" charset="0"/>
                <a:cs typeface="Times New Roman" panose="02020603050405020304" pitchFamily="18" charset="0"/>
              </a:rPr>
              <a:t>•Bro </a:t>
            </a:r>
            <a:r>
              <a:rPr lang="en-US" sz="2400" dirty="0">
                <a:latin typeface="Times New Roman" panose="02020603050405020304" pitchFamily="18" charset="0"/>
                <a:cs typeface="Times New Roman" panose="02020603050405020304" pitchFamily="18" charset="0"/>
              </a:rPr>
              <a:t>(a mate);</a:t>
            </a:r>
          </a:p>
          <a:p>
            <a:pPr marL="0" indent="0">
              <a:buNone/>
            </a:pPr>
            <a:r>
              <a:rPr lang="en-US" sz="2400" dirty="0" smtClean="0">
                <a:latin typeface="Times New Roman" panose="02020603050405020304" pitchFamily="18" charset="0"/>
                <a:cs typeface="Times New Roman" panose="02020603050405020304" pitchFamily="18" charset="0"/>
              </a:rPr>
              <a:t>•Gamer </a:t>
            </a:r>
            <a:r>
              <a:rPr lang="en-US" sz="2400" dirty="0">
                <a:latin typeface="Times New Roman" panose="02020603050405020304" pitchFamily="18" charset="0"/>
                <a:cs typeface="Times New Roman" panose="02020603050405020304" pitchFamily="18" charset="0"/>
              </a:rPr>
              <a:t>(a person </a:t>
            </a:r>
            <a:r>
              <a:rPr lang="en-US" sz="2400">
                <a:latin typeface="Times New Roman" panose="02020603050405020304" pitchFamily="18" charset="0"/>
                <a:cs typeface="Times New Roman" panose="02020603050405020304" pitchFamily="18" charset="0"/>
              </a:rPr>
              <a:t>who </a:t>
            </a:r>
            <a:r>
              <a:rPr lang="en-US" sz="2400" smtClean="0">
                <a:latin typeface="Times New Roman" panose="02020603050405020304" pitchFamily="18" charset="0"/>
                <a:cs typeface="Times New Roman" panose="02020603050405020304" pitchFamily="18" charset="0"/>
              </a:rPr>
              <a:t>plays games </a:t>
            </a:r>
            <a:r>
              <a:rPr lang="en-US" sz="2400" dirty="0">
                <a:latin typeface="Times New Roman" panose="02020603050405020304" pitchFamily="18" charset="0"/>
                <a:cs typeface="Times New Roman" panose="02020603050405020304" pitchFamily="18" charset="0"/>
              </a:rPr>
              <a:t>very often );</a:t>
            </a:r>
          </a:p>
          <a:p>
            <a:pPr marL="0" indent="0">
              <a:buNone/>
            </a:pPr>
            <a:r>
              <a:rPr lang="en-US" sz="2400" dirty="0" smtClean="0">
                <a:latin typeface="Times New Roman" panose="02020603050405020304" pitchFamily="18" charset="0"/>
                <a:cs typeface="Times New Roman" panose="02020603050405020304" pitchFamily="18" charset="0"/>
              </a:rPr>
              <a:t>•Freak </a:t>
            </a:r>
            <a:r>
              <a:rPr lang="en-US" sz="2400" dirty="0">
                <a:latin typeface="Times New Roman" panose="02020603050405020304" pitchFamily="18" charset="0"/>
                <a:cs typeface="Times New Roman" panose="02020603050405020304" pitchFamily="18" charset="0"/>
              </a:rPr>
              <a:t>( an outsider); </a:t>
            </a:r>
          </a:p>
          <a:p>
            <a:pPr marL="0" indent="0">
              <a:buNone/>
            </a:pPr>
            <a:r>
              <a:rPr lang="en-US" sz="2400" dirty="0" smtClean="0">
                <a:latin typeface="Times New Roman" panose="02020603050405020304" pitchFamily="18" charset="0"/>
                <a:cs typeface="Times New Roman" panose="02020603050405020304" pitchFamily="18" charset="0"/>
              </a:rPr>
              <a:t>•Must </a:t>
            </a:r>
            <a:r>
              <a:rPr lang="en-US" sz="2400" dirty="0">
                <a:latin typeface="Times New Roman" panose="02020603050405020304" pitchFamily="18" charset="0"/>
                <a:cs typeface="Times New Roman" panose="02020603050405020304" pitchFamily="18" charset="0"/>
              </a:rPr>
              <a:t>have (things without which people cannot live).</a:t>
            </a:r>
          </a:p>
          <a:p>
            <a:pPr marL="0" indent="0">
              <a:buNone/>
            </a:pPr>
            <a:endParaRPr lang="ru-RU" dirty="0"/>
          </a:p>
        </p:txBody>
      </p:sp>
      <p:pic>
        <p:nvPicPr>
          <p:cNvPr id="4" name="Рисунок 3" descr="Engineer's World | Everything from engineer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42265" y="3449783"/>
            <a:ext cx="4549735" cy="3408218"/>
          </a:xfrm>
          <a:prstGeom prst="rect">
            <a:avLst/>
          </a:prstGeom>
        </p:spPr>
      </p:pic>
    </p:spTree>
    <p:extLst>
      <p:ext uri="{BB962C8B-B14F-4D97-AF65-F5344CB8AC3E}">
        <p14:creationId xmlns:p14="http://schemas.microsoft.com/office/powerpoint/2010/main" val="28958218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38597" y="220287"/>
            <a:ext cx="9318567" cy="802178"/>
          </a:xfrm>
        </p:spPr>
        <p:txBody>
          <a:bodyPr>
            <a:normAutofit/>
          </a:bodyPr>
          <a:lstStyle/>
          <a:p>
            <a:r>
              <a:rPr lang="en-US" sz="2400" dirty="0">
                <a:latin typeface="Times New Roman" panose="02020603050405020304" pitchFamily="18" charset="0"/>
                <a:cs typeface="Times New Roman" panose="02020603050405020304" pitchFamily="18" charset="0"/>
              </a:rPr>
              <a:t>The most used slang words of Russian teenagers</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72589" y="856211"/>
            <a:ext cx="10956175" cy="5744094"/>
          </a:xfrm>
        </p:spPr>
        <p:txBody>
          <a:bodyPr/>
          <a:lstStyle/>
          <a:p>
            <a:pPr marL="0" indent="0">
              <a:buNone/>
            </a:pPr>
            <a:r>
              <a:rPr lang="en-US" sz="2400" dirty="0" smtClean="0">
                <a:latin typeface="Times New Roman" panose="02020603050405020304" pitchFamily="18" charset="0"/>
                <a:cs typeface="Times New Roman" panose="02020603050405020304" pitchFamily="18" charset="0"/>
              </a:rPr>
              <a:t>•Lol </a:t>
            </a:r>
            <a:r>
              <a:rPr lang="en-US" sz="2400" dirty="0">
                <a:latin typeface="Times New Roman" panose="02020603050405020304" pitchFamily="18" charset="0"/>
                <a:cs typeface="Times New Roman" panose="02020603050405020304" pitchFamily="18" charset="0"/>
              </a:rPr>
              <a:t>is used when Russian teenagers do not know what to say in conversation with </a:t>
            </a:r>
            <a:r>
              <a:rPr lang="en-US" sz="2400" dirty="0" err="1">
                <a:latin typeface="Times New Roman" panose="02020603050405020304" pitchFamily="18" charset="0"/>
                <a:cs typeface="Times New Roman" panose="02020603050405020304" pitchFamily="18" charset="0"/>
              </a:rPr>
              <a:t>smb</a:t>
            </a:r>
            <a:r>
              <a:rPr lang="en-US" sz="2400" dirty="0">
                <a:latin typeface="Times New Roman" panose="02020603050405020304" pitchFamily="18" charset="0"/>
                <a:cs typeface="Times New Roman" panose="02020603050405020304" pitchFamily="18" charset="0"/>
              </a:rPr>
              <a:t>;</a:t>
            </a:r>
          </a:p>
          <a:p>
            <a:pPr marL="0" indent="0">
              <a:buNone/>
            </a:pPr>
            <a:r>
              <a:rPr lang="en-US" sz="2400" dirty="0" smtClean="0">
                <a:latin typeface="Times New Roman" panose="02020603050405020304" pitchFamily="18" charset="0"/>
                <a:cs typeface="Times New Roman" panose="02020603050405020304" pitchFamily="18" charset="0"/>
              </a:rPr>
              <a:t>•Rofl </a:t>
            </a:r>
            <a:r>
              <a:rPr lang="en-US" sz="2400" dirty="0">
                <a:latin typeface="Times New Roman" panose="02020603050405020304" pitchFamily="18" charset="0"/>
                <a:cs typeface="Times New Roman" panose="02020603050405020304" pitchFamily="18" charset="0"/>
              </a:rPr>
              <a:t>is used in case when Russians hear </a:t>
            </a:r>
            <a:r>
              <a:rPr lang="en-US" sz="2400" dirty="0" err="1">
                <a:latin typeface="Times New Roman" panose="02020603050405020304" pitchFamily="18" charset="0"/>
                <a:cs typeface="Times New Roman" panose="02020603050405020304" pitchFamily="18" charset="0"/>
              </a:rPr>
              <a:t>sth</a:t>
            </a:r>
            <a:r>
              <a:rPr lang="en-US" sz="2400" dirty="0">
                <a:latin typeface="Times New Roman" panose="02020603050405020304" pitchFamily="18" charset="0"/>
                <a:cs typeface="Times New Roman" panose="02020603050405020304" pitchFamily="18" charset="0"/>
              </a:rPr>
              <a:t> funny;</a:t>
            </a:r>
          </a:p>
          <a:p>
            <a:pPr marL="0" indent="0">
              <a:buNone/>
            </a:pPr>
            <a:r>
              <a:rPr lang="en-US" sz="2400" dirty="0" smtClean="0">
                <a:latin typeface="Times New Roman" panose="02020603050405020304" pitchFamily="18" charset="0"/>
                <a:cs typeface="Times New Roman" panose="02020603050405020304" pitchFamily="18" charset="0"/>
              </a:rPr>
              <a:t>•Proof </a:t>
            </a:r>
            <a:r>
              <a:rPr lang="en-US" sz="2400" dirty="0">
                <a:latin typeface="Times New Roman" panose="02020603050405020304" pitchFamily="18" charset="0"/>
                <a:cs typeface="Times New Roman" panose="02020603050405020304" pitchFamily="18" charset="0"/>
              </a:rPr>
              <a:t>is used to say that your speaker is a liar;</a:t>
            </a:r>
          </a:p>
          <a:p>
            <a:pPr marL="0" indent="0">
              <a:buNone/>
            </a:pPr>
            <a:r>
              <a:rPr lang="en-US" sz="2400" dirty="0" smtClean="0">
                <a:latin typeface="Times New Roman" panose="02020603050405020304" pitchFamily="18" charset="0"/>
                <a:cs typeface="Times New Roman" panose="02020603050405020304" pitchFamily="18" charset="0"/>
              </a:rPr>
              <a:t>•Come </a:t>
            </a:r>
            <a:r>
              <a:rPr lang="en-US" sz="2400" dirty="0">
                <a:latin typeface="Times New Roman" panose="02020603050405020304" pitchFamily="18" charset="0"/>
                <a:cs typeface="Times New Roman" panose="02020603050405020304" pitchFamily="18" charset="0"/>
              </a:rPr>
              <a:t>on is used to pay attention on yourself ;</a:t>
            </a:r>
          </a:p>
          <a:p>
            <a:pPr marL="0" indent="0">
              <a:buNone/>
            </a:pPr>
            <a:r>
              <a:rPr lang="en-US" sz="2400" dirty="0" smtClean="0">
                <a:latin typeface="Times New Roman" panose="02020603050405020304" pitchFamily="18" charset="0"/>
                <a:cs typeface="Times New Roman" panose="02020603050405020304" pitchFamily="18" charset="0"/>
              </a:rPr>
              <a:t>•Ok </a:t>
            </a:r>
            <a:r>
              <a:rPr lang="en-US" sz="2400" dirty="0">
                <a:latin typeface="Times New Roman" panose="02020603050405020304" pitchFamily="18" charset="0"/>
                <a:cs typeface="Times New Roman" panose="02020603050405020304" pitchFamily="18" charset="0"/>
              </a:rPr>
              <a:t>is used to say that </a:t>
            </a:r>
            <a:r>
              <a:rPr lang="en-US" sz="2400" dirty="0" err="1">
                <a:latin typeface="Times New Roman" panose="02020603050405020304" pitchFamily="18" charset="0"/>
                <a:cs typeface="Times New Roman" panose="02020603050405020304" pitchFamily="18" charset="0"/>
              </a:rPr>
              <a:t>sth</a:t>
            </a:r>
            <a:r>
              <a:rPr lang="en-US" sz="2400" dirty="0">
                <a:latin typeface="Times New Roman" panose="02020603050405020304" pitchFamily="18" charset="0"/>
                <a:cs typeface="Times New Roman" panose="02020603050405020304" pitchFamily="18" charset="0"/>
              </a:rPr>
              <a:t> is good;</a:t>
            </a:r>
          </a:p>
          <a:p>
            <a:pPr marL="0" indent="0">
              <a:buNone/>
            </a:pPr>
            <a:r>
              <a:rPr lang="en-US" sz="2400" dirty="0" smtClean="0">
                <a:latin typeface="Times New Roman" panose="02020603050405020304" pitchFamily="18" charset="0"/>
                <a:cs typeface="Times New Roman" panose="02020603050405020304" pitchFamily="18" charset="0"/>
              </a:rPr>
              <a:t>•Hype </a:t>
            </a:r>
            <a:r>
              <a:rPr lang="en-US" sz="2400" dirty="0">
                <a:latin typeface="Times New Roman" panose="02020603050405020304" pitchFamily="18" charset="0"/>
                <a:cs typeface="Times New Roman" panose="02020603050405020304" pitchFamily="18" charset="0"/>
              </a:rPr>
              <a:t>is used when </a:t>
            </a:r>
            <a:r>
              <a:rPr lang="en-US" sz="2400" dirty="0" err="1">
                <a:latin typeface="Times New Roman" panose="02020603050405020304" pitchFamily="18" charset="0"/>
                <a:cs typeface="Times New Roman" panose="02020603050405020304" pitchFamily="18" charset="0"/>
              </a:rPr>
              <a:t>smb</a:t>
            </a:r>
            <a:r>
              <a:rPr lang="en-US" sz="2400" dirty="0">
                <a:latin typeface="Times New Roman" panose="02020603050405020304" pitchFamily="18" charset="0"/>
                <a:cs typeface="Times New Roman" panose="02020603050405020304" pitchFamily="18" charset="0"/>
              </a:rPr>
              <a:t> gets excited about </a:t>
            </a:r>
            <a:r>
              <a:rPr lang="en-US" sz="2400" dirty="0" err="1">
                <a:latin typeface="Times New Roman" panose="02020603050405020304" pitchFamily="18" charset="0"/>
                <a:cs typeface="Times New Roman" panose="02020603050405020304" pitchFamily="18" charset="0"/>
              </a:rPr>
              <a:t>sth</a:t>
            </a:r>
            <a:r>
              <a:rPr lang="en-US" sz="2400" dirty="0">
                <a:latin typeface="Times New Roman" panose="02020603050405020304" pitchFamily="18" charset="0"/>
                <a:cs typeface="Times New Roman" panose="02020603050405020304" pitchFamily="18" charset="0"/>
              </a:rPr>
              <a:t>;</a:t>
            </a:r>
          </a:p>
          <a:p>
            <a:pPr marL="0" indent="0">
              <a:buNone/>
            </a:pPr>
            <a:r>
              <a:rPr lang="en-US" sz="2400" dirty="0" smtClean="0">
                <a:latin typeface="Times New Roman" panose="02020603050405020304" pitchFamily="18" charset="0"/>
                <a:cs typeface="Times New Roman" panose="02020603050405020304" pitchFamily="18" charset="0"/>
              </a:rPr>
              <a:t>•Relax </a:t>
            </a:r>
            <a:r>
              <a:rPr lang="en-US" sz="2400" dirty="0">
                <a:latin typeface="Times New Roman" panose="02020603050405020304" pitchFamily="18" charset="0"/>
                <a:cs typeface="Times New Roman" panose="02020603050405020304" pitchFamily="18" charset="0"/>
              </a:rPr>
              <a:t>is to say about free time when </a:t>
            </a:r>
            <a:r>
              <a:rPr lang="en-US" sz="2400" dirty="0" err="1">
                <a:latin typeface="Times New Roman" panose="02020603050405020304" pitchFamily="18" charset="0"/>
                <a:cs typeface="Times New Roman" panose="02020603050405020304" pitchFamily="18" charset="0"/>
              </a:rPr>
              <a:t>smb</a:t>
            </a:r>
            <a:r>
              <a:rPr lang="en-US" sz="2400" dirty="0">
                <a:latin typeface="Times New Roman" panose="02020603050405020304" pitchFamily="18" charset="0"/>
                <a:cs typeface="Times New Roman" panose="02020603050405020304" pitchFamily="18" charset="0"/>
              </a:rPr>
              <a:t> has rest).</a:t>
            </a:r>
          </a:p>
          <a:p>
            <a:pPr marL="0" indent="0">
              <a:buNone/>
            </a:pPr>
            <a:endParaRPr lang="ru-RU" dirty="0"/>
          </a:p>
        </p:txBody>
      </p:sp>
      <p:pic>
        <p:nvPicPr>
          <p:cNvPr id="4" name="Рисунок 3" descr="&lt;strong&gt;Slang&lt;/strong&gt; « dilog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29801" y="2834640"/>
            <a:ext cx="4762199" cy="3532909"/>
          </a:xfrm>
          <a:prstGeom prst="rect">
            <a:avLst/>
          </a:prstGeom>
        </p:spPr>
      </p:pic>
    </p:spTree>
    <p:extLst>
      <p:ext uri="{BB962C8B-B14F-4D97-AF65-F5344CB8AC3E}">
        <p14:creationId xmlns:p14="http://schemas.microsoft.com/office/powerpoint/2010/main" val="30162746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8473" y="211974"/>
            <a:ext cx="9601200" cy="685801"/>
          </a:xfrm>
        </p:spPr>
        <p:txBody>
          <a:bodyPr>
            <a:normAutofit/>
          </a:bodyPr>
          <a:lstStyle/>
          <a:p>
            <a:r>
              <a:rPr lang="en-GB" sz="2200" dirty="0" smtClean="0">
                <a:latin typeface="Times New Roman" panose="02020603050405020304" pitchFamily="18" charset="0"/>
                <a:cs typeface="Times New Roman" panose="02020603050405020304" pitchFamily="18" charset="0"/>
              </a:rPr>
              <a:t>Interaction </a:t>
            </a:r>
            <a:r>
              <a:rPr lang="en-GB" sz="2200" dirty="0">
                <a:latin typeface="Times New Roman" panose="02020603050405020304" pitchFamily="18" charset="0"/>
                <a:cs typeface="Times New Roman" panose="02020603050405020304" pitchFamily="18" charset="0"/>
              </a:rPr>
              <a:t>with native speaker </a:t>
            </a:r>
            <a:endParaRPr lang="ru-RU" sz="22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11439" y="635923"/>
            <a:ext cx="6650185" cy="2098965"/>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2095" y="777308"/>
            <a:ext cx="3458095" cy="3385977"/>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57468" y="3355237"/>
            <a:ext cx="5060459" cy="3129147"/>
          </a:xfrm>
          <a:prstGeom prst="rect">
            <a:avLst/>
          </a:prstGeom>
        </p:spPr>
      </p:pic>
      <p:pic>
        <p:nvPicPr>
          <p:cNvPr id="3" name="Рисунок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72095" y="4728619"/>
            <a:ext cx="4983270" cy="2038610"/>
          </a:xfrm>
          <a:prstGeom prst="rect">
            <a:avLst/>
          </a:prstGeom>
        </p:spPr>
      </p:pic>
    </p:spTree>
    <p:extLst>
      <p:ext uri="{BB962C8B-B14F-4D97-AF65-F5344CB8AC3E}">
        <p14:creationId xmlns:p14="http://schemas.microsoft.com/office/powerpoint/2010/main" val="41052602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97033" y="328353"/>
            <a:ext cx="9601200" cy="369916"/>
          </a:xfrm>
        </p:spPr>
        <p:txBody>
          <a:bodyPr>
            <a:normAutofit fontScale="90000"/>
          </a:bodyPr>
          <a:lstStyle/>
          <a:p>
            <a:r>
              <a:rPr lang="en-GB" sz="2400" dirty="0">
                <a:latin typeface="Times New Roman" panose="02020603050405020304" pitchFamily="18" charset="0"/>
                <a:cs typeface="Times New Roman" panose="02020603050405020304" pitchFamily="18" charset="0"/>
              </a:rPr>
              <a:t>Interaction with native </a:t>
            </a:r>
            <a:r>
              <a:rPr lang="en-GB" sz="2400" dirty="0" smtClean="0">
                <a:latin typeface="Times New Roman" panose="02020603050405020304" pitchFamily="18" charset="0"/>
                <a:cs typeface="Times New Roman" panose="02020603050405020304" pitchFamily="18" charset="0"/>
              </a:rPr>
              <a:t>speaker </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047403" y="972589"/>
            <a:ext cx="10823171" cy="5178829"/>
          </a:xfrm>
        </p:spPr>
        <p:txBody>
          <a:bodyPr/>
          <a:lstStyle/>
          <a:p>
            <a:pPr marL="0" indent="0">
              <a:buNone/>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word “bro” or “</a:t>
            </a:r>
            <a:r>
              <a:rPr lang="en-US" sz="2400" dirty="0" err="1">
                <a:latin typeface="Times New Roman" panose="02020603050405020304" pitchFamily="18" charset="0"/>
                <a:cs typeface="Times New Roman" panose="02020603050405020304" pitchFamily="18" charset="0"/>
              </a:rPr>
              <a:t>bruh</a:t>
            </a:r>
            <a:r>
              <a:rPr lang="en-US" sz="2400" dirty="0">
                <a:latin typeface="Times New Roman" panose="02020603050405020304" pitchFamily="18" charset="0"/>
                <a:cs typeface="Times New Roman" panose="02020603050405020304" pitchFamily="18" charset="0"/>
              </a:rPr>
              <a:t>” can be used when we want to refer to a boy, but American girls use it more often than boys;</a:t>
            </a:r>
          </a:p>
          <a:p>
            <a:pPr marL="0" indent="0">
              <a:buNone/>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word “ squad” is used to name close friends or people who are always with you and share your interest;</a:t>
            </a:r>
          </a:p>
          <a:p>
            <a:pPr marL="0" indent="0">
              <a:buNone/>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word combination “spilling the tea” means “telling </a:t>
            </a:r>
            <a:r>
              <a:rPr lang="en-US" sz="2400" dirty="0" err="1">
                <a:latin typeface="Times New Roman" panose="02020603050405020304" pitchFamily="18" charset="0"/>
                <a:cs typeface="Times New Roman" panose="02020603050405020304" pitchFamily="18" charset="0"/>
              </a:rPr>
              <a:t>smb’s</a:t>
            </a:r>
            <a:r>
              <a:rPr lang="en-US" sz="2400" dirty="0">
                <a:latin typeface="Times New Roman" panose="02020603050405020304" pitchFamily="18" charset="0"/>
                <a:cs typeface="Times New Roman" panose="02020603050405020304" pitchFamily="18" charset="0"/>
              </a:rPr>
              <a:t> secrets”, while “sipping the tea” means “ having information about </a:t>
            </a:r>
            <a:r>
              <a:rPr lang="en-US" sz="2400" dirty="0" err="1">
                <a:latin typeface="Times New Roman" panose="02020603050405020304" pitchFamily="18" charset="0"/>
                <a:cs typeface="Times New Roman" panose="02020603050405020304" pitchFamily="18" charset="0"/>
              </a:rPr>
              <a:t>sth</a:t>
            </a:r>
            <a:r>
              <a:rPr lang="en-US" sz="2400" dirty="0">
                <a:latin typeface="Times New Roman" panose="02020603050405020304" pitchFamily="18" charset="0"/>
                <a:cs typeface="Times New Roman" panose="02020603050405020304" pitchFamily="18" charset="0"/>
              </a:rPr>
              <a:t>, but keeping silence”;</a:t>
            </a:r>
          </a:p>
          <a:p>
            <a:pPr marL="0" indent="0">
              <a:buNone/>
            </a:pP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phrase “ throwing shade” signifies that a person insults </a:t>
            </a:r>
            <a:r>
              <a:rPr lang="en-US" sz="2400" dirty="0" err="1">
                <a:latin typeface="Times New Roman" panose="02020603050405020304" pitchFamily="18" charset="0"/>
                <a:cs typeface="Times New Roman" panose="02020603050405020304" pitchFamily="18" charset="0"/>
              </a:rPr>
              <a:t>smb</a:t>
            </a:r>
            <a:r>
              <a:rPr lang="en-US" sz="2400" dirty="0">
                <a:latin typeface="Times New Roman" panose="02020603050405020304" pitchFamily="18" charset="0"/>
                <a:cs typeface="Times New Roman" panose="02020603050405020304" pitchFamily="18" charset="0"/>
              </a:rPr>
              <a:t>.</a:t>
            </a:r>
          </a:p>
          <a:p>
            <a:pPr marL="0" indent="0">
              <a:buNone/>
            </a:pPr>
            <a:endParaRPr lang="en-US" dirty="0"/>
          </a:p>
          <a:p>
            <a:pPr marL="0" indent="0">
              <a:buNone/>
            </a:pPr>
            <a:endParaRPr lang="ru-RU" dirty="0"/>
          </a:p>
        </p:txBody>
      </p:sp>
      <p:pic>
        <p:nvPicPr>
          <p:cNvPr id="4" name="Рисунок 3" descr="Siapakah Itu &lt;strong&gt;Native Speaker&lt;/strong&gt;? - KAMPUNG INGGRIS SEMARA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0014" y="3845530"/>
            <a:ext cx="4738717" cy="3012470"/>
          </a:xfrm>
          <a:prstGeom prst="rect">
            <a:avLst/>
          </a:prstGeom>
        </p:spPr>
      </p:pic>
    </p:spTree>
    <p:extLst>
      <p:ext uri="{BB962C8B-B14F-4D97-AF65-F5344CB8AC3E}">
        <p14:creationId xmlns:p14="http://schemas.microsoft.com/office/powerpoint/2010/main" val="30760547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3906" y="170412"/>
            <a:ext cx="9601200" cy="477982"/>
          </a:xfrm>
        </p:spPr>
        <p:txBody>
          <a:bodyPr>
            <a:normAutofit/>
          </a:bodyPr>
          <a:lstStyle/>
          <a:p>
            <a:r>
              <a:rPr lang="en-US" sz="2400" dirty="0">
                <a:latin typeface="Times New Roman" panose="02020603050405020304" pitchFamily="18" charset="0"/>
                <a:cs typeface="Times New Roman" panose="02020603050405020304" pitchFamily="18" charset="0"/>
              </a:rPr>
              <a:t>SMS slang as a mean of communication</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113906" y="1014153"/>
            <a:ext cx="10773294" cy="5544589"/>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SMS (Short Message Service) - a technology that allows you to receive and transmit short text messages by cell phone</a:t>
            </a:r>
            <a:r>
              <a:rPr lang="en-US" sz="2400" dirty="0" smtClean="0">
                <a:latin typeface="Times New Roman" panose="02020603050405020304" pitchFamily="18" charset="0"/>
                <a:cs typeface="Times New Roman" panose="02020603050405020304" pitchFamily="18" charset="0"/>
              </a:rPr>
              <a:t>.</a:t>
            </a:r>
          </a:p>
          <a:p>
            <a:pPr marL="0" indent="0">
              <a:buNone/>
            </a:pPr>
            <a:r>
              <a:rPr lang="en-GB" sz="2400" dirty="0" smtClean="0">
                <a:latin typeface="Times New Roman" panose="02020603050405020304" pitchFamily="18" charset="0"/>
                <a:cs typeface="Times New Roman" panose="02020603050405020304" pitchFamily="18" charset="0"/>
              </a:rPr>
              <a:t>Linguistic </a:t>
            </a:r>
            <a:r>
              <a:rPr lang="en-GB" sz="2400" dirty="0">
                <a:latin typeface="Times New Roman" panose="02020603050405020304" pitchFamily="18" charset="0"/>
                <a:cs typeface="Times New Roman" panose="02020603050405020304" pitchFamily="18" charset="0"/>
              </a:rPr>
              <a:t>features of SMS-texts </a:t>
            </a:r>
            <a:r>
              <a:rPr lang="en-GB" sz="2400" dirty="0" smtClean="0">
                <a:latin typeface="Times New Roman" panose="02020603050405020304" pitchFamily="18" charset="0"/>
                <a:cs typeface="Times New Roman" panose="02020603050405020304" pitchFamily="18" charset="0"/>
              </a:rPr>
              <a:t>:</a:t>
            </a:r>
          </a:p>
          <a:p>
            <a:r>
              <a:rPr lang="en-GB" sz="2400" dirty="0">
                <a:latin typeface="Times New Roman" panose="02020603050405020304" pitchFamily="18" charset="0"/>
                <a:cs typeface="Times New Roman" panose="02020603050405020304" pitchFamily="18" charset="0"/>
              </a:rPr>
              <a:t>non-compliance with spelling </a:t>
            </a:r>
            <a:r>
              <a:rPr lang="en-GB" sz="2400" dirty="0" smtClean="0">
                <a:latin typeface="Times New Roman" panose="02020603050405020304" pitchFamily="18" charset="0"/>
                <a:cs typeface="Times New Roman" panose="02020603050405020304" pitchFamily="18" charset="0"/>
              </a:rPr>
              <a:t>rules;</a:t>
            </a:r>
          </a:p>
          <a:p>
            <a:r>
              <a:rPr lang="en-GB" sz="2400" dirty="0">
                <a:latin typeface="Times New Roman" panose="02020603050405020304" pitchFamily="18" charset="0"/>
                <a:cs typeface="Times New Roman" panose="02020603050405020304" pitchFamily="18" charset="0"/>
              </a:rPr>
              <a:t>non-compliance with punctuation </a:t>
            </a:r>
            <a:r>
              <a:rPr lang="en-GB" sz="2400" dirty="0" smtClean="0">
                <a:latin typeface="Times New Roman" panose="02020603050405020304" pitchFamily="18" charset="0"/>
                <a:cs typeface="Times New Roman" panose="02020603050405020304" pitchFamily="18" charset="0"/>
              </a:rPr>
              <a:t>rules;</a:t>
            </a:r>
          </a:p>
          <a:p>
            <a:r>
              <a:rPr lang="en-US" sz="2400" dirty="0">
                <a:latin typeface="Times New Roman" panose="02020603050405020304" pitchFamily="18" charset="0"/>
                <a:cs typeface="Times New Roman" panose="02020603050405020304" pitchFamily="18" charset="0"/>
              </a:rPr>
              <a:t>characterized by the use of slang, neologisms, </a:t>
            </a:r>
            <a:r>
              <a:rPr lang="en-US" sz="2400" dirty="0" smtClean="0">
                <a:latin typeface="Times New Roman" panose="02020603050405020304" pitchFamily="18" charset="0"/>
                <a:cs typeface="Times New Roman" panose="02020603050405020304" pitchFamily="18" charset="0"/>
              </a:rPr>
              <a:t>dialecticisms.</a:t>
            </a:r>
          </a:p>
        </p:txBody>
      </p:sp>
      <p:pic>
        <p:nvPicPr>
          <p:cNvPr id="4" name="Рисунок 3" descr="&lt;strong&gt;SMS&lt;/strong&gt; - Sparkcentral"/>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89028" y="2734887"/>
            <a:ext cx="4189614" cy="4189614"/>
          </a:xfrm>
          <a:prstGeom prst="rect">
            <a:avLst/>
          </a:prstGeom>
        </p:spPr>
      </p:pic>
    </p:spTree>
    <p:extLst>
      <p:ext uri="{BB962C8B-B14F-4D97-AF65-F5344CB8AC3E}">
        <p14:creationId xmlns:p14="http://schemas.microsoft.com/office/powerpoint/2010/main" val="27195257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80901" y="108065"/>
            <a:ext cx="9601200" cy="532015"/>
          </a:xfrm>
        </p:spPr>
        <p:txBody>
          <a:bodyPr>
            <a:normAutofit/>
          </a:bodyPr>
          <a:lstStyle/>
          <a:p>
            <a:r>
              <a:rPr lang="en-US" sz="2400" dirty="0" smtClean="0">
                <a:latin typeface="Times New Roman" panose="02020603050405020304" pitchFamily="18" charset="0"/>
                <a:cs typeface="Times New Roman" panose="02020603050405020304" pitchFamily="18" charset="0"/>
              </a:rPr>
              <a:t>Groups of SMS slang :</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80901" y="889462"/>
            <a:ext cx="10698481" cy="5220393"/>
          </a:xfrm>
        </p:spPr>
        <p:txBody>
          <a:bodyPr>
            <a:normAutofit/>
          </a:bodyPr>
          <a:lstStyle/>
          <a:p>
            <a:pPr marL="0" indent="0">
              <a:buNone/>
            </a:pPr>
            <a:r>
              <a:rPr lang="en-US" sz="2400" dirty="0" smtClean="0"/>
              <a:t>•</a:t>
            </a:r>
            <a:r>
              <a:rPr lang="en-US" b="1" dirty="0" smtClean="0">
                <a:latin typeface="Times New Roman" panose="02020603050405020304" pitchFamily="18" charset="0"/>
                <a:cs typeface="Times New Roman" panose="02020603050405020304" pitchFamily="18" charset="0"/>
              </a:rPr>
              <a:t>Abbreviations</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words formed from the first letters of several words. </a:t>
            </a: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BTW </a:t>
            </a:r>
            <a:r>
              <a:rPr lang="en-US" dirty="0">
                <a:latin typeface="Times New Roman" panose="02020603050405020304" pitchFamily="18" charset="0"/>
                <a:cs typeface="Times New Roman" panose="02020603050405020304" pitchFamily="18" charset="0"/>
              </a:rPr>
              <a:t>is translated into literary language as “by the way”. ASAP means as soon as possible. And known among chat users LOL stands for “laughing out loud”. Also, sometimes individual words such as “see” and “be” are replaced by the first letters C and B based on phonetic </a:t>
            </a:r>
            <a:r>
              <a:rPr lang="en-US" dirty="0" smtClean="0">
                <a:latin typeface="Times New Roman" panose="02020603050405020304" pitchFamily="18" charset="0"/>
                <a:cs typeface="Times New Roman" panose="02020603050405020304" pitchFamily="18" charset="0"/>
              </a:rPr>
              <a:t>similarity</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a:t>
            </a:r>
            <a:r>
              <a:rPr lang="en-US" b="1" dirty="0" err="1" smtClean="0">
                <a:latin typeface="Times New Roman" panose="02020603050405020304" pitchFamily="18" charset="0"/>
                <a:cs typeface="Times New Roman" panose="02020603050405020304" pitchFamily="18" charset="0"/>
              </a:rPr>
              <a:t>Graphons</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words that use </a:t>
            </a:r>
            <a:r>
              <a:rPr lang="en-US" dirty="0" smtClean="0">
                <a:latin typeface="Times New Roman" panose="02020603050405020304" pitchFamily="18" charset="0"/>
                <a:cs typeface="Times New Roman" panose="02020603050405020304" pitchFamily="18" charset="0"/>
              </a:rPr>
              <a:t>symbols</a:t>
            </a:r>
            <a:r>
              <a:rPr lang="en-US" dirty="0">
                <a:latin typeface="Times New Roman" panose="02020603050405020304" pitchFamily="18" charset="0"/>
                <a:cs typeface="Times New Roman" panose="02020603050405020304" pitchFamily="18" charset="0"/>
              </a:rPr>
              <a:t>: numbers, punctuation </a:t>
            </a:r>
            <a:r>
              <a:rPr lang="en-US" dirty="0" smtClean="0">
                <a:latin typeface="Times New Roman" panose="02020603050405020304" pitchFamily="18" charset="0"/>
                <a:cs typeface="Times New Roman" panose="02020603050405020304" pitchFamily="18" charset="0"/>
              </a:rPr>
              <a:t>marks.</a:t>
            </a:r>
          </a:p>
          <a:p>
            <a:pPr marL="0" indent="0">
              <a:buNone/>
            </a:pP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number 8 (eight), pronounced [</a:t>
            </a:r>
            <a:r>
              <a:rPr lang="en-US" dirty="0" err="1">
                <a:latin typeface="Times New Roman" panose="02020603050405020304" pitchFamily="18" charset="0"/>
                <a:cs typeface="Times New Roman" panose="02020603050405020304" pitchFamily="18" charset="0"/>
              </a:rPr>
              <a:t>eit</a:t>
            </a:r>
            <a:r>
              <a:rPr lang="en-US" dirty="0">
                <a:latin typeface="Times New Roman" panose="02020603050405020304" pitchFamily="18" charset="0"/>
                <a:cs typeface="Times New Roman" panose="02020603050405020304" pitchFamily="18" charset="0"/>
              </a:rPr>
              <a:t>], can replace a phonetically similar combination of letters ae, pronounced as [</a:t>
            </a:r>
            <a:r>
              <a:rPr lang="en-US" dirty="0" err="1">
                <a:latin typeface="Times New Roman" panose="02020603050405020304" pitchFamily="18" charset="0"/>
                <a:cs typeface="Times New Roman" panose="02020603050405020304" pitchFamily="18" charset="0"/>
              </a:rPr>
              <a:t>ait</a:t>
            </a:r>
            <a:r>
              <a:rPr lang="en-US" dirty="0">
                <a:latin typeface="Times New Roman" panose="02020603050405020304" pitchFamily="18" charset="0"/>
                <a:cs typeface="Times New Roman" panose="02020603050405020304" pitchFamily="18" charset="0"/>
              </a:rPr>
              <a:t>] in the word later - l8r. It is also common to use 2(two) instead of to and 4(four) instead of for. In addition, the at preposition is often replaced by the "dog" - @ </a:t>
            </a:r>
            <a:r>
              <a:rPr lang="en-US" dirty="0" smtClean="0">
                <a:latin typeface="Times New Roman" panose="02020603050405020304" pitchFamily="18" charset="0"/>
                <a:cs typeface="Times New Roman" panose="02020603050405020304" pitchFamily="18" charset="0"/>
              </a:rPr>
              <a:t>sign.</a:t>
            </a:r>
            <a:endParaRPr lang="ru-RU" dirty="0">
              <a:latin typeface="Times New Roman" panose="02020603050405020304" pitchFamily="18" charset="0"/>
              <a:cs typeface="Times New Roman" panose="02020603050405020304" pitchFamily="18" charset="0"/>
            </a:endParaRPr>
          </a:p>
        </p:txBody>
      </p:sp>
      <p:pic>
        <p:nvPicPr>
          <p:cNvPr id="4" name="Рисунок 3" descr="Facebook research on the prevalence of &quot;&lt;strong&gt;lol&lt;/strong&gt;&quot; and &quot;haha.&quo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32135" y="3889690"/>
            <a:ext cx="4159865" cy="2968310"/>
          </a:xfrm>
          <a:prstGeom prst="rect">
            <a:avLst/>
          </a:prstGeom>
        </p:spPr>
      </p:pic>
      <p:pic>
        <p:nvPicPr>
          <p:cNvPr id="5" name="Рисунок 4" descr="&quot;ICYMI, TGIF C U &lt;strong&gt;l8r&lt;/strong&gt; and BYOB. LOL&quot; | Ginger Softwar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2093" y="3889690"/>
            <a:ext cx="2984270" cy="2984270"/>
          </a:xfrm>
          <a:prstGeom prst="rect">
            <a:avLst/>
          </a:prstGeom>
        </p:spPr>
      </p:pic>
    </p:spTree>
    <p:extLst>
      <p:ext uri="{BB962C8B-B14F-4D97-AF65-F5344CB8AC3E}">
        <p14:creationId xmlns:p14="http://schemas.microsoft.com/office/powerpoint/2010/main" val="37706095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7404" y="145473"/>
            <a:ext cx="9601200" cy="885305"/>
          </a:xfrm>
        </p:spPr>
        <p:txBody>
          <a:bodyPr>
            <a:normAutofit/>
          </a:bodyPr>
          <a:lstStyle/>
          <a:p>
            <a:r>
              <a:rPr lang="en-GB" sz="2400" dirty="0">
                <a:latin typeface="Times New Roman" panose="02020603050405020304" pitchFamily="18" charset="0"/>
                <a:cs typeface="Times New Roman" panose="02020603050405020304" pitchFamily="18" charset="0"/>
              </a:rPr>
              <a:t>Groups of SMS slang :</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89462" y="881149"/>
            <a:ext cx="11302538" cy="5860473"/>
          </a:xfrm>
        </p:spPr>
        <p:txBody>
          <a:bodyPr/>
          <a:lstStyle/>
          <a:p>
            <a:pPr marL="0" indent="0">
              <a:buNone/>
            </a:pPr>
            <a:r>
              <a:rPr lang="en-US" dirty="0" smtClean="0"/>
              <a:t>•</a:t>
            </a:r>
            <a:r>
              <a:rPr lang="en-US" b="1" dirty="0" smtClean="0">
                <a:latin typeface="Times New Roman" panose="02020603050405020304" pitchFamily="18" charset="0"/>
                <a:cs typeface="Times New Roman" panose="02020603050405020304" pitchFamily="18" charset="0"/>
              </a:rPr>
              <a:t>Constructions </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used to remove unnecessary parts of words while retaining their meaning. </a:t>
            </a:r>
            <a:endParaRPr lang="en-US" dirty="0" smtClean="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For example, the word “please” in SMS slang is written as pls. The reduction of thx – “thanks” is based on the same principle. Also, in abbreviations can be removed unpronounceable letters. In the verb “are”, you can shorten the first and last letter, and without prejudice to the meaning of leaving only the letter </a:t>
            </a:r>
            <a:r>
              <a:rPr lang="en-US" dirty="0" smtClean="0">
                <a:latin typeface="Times New Roman" panose="02020603050405020304" pitchFamily="18" charset="0"/>
                <a:cs typeface="Times New Roman" panose="02020603050405020304" pitchFamily="18" charset="0"/>
              </a:rPr>
              <a:t>“r”. </a:t>
            </a:r>
            <a:r>
              <a:rPr lang="en-US" dirty="0">
                <a:latin typeface="Times New Roman" panose="02020603050405020304" pitchFamily="18" charset="0"/>
                <a:cs typeface="Times New Roman" panose="02020603050405020304" pitchFamily="18" charset="0"/>
              </a:rPr>
              <a:t>The word “you” can be </a:t>
            </a:r>
            <a:r>
              <a:rPr lang="en-US" dirty="0" smtClean="0">
                <a:latin typeface="Times New Roman" panose="02020603050405020304" pitchFamily="18" charset="0"/>
                <a:cs typeface="Times New Roman" panose="02020603050405020304" pitchFamily="18" charset="0"/>
              </a:rPr>
              <a:t>shortened </a:t>
            </a:r>
            <a:r>
              <a:rPr lang="en-US" dirty="0">
                <a:latin typeface="Times New Roman" panose="02020603050405020304" pitchFamily="18" charset="0"/>
                <a:cs typeface="Times New Roman" panose="02020603050405020304" pitchFamily="18" charset="0"/>
              </a:rPr>
              <a:t>as a letter </a:t>
            </a:r>
            <a:r>
              <a:rPr lang="en-US" dirty="0" smtClean="0">
                <a:latin typeface="Times New Roman" panose="02020603050405020304" pitchFamily="18" charset="0"/>
                <a:cs typeface="Times New Roman" panose="02020603050405020304" pitchFamily="18" charset="0"/>
              </a:rPr>
              <a:t>“u” ; </a:t>
            </a:r>
          </a:p>
          <a:p>
            <a:pPr marL="0" indent="0">
              <a:buNone/>
            </a:pPr>
            <a:r>
              <a:rPr lang="en-US" dirty="0" smtClean="0">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Emoji </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ideograms and smileys used in electronic messages and </a:t>
            </a:r>
            <a:r>
              <a:rPr lang="en-US" dirty="0" smtClean="0">
                <a:latin typeface="Times New Roman" panose="02020603050405020304" pitchFamily="18" charset="0"/>
                <a:cs typeface="Times New Roman" panose="02020603050405020304" pitchFamily="18" charset="0"/>
              </a:rPr>
              <a:t>web pages</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For instance, we use : </a:t>
            </a:r>
            <a:r>
              <a:rPr lang="en-US" dirty="0" smtClean="0">
                <a:latin typeface="Times New Roman" panose="02020603050405020304" pitchFamily="18" charset="0"/>
                <a:cs typeface="Times New Roman" panose="02020603050405020304" pitchFamily="18" charset="0"/>
                <a:sym typeface="Wingdings" panose="05000000000000000000" pitchFamily="2" charset="2"/>
              </a:rPr>
              <a:t></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to say that we are happy,  😍 that we fall in love. Also 😂 can be replaced by 💀 when </a:t>
            </a:r>
            <a:r>
              <a:rPr lang="en-US" dirty="0" err="1">
                <a:latin typeface="Times New Roman" panose="02020603050405020304" pitchFamily="18" charset="0"/>
                <a:cs typeface="Times New Roman" panose="02020603050405020304" pitchFamily="18" charset="0"/>
              </a:rPr>
              <a:t>sth</a:t>
            </a:r>
            <a:r>
              <a:rPr lang="en-US" dirty="0">
                <a:latin typeface="Times New Roman" panose="02020603050405020304" pitchFamily="18" charset="0"/>
                <a:cs typeface="Times New Roman" panose="02020603050405020304" pitchFamily="18" charset="0"/>
              </a:rPr>
              <a:t> is very </a:t>
            </a:r>
            <a:r>
              <a:rPr lang="en-US" dirty="0" smtClean="0">
                <a:latin typeface="Times New Roman" panose="02020603050405020304" pitchFamily="18" charset="0"/>
                <a:cs typeface="Times New Roman" panose="02020603050405020304" pitchFamily="18" charset="0"/>
              </a:rPr>
              <a:t>funny.</a:t>
            </a:r>
            <a:endParaRPr lang="ru-RU" dirty="0">
              <a:latin typeface="Times New Roman" panose="02020603050405020304" pitchFamily="18" charset="0"/>
              <a:cs typeface="Times New Roman" panose="02020603050405020304" pitchFamily="18" charset="0"/>
            </a:endParaRPr>
          </a:p>
        </p:txBody>
      </p:sp>
      <p:pic>
        <p:nvPicPr>
          <p:cNvPr id="4" name="Рисунок 3" descr="&lt;strong&gt;Emoji&lt;/strong&gt; | Arts et Voyag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04640" y="3733961"/>
            <a:ext cx="4187360" cy="3065850"/>
          </a:xfrm>
          <a:prstGeom prst="rect">
            <a:avLst/>
          </a:prstGeom>
        </p:spPr>
      </p:pic>
    </p:spTree>
    <p:extLst>
      <p:ext uri="{BB962C8B-B14F-4D97-AF65-F5344CB8AC3E}">
        <p14:creationId xmlns:p14="http://schemas.microsoft.com/office/powerpoint/2010/main" val="36905313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9854" y="242454"/>
            <a:ext cx="9601200" cy="607291"/>
          </a:xfrm>
        </p:spPr>
        <p:txBody>
          <a:bodyPr>
            <a:normAutofit fontScale="90000"/>
          </a:bodyPr>
          <a:lstStyle/>
          <a:p>
            <a:pPr algn="ctr"/>
            <a:r>
              <a:rPr lang="en-US" sz="2700" dirty="0" smtClean="0">
                <a:latin typeface="Times New Roman" panose="02020603050405020304" pitchFamily="18" charset="0"/>
                <a:cs typeface="Times New Roman" panose="02020603050405020304" pitchFamily="18" charset="0"/>
              </a:rPr>
              <a:t>Conclusion</a:t>
            </a:r>
            <a:r>
              <a:rPr lang="en-US" dirty="0" smtClean="0"/>
              <a:t> </a:t>
            </a:r>
            <a:endParaRPr lang="ru-RU" dirty="0"/>
          </a:p>
        </p:txBody>
      </p:sp>
      <p:sp>
        <p:nvSpPr>
          <p:cNvPr id="3" name="Объект 2"/>
          <p:cNvSpPr>
            <a:spLocks noGrp="1"/>
          </p:cNvSpPr>
          <p:nvPr>
            <p:ph idx="1"/>
          </p:nvPr>
        </p:nvSpPr>
        <p:spPr>
          <a:xfrm>
            <a:off x="1126835" y="942109"/>
            <a:ext cx="10280073" cy="5126182"/>
          </a:xfrm>
        </p:spPr>
        <p:txBody>
          <a:bodyPr>
            <a:normAutofit/>
          </a:bodyPr>
          <a:lstStyle/>
          <a:p>
            <a:pPr marL="0" indent="0">
              <a:buNone/>
            </a:pPr>
            <a:r>
              <a:rPr lang="en-US" dirty="0"/>
              <a:t>As requested, we have done all the tasks to reach the aim of our project : </a:t>
            </a:r>
          </a:p>
          <a:p>
            <a:pPr marL="0" indent="0">
              <a:buNone/>
            </a:pPr>
            <a:r>
              <a:rPr lang="en-US" dirty="0" smtClean="0"/>
              <a:t>1.We </a:t>
            </a:r>
            <a:r>
              <a:rPr lang="en-US" dirty="0"/>
              <a:t>found out the features of modern teenagers especially Russian ones;</a:t>
            </a:r>
          </a:p>
          <a:p>
            <a:pPr marL="0" indent="0">
              <a:buNone/>
            </a:pPr>
            <a:r>
              <a:rPr lang="en-US" dirty="0" smtClean="0"/>
              <a:t>2.We </a:t>
            </a:r>
            <a:r>
              <a:rPr lang="en-US" dirty="0"/>
              <a:t>discovered the ways of communication;</a:t>
            </a:r>
          </a:p>
          <a:p>
            <a:pPr marL="0" indent="0">
              <a:buNone/>
            </a:pPr>
            <a:r>
              <a:rPr lang="en-US" dirty="0" smtClean="0"/>
              <a:t>3.We </a:t>
            </a:r>
            <a:r>
              <a:rPr lang="en-US" dirty="0"/>
              <a:t>explored different meanings , types of slang and reasons of using it.</a:t>
            </a:r>
          </a:p>
          <a:p>
            <a:pPr marL="0" indent="0">
              <a:buNone/>
            </a:pPr>
            <a:r>
              <a:rPr lang="en-US" dirty="0"/>
              <a:t>During our research we found out that almost all Russian teenagers use slang words in their everyday life, but only a small percent of them know meanings and use slang words correctly.</a:t>
            </a:r>
          </a:p>
          <a:p>
            <a:pPr marL="0" indent="0">
              <a:buNone/>
            </a:pPr>
            <a:r>
              <a:rPr lang="en-US" dirty="0"/>
              <a:t>The hypothesis of our project was confirmed and we realized that  it is very important to know slang words , as </a:t>
            </a:r>
            <a:r>
              <a:rPr lang="en-US" dirty="0" smtClean="0"/>
              <a:t>the</a:t>
            </a:r>
            <a:r>
              <a:rPr lang="en-US" dirty="0"/>
              <a:t>y</a:t>
            </a:r>
            <a:r>
              <a:rPr lang="en-US" dirty="0" smtClean="0"/>
              <a:t> </a:t>
            </a:r>
            <a:r>
              <a:rPr lang="en-US" dirty="0"/>
              <a:t>can help to express our emotions , safe our time and </a:t>
            </a:r>
            <a:r>
              <a:rPr lang="en-US" dirty="0" smtClean="0"/>
              <a:t>stay </a:t>
            </a:r>
            <a:r>
              <a:rPr lang="en-US" dirty="0"/>
              <a:t>modern.</a:t>
            </a:r>
          </a:p>
          <a:p>
            <a:endParaRPr lang="ru-RU" dirty="0"/>
          </a:p>
        </p:txBody>
      </p:sp>
      <p:pic>
        <p:nvPicPr>
          <p:cNvPr id="4" name="Рисунок 3" descr="Melchizedek's Priesthood Part 3 - Heretical Statements and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47709" y="4207163"/>
            <a:ext cx="4396509" cy="2473037"/>
          </a:xfrm>
          <a:prstGeom prst="rect">
            <a:avLst/>
          </a:prstGeom>
        </p:spPr>
      </p:pic>
    </p:spTree>
    <p:extLst>
      <p:ext uri="{BB962C8B-B14F-4D97-AF65-F5344CB8AC3E}">
        <p14:creationId xmlns:p14="http://schemas.microsoft.com/office/powerpoint/2010/main" val="721136265"/>
      </p:ext>
    </p:extLst>
  </p:cSld>
  <p:clrMapOvr>
    <a:masterClrMapping/>
  </p:clrMapOvr>
  <p:timing>
    <p:tnLst>
      <p:par>
        <p:cTn id="1" dur="indefinite" restart="never" nodeType="tmRoot"/>
      </p:par>
    </p:tn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TM10001105[[fn=Урожай]]</Template>
  <TotalTime>282</TotalTime>
  <Words>1608</Words>
  <Application>Microsoft Office PowerPoint</Application>
  <PresentationFormat>Произвольный</PresentationFormat>
  <Paragraphs>116</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Crop</vt:lpstr>
      <vt:lpstr>The specifics of using English slanguage among Russian teenagers.</vt:lpstr>
      <vt:lpstr>Презентация PowerPoint</vt:lpstr>
      <vt:lpstr>The main parts of the project </vt:lpstr>
      <vt:lpstr>The plan of the project</vt:lpstr>
      <vt:lpstr>Who teenagers are ?</vt:lpstr>
      <vt:lpstr>Features of modern teenagers :</vt:lpstr>
      <vt:lpstr>What communication is</vt:lpstr>
      <vt:lpstr>The reasons why communication with peers is important : </vt:lpstr>
      <vt:lpstr>What the slang is</vt:lpstr>
      <vt:lpstr>The reasons of using slang words :</vt:lpstr>
      <vt:lpstr>The results of the survey</vt:lpstr>
      <vt:lpstr>Slang word which are used among teenagers:</vt:lpstr>
      <vt:lpstr>The most used slang words of Russian teenagers</vt:lpstr>
      <vt:lpstr>Interaction with native speaker </vt:lpstr>
      <vt:lpstr>Interaction with native speaker </vt:lpstr>
      <vt:lpstr>SMS slang as a mean of communication</vt:lpstr>
      <vt:lpstr>Groups of SMS slang :</vt:lpstr>
      <vt:lpstr>Groups of SMS slang :</vt:lpstr>
      <vt:lpstr>Conclusion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specifics of using English slanguage among Russian teenagers.</dc:title>
  <dc:creator>shunkovaliza@hotmail.com</dc:creator>
  <cp:lastModifiedBy>Пользователь Windows</cp:lastModifiedBy>
  <cp:revision>27</cp:revision>
  <dcterms:created xsi:type="dcterms:W3CDTF">2019-03-21T11:15:30Z</dcterms:created>
  <dcterms:modified xsi:type="dcterms:W3CDTF">2026-03-23T13:33:11Z</dcterms:modified>
</cp:coreProperties>
</file>