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23" r:id="rId2"/>
    <p:sldId id="299" r:id="rId3"/>
    <p:sldId id="322" r:id="rId4"/>
    <p:sldId id="317" r:id="rId5"/>
    <p:sldId id="321" r:id="rId6"/>
    <p:sldId id="324" r:id="rId7"/>
    <p:sldId id="343" r:id="rId8"/>
    <p:sldId id="346" r:id="rId9"/>
    <p:sldId id="313" r:id="rId10"/>
    <p:sldId id="300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4F81BD"/>
    <a:srgbClr val="004821"/>
    <a:srgbClr val="006600"/>
    <a:srgbClr val="1524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78" autoAdjust="0"/>
    <p:restoredTop sz="98663" autoAdjust="0"/>
  </p:normalViewPr>
  <p:slideViewPr>
    <p:cSldViewPr>
      <p:cViewPr varScale="1">
        <p:scale>
          <a:sx n="84" d="100"/>
          <a:sy n="84" d="100"/>
        </p:scale>
        <p:origin x="96" y="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18E9D-FA4E-4BE2-9D39-BDCDD3BB017A}" type="datetimeFigureOut">
              <a:rPr lang="ru-RU" smtClean="0"/>
              <a:pPr/>
              <a:t>30.09.2020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A5FC9F-860D-4BE4-92E6-DE5ADE33D5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A5FC9F-860D-4BE4-92E6-DE5ADE33D51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34B52-8AA4-4C08-A755-55BBA3AA8F25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4BE50-81B0-4F49-A8FF-4BBB523EE8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A06A8-3105-4703-B543-A6B0F50DFBAB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42426-84C7-45DA-ACB4-920387E8C4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5E67E-6092-4D23-A215-5713B56C9B57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6BCC5-416E-4E74-AB21-62EBA9D33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C157-76DD-4729-A1CB-6C4DF2A6DC68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0B437-D6F5-4AC5-8A62-1CD3CC2AC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AD836-7235-4FC8-A1D0-E5F7865A2483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EA91B-D7A1-4645-B93F-5DDEDA7C13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645CA-29B1-427C-A599-F847C7E7FC40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81396-71F6-4E8D-AFCF-C770480F2C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4E49A-7AFF-4C20-B8D9-204FFD5423F6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79BAE-6B29-4E96-837F-DD1870D7B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4C49E-666A-420F-B13A-D1409AF4604D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F7108-FC17-449F-956D-FC6873164D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FBB7F-5CBE-4C70-B302-3A811FA83D27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E38D6-6612-4511-857F-D6B08A084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1E36E-1058-4925-8EE7-7F3EC83CD137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DAFD2-69E0-468B-B30B-538B7EE7F5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51198-AA07-4C48-B6C0-6F018E20C4AE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618BB-E629-4CF9-8AF3-34D8E0DA06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A2E03F-0E04-4B28-952B-8F9021987DE6}" type="datetimeFigureOut">
              <a:rPr lang="ru-RU"/>
              <a:pPr>
                <a:defRPr/>
              </a:pPr>
              <a:t>30.09.2020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7360D9-E623-4D69-8A97-193A936F0C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library.ru/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rdshkem42" TargetMode="External"/><Relationship Id="rId3" Type="http://schemas.openxmlformats.org/officeDocument/2006/relationships/hyperlink" Target="http://www.bel-moysch-12.edusite.ru/" TargetMode="External"/><Relationship Id="rId7" Type="http://schemas.openxmlformats.org/officeDocument/2006/relationships/hyperlink" Target="mailto:web@rosuchebnik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webinar@drofa-ventana.ru" TargetMode="External"/><Relationship Id="rId5" Type="http://schemas.openxmlformats.org/officeDocument/2006/relationships/hyperlink" Target="mailto:web@drofa-ventana.ru" TargetMode="External"/><Relationship Id="rId10" Type="http://schemas.openxmlformats.org/officeDocument/2006/relationships/hyperlink" Target="mailto:museum@rdcentr.ru" TargetMode="External"/><Relationship Id="rId4" Type="http://schemas.openxmlformats.org/officeDocument/2006/relationships/hyperlink" Target="https://vk.com/manbelovo" TargetMode="External"/><Relationship Id="rId9" Type="http://schemas.openxmlformats.org/officeDocument/2006/relationships/hyperlink" Target="https://vk.com/skm_ec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3" descr="фон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Текст 2"/>
          <p:cNvSpPr>
            <a:spLocks noGrp="1"/>
          </p:cNvSpPr>
          <p:nvPr>
            <p:ph type="body" idx="1"/>
          </p:nvPr>
        </p:nvSpPr>
        <p:spPr>
          <a:xfrm>
            <a:off x="285720" y="0"/>
            <a:ext cx="8429683" cy="2071678"/>
          </a:xfrm>
        </p:spPr>
        <p:txBody>
          <a:bodyPr/>
          <a:lstStyle/>
          <a:p>
            <a:pPr algn="ctr" eaLnBrk="1" hangingPunct="1"/>
            <a:r>
              <a:rPr lang="en-US" sz="1600" b="1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1600" b="1" dirty="0" smtClean="0">
                <a:solidFill>
                  <a:srgbClr val="004821"/>
                </a:solidFill>
                <a:latin typeface="Comic Sans MS" pitchFamily="66" charset="0"/>
              </a:rPr>
              <a:t>  </a:t>
            </a:r>
            <a:r>
              <a:rPr lang="en-US" sz="1800" b="1" dirty="0" smtClean="0">
                <a:solidFill>
                  <a:srgbClr val="004821"/>
                </a:solidFill>
                <a:latin typeface="Comic Sans MS" pitchFamily="66" charset="0"/>
              </a:rPr>
              <a:t>III </a:t>
            </a:r>
            <a:r>
              <a:rPr lang="ru-RU" sz="1800" b="1" dirty="0" smtClean="0">
                <a:solidFill>
                  <a:srgbClr val="004821"/>
                </a:solidFill>
                <a:latin typeface="Comic Sans MS" pitchFamily="66" charset="0"/>
              </a:rPr>
              <a:t>Всероссийский конкурс «Лучший </a:t>
            </a:r>
            <a:r>
              <a:rPr lang="ru-RU" sz="1800" b="1" dirty="0" err="1" smtClean="0">
                <a:solidFill>
                  <a:srgbClr val="004821"/>
                </a:solidFill>
                <a:latin typeface="Comic Sans MS" pitchFamily="66" charset="0"/>
              </a:rPr>
              <a:t>эковолонтерский</a:t>
            </a:r>
            <a:r>
              <a:rPr lang="ru-RU" sz="1800" b="1" dirty="0" smtClean="0">
                <a:solidFill>
                  <a:srgbClr val="004821"/>
                </a:solidFill>
                <a:latin typeface="Comic Sans MS" pitchFamily="66" charset="0"/>
              </a:rPr>
              <a:t> отряд»</a:t>
            </a:r>
          </a:p>
          <a:p>
            <a:pPr algn="ctr" eaLnBrk="1" hangingPunct="1"/>
            <a:r>
              <a:rPr lang="ru-RU" sz="1400" b="1" dirty="0" smtClean="0">
                <a:solidFill>
                  <a:srgbClr val="004821"/>
                </a:solidFill>
                <a:latin typeface="Comic Sans MS" pitchFamily="66" charset="0"/>
              </a:rPr>
              <a:t>  </a:t>
            </a:r>
          </a:p>
          <a:p>
            <a:pPr algn="ctr" eaLnBrk="1" hangingPunct="1"/>
            <a:r>
              <a:rPr lang="ru-RU" sz="4000" b="1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3200" b="1" dirty="0" smtClean="0">
                <a:solidFill>
                  <a:srgbClr val="004821"/>
                </a:solidFill>
                <a:latin typeface="Comic Sans MS" pitchFamily="66" charset="0"/>
              </a:rPr>
              <a:t> Экологический отряд «</a:t>
            </a:r>
            <a:r>
              <a:rPr lang="ru-RU" sz="3200" b="1" dirty="0" err="1" smtClean="0">
                <a:solidFill>
                  <a:srgbClr val="004821"/>
                </a:solidFill>
                <a:latin typeface="Comic Sans MS" pitchFamily="66" charset="0"/>
              </a:rPr>
              <a:t>Беломорье</a:t>
            </a:r>
            <a:r>
              <a:rPr lang="ru-RU" sz="3200" b="1" dirty="0" smtClean="0">
                <a:solidFill>
                  <a:srgbClr val="004821"/>
                </a:solidFill>
                <a:latin typeface="Comic Sans MS" pitchFamily="66" charset="0"/>
              </a:rPr>
              <a:t>»</a:t>
            </a:r>
            <a:endParaRPr lang="ru-RU" sz="3200" dirty="0" smtClean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2052" name="TextBox 5"/>
          <p:cNvSpPr txBox="1">
            <a:spLocks noChangeArrowheads="1"/>
          </p:cNvSpPr>
          <p:nvPr/>
        </p:nvSpPr>
        <p:spPr bwMode="auto">
          <a:xfrm>
            <a:off x="3214688" y="2357430"/>
            <a:ext cx="55721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004821"/>
                </a:solidFill>
                <a:latin typeface="Comic Sans MS" pitchFamily="66" charset="0"/>
              </a:rPr>
              <a:t>Филимонцева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Светлана Григорьевна, </a:t>
            </a:r>
          </a:p>
          <a:p>
            <a:pPr algn="ctr"/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руководитель </a:t>
            </a:r>
            <a:r>
              <a:rPr lang="ru-RU" sz="2400" dirty="0" err="1" smtClean="0">
                <a:solidFill>
                  <a:srgbClr val="004821"/>
                </a:solidFill>
                <a:latin typeface="Comic Sans MS" pitchFamily="66" charset="0"/>
              </a:rPr>
              <a:t>экоотряда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«</a:t>
            </a:r>
            <a:r>
              <a:rPr lang="ru-RU" sz="2400" dirty="0" err="1" smtClean="0">
                <a:solidFill>
                  <a:srgbClr val="004821"/>
                </a:solidFill>
                <a:latin typeface="Comic Sans MS" pitchFamily="66" charset="0"/>
              </a:rPr>
              <a:t>Беломорье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», </a:t>
            </a:r>
          </a:p>
          <a:p>
            <a:pPr algn="ctr"/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учитель географии муниципального образовательного учреждения </a:t>
            </a:r>
          </a:p>
          <a:p>
            <a:pPr algn="ctr"/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«Средняя общеобразовательная школа № </a:t>
            </a:r>
            <a:r>
              <a:rPr lang="ru-RU" sz="2400" dirty="0">
                <a:solidFill>
                  <a:srgbClr val="004821"/>
                </a:solidFill>
                <a:latin typeface="Comic Sans MS" pitchFamily="66" charset="0"/>
              </a:rPr>
              <a:t>12 города 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Белово»</a:t>
            </a:r>
          </a:p>
          <a:p>
            <a:pPr algn="ctr"/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pic>
        <p:nvPicPr>
          <p:cNvPr id="7" name="Picture 2" descr="D:\темп\фотоальбом\НИР\DSC06141 - копия (2)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09" y="2285993"/>
            <a:ext cx="2028831" cy="31189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7858125" cy="242889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давайте </a:t>
            </a:r>
            <a:r>
              <a:rPr lang="ru-RU" sz="2400" dirty="0" err="1" smtClean="0">
                <a:solidFill>
                  <a:srgbClr val="004821"/>
                </a:solidFill>
                <a:latin typeface="Comic Sans MS" pitchFamily="66" charset="0"/>
              </a:rPr>
              <a:t>поЗнакомимся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  </a:t>
            </a:r>
            <a:b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</a:br>
            <a:r>
              <a:rPr lang="ru-RU" sz="2400" u="sng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4800" dirty="0" smtClean="0">
                <a:solidFill>
                  <a:srgbClr val="004821"/>
                </a:solidFill>
                <a:latin typeface="Comic Sans MS" pitchFamily="66" charset="0"/>
              </a:rPr>
              <a:t/>
            </a:r>
            <a:br>
              <a:rPr lang="ru-RU" sz="4800" dirty="0" smtClean="0">
                <a:solidFill>
                  <a:srgbClr val="004821"/>
                </a:solidFill>
                <a:latin typeface="Comic Sans MS" pitchFamily="66" charset="0"/>
              </a:rPr>
            </a:br>
            <a:endParaRPr lang="ru-RU" sz="48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428596" y="1285860"/>
            <a:ext cx="83581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Экологический отряд «</a:t>
            </a:r>
            <a:r>
              <a:rPr lang="ru-RU" sz="2000" b="1" dirty="0" err="1" smtClean="0">
                <a:solidFill>
                  <a:srgbClr val="004821"/>
                </a:solidFill>
                <a:latin typeface="Comic Sans MS" pitchFamily="66" charset="0"/>
              </a:rPr>
              <a:t>Беломорье</a:t>
            </a:r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», создан в сентябре 2017, </a:t>
            </a:r>
          </a:p>
          <a:p>
            <a:pPr algn="ctr"/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в год Экологии, на базе МБОУ СОШ №12 города Белово</a:t>
            </a:r>
          </a:p>
          <a:p>
            <a:pPr algn="ctr"/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Наш адрес: </a:t>
            </a:r>
            <a:r>
              <a:rPr lang="ru-RU" sz="2000" b="1" dirty="0" err="1" smtClean="0">
                <a:solidFill>
                  <a:srgbClr val="004821"/>
                </a:solidFill>
                <a:latin typeface="Comic Sans MS" pitchFamily="66" charset="0"/>
              </a:rPr>
              <a:t>пгт</a:t>
            </a:r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2000" b="1" dirty="0" err="1" smtClean="0">
                <a:solidFill>
                  <a:srgbClr val="004821"/>
                </a:solidFill>
                <a:latin typeface="Comic Sans MS" pitchFamily="66" charset="0"/>
              </a:rPr>
              <a:t>Инской</a:t>
            </a:r>
            <a:r>
              <a:rPr lang="ru-RU" sz="2000" b="1" dirty="0" smtClean="0">
                <a:solidFill>
                  <a:srgbClr val="004821"/>
                </a:solidFill>
                <a:latin typeface="Comic Sans MS" pitchFamily="66" charset="0"/>
              </a:rPr>
              <a:t> Кемеровской области </a:t>
            </a:r>
          </a:p>
          <a:p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  <a:p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              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4101" name="Rectangle 1"/>
          <p:cNvSpPr>
            <a:spLocks noChangeArrowheads="1"/>
          </p:cNvSpPr>
          <p:nvPr/>
        </p:nvSpPr>
        <p:spPr bwMode="auto">
          <a:xfrm>
            <a:off x="357188" y="3957638"/>
            <a:ext cx="8358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2372368"/>
            <a:ext cx="5709914" cy="4063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00" grpId="0"/>
      <p:bldP spid="41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Прямоугольник 4"/>
          <p:cNvSpPr>
            <a:spLocks noChangeArrowheads="1"/>
          </p:cNvSpPr>
          <p:nvPr/>
        </p:nvSpPr>
        <p:spPr bwMode="auto">
          <a:xfrm>
            <a:off x="428625" y="1214422"/>
            <a:ext cx="8319839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2400" u="sng" dirty="0">
                <a:solidFill>
                  <a:srgbClr val="004821"/>
                </a:solidFill>
                <a:latin typeface="Comic Sans MS" pitchFamily="66" charset="0"/>
              </a:rPr>
              <a:t>наша позиция </a:t>
            </a:r>
            <a:r>
              <a:rPr lang="ru-RU" sz="2400" dirty="0">
                <a:solidFill>
                  <a:srgbClr val="004821"/>
                </a:solidFill>
                <a:latin typeface="Comic Sans MS" pitchFamily="66" charset="0"/>
              </a:rPr>
              <a:t>: сами организуем, 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сами делаем,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сами </a:t>
            </a:r>
            <a:r>
              <a:rPr lang="ru-RU" sz="2400" dirty="0">
                <a:solidFill>
                  <a:srgbClr val="004821"/>
                </a:solidFill>
                <a:latin typeface="Comic Sans MS" pitchFamily="66" charset="0"/>
              </a:rPr>
              <a:t>себя контролируем, </a:t>
            </a:r>
            <a:endParaRPr lang="ru-RU" sz="24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подводим итоги, принимаем решение, 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поощряем   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с целью эффективности и информативности  </a:t>
            </a:r>
            <a:r>
              <a:rPr lang="ru-RU" sz="2400" dirty="0">
                <a:solidFill>
                  <a:srgbClr val="004821"/>
                </a:solidFill>
                <a:latin typeface="Comic Sans MS" pitchFamily="66" charset="0"/>
              </a:rPr>
              <a:t>работы </a:t>
            </a:r>
            <a:r>
              <a:rPr lang="ru-RU" sz="2400" u="sng" dirty="0" smtClean="0">
                <a:solidFill>
                  <a:srgbClr val="004821"/>
                </a:solidFill>
                <a:latin typeface="Comic Sans MS" pitchFamily="66" charset="0"/>
              </a:rPr>
              <a:t>открыли экологическую тропу «</a:t>
            </a:r>
            <a:r>
              <a:rPr lang="ru-RU" sz="2400" u="sng" dirty="0" err="1" smtClean="0">
                <a:solidFill>
                  <a:srgbClr val="004821"/>
                </a:solidFill>
                <a:latin typeface="Comic Sans MS" pitchFamily="66" charset="0"/>
              </a:rPr>
              <a:t>Беломорье</a:t>
            </a:r>
            <a:r>
              <a:rPr lang="ru-RU" sz="2400" u="sng" dirty="0" smtClean="0">
                <a:solidFill>
                  <a:srgbClr val="004821"/>
                </a:solidFill>
                <a:latin typeface="Comic Sans MS" pitchFamily="66" charset="0"/>
              </a:rPr>
              <a:t>» 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                 в акватории Беловского водохранилища </a:t>
            </a: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                                 и </a:t>
            </a:r>
            <a:r>
              <a:rPr lang="ru-RU" sz="2400" u="sng" dirty="0" smtClean="0">
                <a:solidFill>
                  <a:srgbClr val="004821"/>
                </a:solidFill>
                <a:latin typeface="Comic Sans MS" pitchFamily="66" charset="0"/>
              </a:rPr>
              <a:t>«Зеленые кампусы» </a:t>
            </a: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в школе 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rgbClr val="004821"/>
                </a:solidFill>
                <a:latin typeface="Comic Sans MS" pitchFamily="66" charset="0"/>
              </a:rPr>
              <a:t>  </a:t>
            </a:r>
            <a:endParaRPr lang="ru-RU" sz="2400" i="1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endParaRPr lang="ru-RU" sz="24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  <a:buFont typeface="Wingdings" pitchFamily="2" charset="2"/>
              <a:buChar char="v"/>
            </a:pP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428625" y="500063"/>
            <a:ext cx="614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 « Формула успеха » </a:t>
            </a:r>
            <a:endParaRPr lang="ru-RU" sz="2400" b="1" dirty="0">
              <a:solidFill>
                <a:srgbClr val="00482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4"/>
          <p:cNvSpPr>
            <a:spLocks noChangeArrowheads="1"/>
          </p:cNvSpPr>
          <p:nvPr/>
        </p:nvSpPr>
        <p:spPr bwMode="auto">
          <a:xfrm>
            <a:off x="428625" y="1214439"/>
            <a:ext cx="828675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0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357158" y="428625"/>
            <a:ext cx="7358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 Карта-схема </a:t>
            </a:r>
            <a:r>
              <a:rPr lang="ru-RU" sz="2400" b="1" dirty="0" err="1" smtClean="0">
                <a:solidFill>
                  <a:srgbClr val="004821"/>
                </a:solidFill>
                <a:latin typeface="Comic Sans MS" pitchFamily="66" charset="0"/>
              </a:rPr>
              <a:t>экотропы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«</a:t>
            </a:r>
            <a:r>
              <a:rPr lang="ru-RU" sz="2400" b="1" dirty="0" err="1" smtClean="0">
                <a:solidFill>
                  <a:srgbClr val="004821"/>
                </a:solidFill>
                <a:latin typeface="Comic Sans MS" pitchFamily="66" charset="0"/>
              </a:rPr>
              <a:t>Беломорье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»</a:t>
            </a:r>
            <a:r>
              <a:rPr lang="ru-RU" b="1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endParaRPr lang="ru-RU" b="1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8" name="Блок-схема: типовой процесс 7"/>
          <p:cNvSpPr/>
          <p:nvPr/>
        </p:nvSpPr>
        <p:spPr>
          <a:xfrm>
            <a:off x="142844" y="2928934"/>
            <a:ext cx="285752" cy="612648"/>
          </a:xfrm>
          <a:prstGeom prst="flowChartPredefined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28596" y="321468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214414" y="2714620"/>
            <a:ext cx="785818" cy="5000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 flipH="1" flipV="1">
            <a:off x="1500166" y="2000240"/>
            <a:ext cx="1214446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214546" y="1571612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3143240" y="1571612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rot="5400000">
            <a:off x="3286116" y="1928802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endCxn id="211" idx="2"/>
          </p:cNvCxnSpPr>
          <p:nvPr/>
        </p:nvCxnSpPr>
        <p:spPr>
          <a:xfrm>
            <a:off x="3357554" y="2143116"/>
            <a:ext cx="513643" cy="2264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211" idx="2"/>
            <a:endCxn id="212" idx="2"/>
          </p:cNvCxnSpPr>
          <p:nvPr/>
        </p:nvCxnSpPr>
        <p:spPr>
          <a:xfrm rot="5400000" flipH="1" flipV="1">
            <a:off x="4156949" y="2012382"/>
            <a:ext cx="71438" cy="6429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212" idx="2"/>
          </p:cNvCxnSpPr>
          <p:nvPr/>
        </p:nvCxnSpPr>
        <p:spPr>
          <a:xfrm rot="5400000" flipH="1" flipV="1">
            <a:off x="4787825" y="2013100"/>
            <a:ext cx="11348" cy="5587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4929190" y="2285992"/>
            <a:ext cx="571504" cy="71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5500694" y="2357430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6143636" y="2357430"/>
            <a:ext cx="1000132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rot="16200000" flipH="1">
            <a:off x="7108049" y="2393149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rot="10800000" flipV="1">
            <a:off x="7000892" y="2786057"/>
            <a:ext cx="428628" cy="3571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7072330" y="3143248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rot="16200000" flipH="1">
            <a:off x="7322363" y="3893347"/>
            <a:ext cx="1857388" cy="10715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 rot="10800000">
            <a:off x="7215206" y="5857892"/>
            <a:ext cx="642942" cy="1588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>
            <a:stCxn id="200" idx="3"/>
          </p:cNvCxnSpPr>
          <p:nvPr/>
        </p:nvCxnSpPr>
        <p:spPr>
          <a:xfrm flipH="1" flipV="1">
            <a:off x="5643570" y="5072076"/>
            <a:ext cx="1401766" cy="6812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 rot="10800000">
            <a:off x="4572000" y="4929198"/>
            <a:ext cx="1071570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rot="10800000" flipV="1">
            <a:off x="3214678" y="4929198"/>
            <a:ext cx="1428760" cy="71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rot="10800000">
            <a:off x="2285984" y="4714884"/>
            <a:ext cx="1000132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/>
          <p:nvPr/>
        </p:nvCxnSpPr>
        <p:spPr>
          <a:xfrm rot="10800000" flipV="1">
            <a:off x="1285852" y="4786322"/>
            <a:ext cx="1000132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/>
          <p:nvPr/>
        </p:nvCxnSpPr>
        <p:spPr>
          <a:xfrm rot="16200000" flipV="1">
            <a:off x="892943" y="4607727"/>
            <a:ext cx="500066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Прямая со стрелкой 112"/>
          <p:cNvCxnSpPr/>
          <p:nvPr/>
        </p:nvCxnSpPr>
        <p:spPr>
          <a:xfrm>
            <a:off x="1000100" y="4500570"/>
            <a:ext cx="435771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8" name="Прямая со стрелкой 117"/>
          <p:cNvCxnSpPr/>
          <p:nvPr/>
        </p:nvCxnSpPr>
        <p:spPr>
          <a:xfrm>
            <a:off x="5357818" y="4500570"/>
            <a:ext cx="1714512" cy="10715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7" name="Прямая со стрелкой 126"/>
          <p:cNvCxnSpPr/>
          <p:nvPr/>
        </p:nvCxnSpPr>
        <p:spPr>
          <a:xfrm rot="10800000" flipV="1">
            <a:off x="5072066" y="3643314"/>
            <a:ext cx="1214446" cy="71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Прямая со стрелкой 128"/>
          <p:cNvCxnSpPr/>
          <p:nvPr/>
        </p:nvCxnSpPr>
        <p:spPr>
          <a:xfrm rot="10800000">
            <a:off x="357158" y="3429000"/>
            <a:ext cx="4786346" cy="2857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4" name="Прямоугольник 133"/>
          <p:cNvSpPr/>
          <p:nvPr/>
        </p:nvSpPr>
        <p:spPr>
          <a:xfrm flipH="1">
            <a:off x="714348" y="2857496"/>
            <a:ext cx="21431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Трапеция 136"/>
          <p:cNvSpPr/>
          <p:nvPr/>
        </p:nvSpPr>
        <p:spPr>
          <a:xfrm flipH="1">
            <a:off x="2500296" y="1142984"/>
            <a:ext cx="71439" cy="28575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Трапеция 137"/>
          <p:cNvSpPr/>
          <p:nvPr/>
        </p:nvSpPr>
        <p:spPr>
          <a:xfrm>
            <a:off x="2571735" y="1142984"/>
            <a:ext cx="71433" cy="28575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Трапеция 138"/>
          <p:cNvSpPr/>
          <p:nvPr/>
        </p:nvSpPr>
        <p:spPr>
          <a:xfrm>
            <a:off x="2643175" y="1142984"/>
            <a:ext cx="71438" cy="28575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8-конечная звезда 140"/>
          <p:cNvSpPr/>
          <p:nvPr/>
        </p:nvSpPr>
        <p:spPr>
          <a:xfrm>
            <a:off x="1785918" y="2428868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8-конечная звезда 141"/>
          <p:cNvSpPr/>
          <p:nvPr/>
        </p:nvSpPr>
        <p:spPr>
          <a:xfrm>
            <a:off x="1857356" y="2143116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8-конечная звезда 144"/>
          <p:cNvSpPr/>
          <p:nvPr/>
        </p:nvSpPr>
        <p:spPr>
          <a:xfrm>
            <a:off x="1928794" y="1857364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8" name="8-конечная звезда 147"/>
          <p:cNvSpPr/>
          <p:nvPr/>
        </p:nvSpPr>
        <p:spPr>
          <a:xfrm>
            <a:off x="5357818" y="2500306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8-конечная звезда 148"/>
          <p:cNvSpPr/>
          <p:nvPr/>
        </p:nvSpPr>
        <p:spPr>
          <a:xfrm>
            <a:off x="5286380" y="1857364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0" name="8-конечная звезда 149"/>
          <p:cNvSpPr/>
          <p:nvPr/>
        </p:nvSpPr>
        <p:spPr>
          <a:xfrm>
            <a:off x="5357818" y="1714488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8-конечная звезда 150"/>
          <p:cNvSpPr/>
          <p:nvPr/>
        </p:nvSpPr>
        <p:spPr>
          <a:xfrm>
            <a:off x="5429256" y="1857364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Кольцо 156"/>
          <p:cNvSpPr/>
          <p:nvPr/>
        </p:nvSpPr>
        <p:spPr>
          <a:xfrm>
            <a:off x="7786710" y="2643182"/>
            <a:ext cx="357190" cy="357190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7" name="Минус 166"/>
          <p:cNvSpPr/>
          <p:nvPr/>
        </p:nvSpPr>
        <p:spPr>
          <a:xfrm rot="5400000">
            <a:off x="7465239" y="2107397"/>
            <a:ext cx="285752" cy="21431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8" name="Хорда 167"/>
          <p:cNvSpPr/>
          <p:nvPr/>
        </p:nvSpPr>
        <p:spPr>
          <a:xfrm rot="8213091">
            <a:off x="3356443" y="5148555"/>
            <a:ext cx="459367" cy="387283"/>
          </a:xfrm>
          <a:prstGeom prst="chord">
            <a:avLst>
              <a:gd name="adj1" fmla="val 2559244"/>
              <a:gd name="adj2" fmla="val 133020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9" name="Хорда 168"/>
          <p:cNvSpPr/>
          <p:nvPr/>
        </p:nvSpPr>
        <p:spPr>
          <a:xfrm rot="19079192">
            <a:off x="5928212" y="2104934"/>
            <a:ext cx="459367" cy="387283"/>
          </a:xfrm>
          <a:prstGeom prst="chord">
            <a:avLst>
              <a:gd name="adj1" fmla="val 2559244"/>
              <a:gd name="adj2" fmla="val 133020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0" name="Молния 169"/>
          <p:cNvSpPr/>
          <p:nvPr/>
        </p:nvSpPr>
        <p:spPr>
          <a:xfrm rot="13023728">
            <a:off x="889336" y="3962869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3" name="Равнобедренный треугольник 172"/>
          <p:cNvSpPr/>
          <p:nvPr/>
        </p:nvSpPr>
        <p:spPr>
          <a:xfrm>
            <a:off x="7429520" y="1785926"/>
            <a:ext cx="357190" cy="357190"/>
          </a:xfrm>
          <a:prstGeom prst="triangle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Молния 174"/>
          <p:cNvSpPr/>
          <p:nvPr/>
        </p:nvSpPr>
        <p:spPr>
          <a:xfrm rot="13023728">
            <a:off x="746460" y="4820124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6" name="Молния 175"/>
          <p:cNvSpPr/>
          <p:nvPr/>
        </p:nvSpPr>
        <p:spPr>
          <a:xfrm rot="13023728">
            <a:off x="889336" y="4963000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8-конечная звезда 176"/>
          <p:cNvSpPr/>
          <p:nvPr/>
        </p:nvSpPr>
        <p:spPr>
          <a:xfrm>
            <a:off x="5929322" y="6000768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8-конечная звезда 177"/>
          <p:cNvSpPr/>
          <p:nvPr/>
        </p:nvSpPr>
        <p:spPr>
          <a:xfrm>
            <a:off x="5857884" y="5857892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0" name="8-конечная звезда 179"/>
          <p:cNvSpPr/>
          <p:nvPr/>
        </p:nvSpPr>
        <p:spPr>
          <a:xfrm>
            <a:off x="5786446" y="6000768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0" name="Полилиния 199"/>
          <p:cNvSpPr/>
          <p:nvPr/>
        </p:nvSpPr>
        <p:spPr>
          <a:xfrm>
            <a:off x="2500298" y="1500174"/>
            <a:ext cx="6000792" cy="5868737"/>
          </a:xfrm>
          <a:custGeom>
            <a:avLst/>
            <a:gdLst>
              <a:gd name="connsiteX0" fmla="*/ 17123 w 6126822"/>
              <a:gd name="connsiteY0" fmla="*/ 205483 h 5940175"/>
              <a:gd name="connsiteX1" fmla="*/ 643847 w 6126822"/>
              <a:gd name="connsiteY1" fmla="*/ 1448656 h 5940175"/>
              <a:gd name="connsiteX2" fmla="*/ 3880207 w 6126822"/>
              <a:gd name="connsiteY2" fmla="*/ 2147299 h 5940175"/>
              <a:gd name="connsiteX3" fmla="*/ 4640494 w 6126822"/>
              <a:gd name="connsiteY3" fmla="*/ 4304872 h 5940175"/>
              <a:gd name="connsiteX4" fmla="*/ 1208926 w 6126822"/>
              <a:gd name="connsiteY4" fmla="*/ 5291191 h 5940175"/>
              <a:gd name="connsiteX5" fmla="*/ 5544620 w 6126822"/>
              <a:gd name="connsiteY5" fmla="*/ 5363110 h 5940175"/>
              <a:gd name="connsiteX6" fmla="*/ 4702139 w 6126822"/>
              <a:gd name="connsiteY6" fmla="*/ 1828800 h 5940175"/>
              <a:gd name="connsiteX7" fmla="*/ 1034265 w 6126822"/>
              <a:gd name="connsiteY7" fmla="*/ 965771 h 5940175"/>
              <a:gd name="connsiteX8" fmla="*/ 602750 w 6126822"/>
              <a:gd name="connsiteY8" fmla="*/ 215757 h 5940175"/>
              <a:gd name="connsiteX9" fmla="*/ 17123 w 6126822"/>
              <a:gd name="connsiteY9" fmla="*/ 205483 h 594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26822" h="5940175">
                <a:moveTo>
                  <a:pt x="17123" y="205483"/>
                </a:moveTo>
                <a:cubicBezTo>
                  <a:pt x="23972" y="410966"/>
                  <a:pt x="0" y="1125020"/>
                  <a:pt x="643847" y="1448656"/>
                </a:cubicBezTo>
                <a:cubicBezTo>
                  <a:pt x="1287694" y="1772292"/>
                  <a:pt x="3214099" y="1671263"/>
                  <a:pt x="3880207" y="2147299"/>
                </a:cubicBezTo>
                <a:cubicBezTo>
                  <a:pt x="4546315" y="2623335"/>
                  <a:pt x="5085708" y="3780890"/>
                  <a:pt x="4640494" y="4304872"/>
                </a:cubicBezTo>
                <a:cubicBezTo>
                  <a:pt x="4195280" y="4828854"/>
                  <a:pt x="1058238" y="5114818"/>
                  <a:pt x="1208926" y="5291191"/>
                </a:cubicBezTo>
                <a:cubicBezTo>
                  <a:pt x="1359614" y="5467564"/>
                  <a:pt x="4962418" y="5940175"/>
                  <a:pt x="5544620" y="5363110"/>
                </a:cubicBezTo>
                <a:cubicBezTo>
                  <a:pt x="6126822" y="4786045"/>
                  <a:pt x="5453865" y="2561690"/>
                  <a:pt x="4702139" y="1828800"/>
                </a:cubicBezTo>
                <a:cubicBezTo>
                  <a:pt x="3950413" y="1095910"/>
                  <a:pt x="1717496" y="1234611"/>
                  <a:pt x="1034265" y="965771"/>
                </a:cubicBezTo>
                <a:cubicBezTo>
                  <a:pt x="351034" y="696931"/>
                  <a:pt x="772274" y="339047"/>
                  <a:pt x="602750" y="215757"/>
                </a:cubicBezTo>
                <a:cubicBezTo>
                  <a:pt x="433226" y="92467"/>
                  <a:pt x="10274" y="0"/>
                  <a:pt x="17123" y="205483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8" name="TextBox 207"/>
          <p:cNvSpPr txBox="1"/>
          <p:nvPr/>
        </p:nvSpPr>
        <p:spPr>
          <a:xfrm>
            <a:off x="714348" y="250030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09" name="TextBox 208"/>
          <p:cNvSpPr txBox="1"/>
          <p:nvPr/>
        </p:nvSpPr>
        <p:spPr>
          <a:xfrm>
            <a:off x="1571604" y="214311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10" name="TextBox 209"/>
          <p:cNvSpPr txBox="1"/>
          <p:nvPr/>
        </p:nvSpPr>
        <p:spPr>
          <a:xfrm>
            <a:off x="3071802" y="19288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211" name="TextBox 210"/>
          <p:cNvSpPr txBox="1"/>
          <p:nvPr/>
        </p:nvSpPr>
        <p:spPr>
          <a:xfrm>
            <a:off x="3714744" y="200024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212" name="TextBox 211"/>
          <p:cNvSpPr txBox="1"/>
          <p:nvPr/>
        </p:nvSpPr>
        <p:spPr>
          <a:xfrm>
            <a:off x="4357686" y="1928802"/>
            <a:ext cx="31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213" name="TextBox 212"/>
          <p:cNvSpPr txBox="1"/>
          <p:nvPr/>
        </p:nvSpPr>
        <p:spPr>
          <a:xfrm>
            <a:off x="5143504" y="242886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214" name="TextBox 213"/>
          <p:cNvSpPr txBox="1"/>
          <p:nvPr/>
        </p:nvSpPr>
        <p:spPr>
          <a:xfrm>
            <a:off x="5572132" y="1714488"/>
            <a:ext cx="384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216" name="TextBox 215"/>
          <p:cNvSpPr txBox="1"/>
          <p:nvPr/>
        </p:nvSpPr>
        <p:spPr>
          <a:xfrm>
            <a:off x="6072198" y="19288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217" name="TextBox 216"/>
          <p:cNvSpPr txBox="1"/>
          <p:nvPr/>
        </p:nvSpPr>
        <p:spPr>
          <a:xfrm>
            <a:off x="7786710" y="214311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218" name="TextBox 217"/>
          <p:cNvSpPr txBox="1"/>
          <p:nvPr/>
        </p:nvSpPr>
        <p:spPr>
          <a:xfrm>
            <a:off x="6715140" y="2714620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219" name="TextBox 218"/>
          <p:cNvSpPr txBox="1"/>
          <p:nvPr/>
        </p:nvSpPr>
        <p:spPr>
          <a:xfrm>
            <a:off x="8501090" y="6143644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220" name="TextBox 219"/>
          <p:cNvSpPr txBox="1"/>
          <p:nvPr/>
        </p:nvSpPr>
        <p:spPr>
          <a:xfrm>
            <a:off x="5857884" y="535782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  <p:sp>
        <p:nvSpPr>
          <p:cNvPr id="222" name="TextBox 221"/>
          <p:cNvSpPr txBox="1"/>
          <p:nvPr/>
        </p:nvSpPr>
        <p:spPr>
          <a:xfrm>
            <a:off x="4429124" y="6072206"/>
            <a:ext cx="441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  <p:sp>
        <p:nvSpPr>
          <p:cNvPr id="223" name="Молния 222"/>
          <p:cNvSpPr/>
          <p:nvPr/>
        </p:nvSpPr>
        <p:spPr>
          <a:xfrm rot="13023728">
            <a:off x="4461236" y="5105875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4" name="Молния 223"/>
          <p:cNvSpPr/>
          <p:nvPr/>
        </p:nvSpPr>
        <p:spPr>
          <a:xfrm rot="13023728">
            <a:off x="4246922" y="5105876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5" name="Молния 224"/>
          <p:cNvSpPr/>
          <p:nvPr/>
        </p:nvSpPr>
        <p:spPr>
          <a:xfrm rot="13023728">
            <a:off x="2889600" y="5105876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6" name="Молния 225"/>
          <p:cNvSpPr/>
          <p:nvPr/>
        </p:nvSpPr>
        <p:spPr>
          <a:xfrm rot="13023728">
            <a:off x="2675285" y="5177313"/>
            <a:ext cx="256135" cy="429487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7" name="TextBox 226"/>
          <p:cNvSpPr txBox="1"/>
          <p:nvPr/>
        </p:nvSpPr>
        <p:spPr>
          <a:xfrm>
            <a:off x="4214810" y="5572140"/>
            <a:ext cx="441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228" name="TextBox 227"/>
          <p:cNvSpPr txBox="1"/>
          <p:nvPr/>
        </p:nvSpPr>
        <p:spPr>
          <a:xfrm>
            <a:off x="2357422" y="5357826"/>
            <a:ext cx="512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229" name="TextBox 228"/>
          <p:cNvSpPr txBox="1"/>
          <p:nvPr/>
        </p:nvSpPr>
        <p:spPr>
          <a:xfrm>
            <a:off x="3571868" y="621508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  <p:sp>
        <p:nvSpPr>
          <p:cNvPr id="230" name="TextBox 229"/>
          <p:cNvSpPr txBox="1"/>
          <p:nvPr/>
        </p:nvSpPr>
        <p:spPr>
          <a:xfrm>
            <a:off x="3286116" y="5357826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16</a:t>
            </a:r>
            <a:endParaRPr lang="ru-RU" dirty="0"/>
          </a:p>
        </p:txBody>
      </p:sp>
      <p:sp>
        <p:nvSpPr>
          <p:cNvPr id="231" name="TextBox 230"/>
          <p:cNvSpPr txBox="1"/>
          <p:nvPr/>
        </p:nvSpPr>
        <p:spPr>
          <a:xfrm>
            <a:off x="285720" y="4786322"/>
            <a:ext cx="541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17</a:t>
            </a:r>
            <a:endParaRPr lang="ru-RU" dirty="0"/>
          </a:p>
        </p:txBody>
      </p:sp>
      <p:sp>
        <p:nvSpPr>
          <p:cNvPr id="232" name="TextBox 231"/>
          <p:cNvSpPr txBox="1"/>
          <p:nvPr/>
        </p:nvSpPr>
        <p:spPr>
          <a:xfrm>
            <a:off x="428596" y="4143380"/>
            <a:ext cx="655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18</a:t>
            </a:r>
            <a:endParaRPr lang="ru-RU" dirty="0"/>
          </a:p>
        </p:txBody>
      </p:sp>
      <p:sp>
        <p:nvSpPr>
          <p:cNvPr id="233" name="TextBox 232"/>
          <p:cNvSpPr txBox="1"/>
          <p:nvPr/>
        </p:nvSpPr>
        <p:spPr>
          <a:xfrm>
            <a:off x="4714876" y="4000504"/>
            <a:ext cx="684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19</a:t>
            </a:r>
            <a:endParaRPr lang="ru-RU" dirty="0"/>
          </a:p>
        </p:txBody>
      </p:sp>
      <p:sp>
        <p:nvSpPr>
          <p:cNvPr id="234" name="TextBox 233"/>
          <p:cNvSpPr txBox="1"/>
          <p:nvPr/>
        </p:nvSpPr>
        <p:spPr>
          <a:xfrm>
            <a:off x="4357686" y="3357562"/>
            <a:ext cx="541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</a:t>
            </a:r>
            <a:endParaRPr lang="ru-RU" dirty="0"/>
          </a:p>
        </p:txBody>
      </p:sp>
      <p:sp>
        <p:nvSpPr>
          <p:cNvPr id="235" name="8-конечная звезда 234"/>
          <p:cNvSpPr/>
          <p:nvPr/>
        </p:nvSpPr>
        <p:spPr>
          <a:xfrm>
            <a:off x="4286248" y="3429000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6" name="8-конечная звезда 235"/>
          <p:cNvSpPr/>
          <p:nvPr/>
        </p:nvSpPr>
        <p:spPr>
          <a:xfrm>
            <a:off x="4143372" y="3429000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7" name="8-конечная звезда 236"/>
          <p:cNvSpPr/>
          <p:nvPr/>
        </p:nvSpPr>
        <p:spPr>
          <a:xfrm>
            <a:off x="4000496" y="3429000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0" name="8-конечная звезда 249"/>
          <p:cNvSpPr/>
          <p:nvPr/>
        </p:nvSpPr>
        <p:spPr>
          <a:xfrm>
            <a:off x="3786182" y="1928802"/>
            <a:ext cx="142876" cy="14287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3" name="Прямая со стрелкой 92"/>
          <p:cNvCxnSpPr>
            <a:stCxn id="101" idx="0"/>
          </p:cNvCxnSpPr>
          <p:nvPr/>
        </p:nvCxnSpPr>
        <p:spPr>
          <a:xfrm rot="16200000" flipV="1">
            <a:off x="153308" y="1846900"/>
            <a:ext cx="428628" cy="209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214282" y="2071678"/>
            <a:ext cx="32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ю</a:t>
            </a:r>
            <a:endParaRPr lang="ru-RU" dirty="0"/>
          </a:p>
        </p:txBody>
      </p:sp>
      <p:sp>
        <p:nvSpPr>
          <p:cNvPr id="108" name="TextBox 107"/>
          <p:cNvSpPr txBox="1"/>
          <p:nvPr/>
        </p:nvSpPr>
        <p:spPr>
          <a:xfrm>
            <a:off x="214282" y="121442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cxnSp>
        <p:nvCxnSpPr>
          <p:cNvPr id="121" name="Прямая со стрелкой 120"/>
          <p:cNvCxnSpPr/>
          <p:nvPr/>
        </p:nvCxnSpPr>
        <p:spPr>
          <a:xfrm rot="16200000" flipV="1">
            <a:off x="7572396" y="5000636"/>
            <a:ext cx="1143008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rot="10800000" flipV="1">
            <a:off x="8143900" y="5357826"/>
            <a:ext cx="642942" cy="4286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rot="16200000" flipV="1">
            <a:off x="6893735" y="3321843"/>
            <a:ext cx="1357322" cy="10001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2" name="Группа 106"/>
          <p:cNvGrpSpPr/>
          <p:nvPr/>
        </p:nvGrpSpPr>
        <p:grpSpPr>
          <a:xfrm rot="3133620">
            <a:off x="6462767" y="2998549"/>
            <a:ext cx="357190" cy="801808"/>
            <a:chOff x="4143372" y="1428736"/>
            <a:chExt cx="357190" cy="714380"/>
          </a:xfrm>
        </p:grpSpPr>
        <p:sp>
          <p:nvSpPr>
            <p:cNvPr id="103" name="Левая круглая скобка 102"/>
            <p:cNvSpPr/>
            <p:nvPr/>
          </p:nvSpPr>
          <p:spPr>
            <a:xfrm>
              <a:off x="4429124" y="1428736"/>
              <a:ext cx="71438" cy="714380"/>
            </a:xfrm>
            <a:prstGeom prst="leftBracket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авая круглая скобка 103"/>
            <p:cNvSpPr/>
            <p:nvPr/>
          </p:nvSpPr>
          <p:spPr>
            <a:xfrm>
              <a:off x="4143372" y="1428736"/>
              <a:ext cx="71438" cy="714380"/>
            </a:xfrm>
            <a:prstGeom prst="rightBracket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" name="Группа 115"/>
          <p:cNvGrpSpPr/>
          <p:nvPr/>
        </p:nvGrpSpPr>
        <p:grpSpPr>
          <a:xfrm rot="5630832">
            <a:off x="7451410" y="5166237"/>
            <a:ext cx="357190" cy="1070672"/>
            <a:chOff x="4143372" y="1428736"/>
            <a:chExt cx="357190" cy="714380"/>
          </a:xfrm>
        </p:grpSpPr>
        <p:sp>
          <p:nvSpPr>
            <p:cNvPr id="117" name="Левая круглая скобка 116"/>
            <p:cNvSpPr/>
            <p:nvPr/>
          </p:nvSpPr>
          <p:spPr>
            <a:xfrm>
              <a:off x="4429124" y="1428736"/>
              <a:ext cx="71438" cy="714380"/>
            </a:xfrm>
            <a:prstGeom prst="leftBracket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Правая круглая скобка 118"/>
            <p:cNvSpPr/>
            <p:nvPr/>
          </p:nvSpPr>
          <p:spPr>
            <a:xfrm>
              <a:off x="4143372" y="1428736"/>
              <a:ext cx="71438" cy="714380"/>
            </a:xfrm>
            <a:prstGeom prst="rightBracket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57188" y="357166"/>
            <a:ext cx="6500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   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 «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Зеленые кампусы школы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» </a:t>
            </a:r>
            <a:endParaRPr lang="ru-RU" sz="2400" b="1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1285860"/>
            <a:ext cx="7786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pic>
        <p:nvPicPr>
          <p:cNvPr id="10" name="Рисунок 9" descr="C:\Users\Светлана\AppData\Local\Microsoft\Windows\Temporary Internet Files\Content.Word\DSC05377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5642" y="2348880"/>
            <a:ext cx="4006885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8853" y="1301864"/>
            <a:ext cx="3639348" cy="2935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57188" y="4351364"/>
            <a:ext cx="3851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Батарейки собираем –</a:t>
            </a:r>
          </a:p>
          <a:p>
            <a:pPr algn="ctr"/>
            <a:r>
              <a:rPr lang="ru-RU" sz="1600" dirty="0" smtClean="0"/>
              <a:t>ежиков  в </a:t>
            </a:r>
            <a:r>
              <a:rPr lang="ru-RU" sz="1600" dirty="0" err="1" smtClean="0"/>
              <a:t>Инском</a:t>
            </a:r>
            <a:r>
              <a:rPr lang="ru-RU" sz="1600" dirty="0" smtClean="0"/>
              <a:t> спасаем! 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4565643" y="5589240"/>
            <a:ext cx="4006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Выставка - презентация экологических плакатов</a:t>
            </a:r>
            <a:endParaRPr lang="ru-RU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348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57188" y="357167"/>
            <a:ext cx="65008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Мы – активисты различных акций и добровольческих инициатив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1285860"/>
            <a:ext cx="7786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13480" y="3701611"/>
            <a:ext cx="2542718" cy="44746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dirty="0"/>
              <a:t> </a:t>
            </a:r>
            <a:r>
              <a:rPr lang="ru-RU" sz="1400" b="1" dirty="0" smtClean="0"/>
              <a:t>Вместе - мы сила </a:t>
            </a:r>
            <a:endParaRPr lang="ru-RU" sz="1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75856" y="4411980"/>
            <a:ext cx="2808312" cy="6732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 </a:t>
            </a:r>
            <a:r>
              <a:rPr lang="ru-RU" sz="1400" b="1" dirty="0" smtClean="0"/>
              <a:t>Мы за здоровый образ жизни /Акция ЗОЖ /</a:t>
            </a:r>
            <a:endParaRPr lang="ru-RU" sz="1400" b="1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868144" y="5634990"/>
            <a:ext cx="2847260" cy="6743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Мы за чистоту и экономию</a:t>
            </a:r>
          </a:p>
          <a:p>
            <a:pPr algn="ctr"/>
            <a:r>
              <a:rPr lang="ru-RU" sz="1400" b="1" dirty="0" smtClean="0"/>
              <a:t>/ежемесячно сдаем макулатуру/</a:t>
            </a:r>
            <a:endParaRPr lang="ru-RU" sz="1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256" y="2360827"/>
            <a:ext cx="2525157" cy="18938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80" y="1391306"/>
            <a:ext cx="2571800" cy="21654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471" y="2843356"/>
            <a:ext cx="2058154" cy="26257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348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6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57188" y="285729"/>
            <a:ext cx="65008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Наши научно-исследовательские и проектные работы. Публикации</a:t>
            </a:r>
            <a:endParaRPr lang="ru-RU" sz="2400" b="1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1285860"/>
            <a:ext cx="7786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pic>
        <p:nvPicPr>
          <p:cNvPr id="1026" name="Picture 2" descr="D:\темп\фотоальбом\Грамоты\DSC05615 -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010" y="1315585"/>
            <a:ext cx="1913357" cy="2549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D:\темп\фотоальбом\Конкурс\DSC054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8913" y="2401370"/>
            <a:ext cx="1929705" cy="2611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D:\темп\фотоальбом\Грамоты\DSC0954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7850" y="1268878"/>
            <a:ext cx="1981053" cy="259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" descr="D:\темп\фотоальбом\Конкурс\DSC0551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9438" y="1416646"/>
            <a:ext cx="1808749" cy="2448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02086" y="2356652"/>
            <a:ext cx="1917398" cy="2701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444208" y="5281386"/>
            <a:ext cx="2228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hlinkClick r:id="rId8"/>
              </a:rPr>
              <a:t>https://elibrary.ru/</a:t>
            </a:r>
            <a:r>
              <a:rPr lang="ru-RU" dirty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348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57188" y="357167"/>
            <a:ext cx="6500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 Важные события, встречи, награды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1285860"/>
            <a:ext cx="7786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28596" y="3786190"/>
            <a:ext cx="2730697" cy="6429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 </a:t>
            </a:r>
            <a:r>
              <a:rPr lang="ru-RU" sz="1400" b="1" dirty="0" smtClean="0"/>
              <a:t> Участвовали в открытии заказника «</a:t>
            </a:r>
            <a:r>
              <a:rPr lang="ru-RU" sz="1400" b="1" dirty="0" err="1" smtClean="0"/>
              <a:t>Бачатские</a:t>
            </a:r>
            <a:r>
              <a:rPr lang="ru-RU" sz="1400" b="1" dirty="0" smtClean="0"/>
              <a:t> сопки»</a:t>
            </a:r>
            <a:endParaRPr lang="ru-RU" sz="1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429688" y="4005064"/>
            <a:ext cx="2642509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/>
              <a:t> </a:t>
            </a:r>
            <a:r>
              <a:rPr lang="ru-RU" sz="1400" b="1" dirty="0" smtClean="0"/>
              <a:t>Были на встрече с депутатом Госдумы Фокиным</a:t>
            </a:r>
            <a:endParaRPr lang="ru-RU" sz="1400" b="1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156176" y="5381207"/>
            <a:ext cx="2448272" cy="71208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О</a:t>
            </a:r>
            <a:r>
              <a:rPr lang="ru-RU" sz="1400" b="1" dirty="0" smtClean="0"/>
              <a:t>тлично себя проявили </a:t>
            </a:r>
          </a:p>
          <a:p>
            <a:pPr algn="ctr"/>
            <a:r>
              <a:rPr lang="ru-RU" sz="1400" b="1" dirty="0" smtClean="0"/>
              <a:t>в ДОЦ «Сибирская сказка» </a:t>
            </a:r>
            <a:endParaRPr lang="ru-RU" sz="1400" b="1" dirty="0"/>
          </a:p>
        </p:txBody>
      </p:sp>
      <p:pic>
        <p:nvPicPr>
          <p:cNvPr id="12" name="Рисунок 11" descr="http://ecokem.ru/wp-content/uploads/2017/09/%D1%81%D0%BE%D0%BF%D0%BA%D0%B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357322"/>
            <a:ext cx="2703244" cy="2238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961" y="1669364"/>
            <a:ext cx="2642509" cy="21790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592" y="1988840"/>
            <a:ext cx="2192223" cy="316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7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348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357188" y="357166"/>
            <a:ext cx="6500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Экоотряд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 «</a:t>
            </a:r>
            <a:r>
              <a:rPr lang="ru-RU" sz="2400" b="1" dirty="0" err="1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Беломорье</a:t>
            </a:r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cs typeface="Times New Roman" pitchFamily="18" charset="0"/>
              </a:rPr>
              <a:t>». Наши награды </a:t>
            </a:r>
            <a:endParaRPr lang="ru-RU" sz="2400" b="1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4821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642938" y="1285860"/>
            <a:ext cx="7786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2400" b="1" u="sng" dirty="0" smtClean="0">
                <a:solidFill>
                  <a:srgbClr val="004821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71528" y="4214818"/>
            <a:ext cx="2704328" cy="5000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Победители Всероссийского </a:t>
            </a:r>
            <a:r>
              <a:rPr lang="ru-RU" sz="1200" dirty="0" err="1" smtClean="0"/>
              <a:t>экофестиваля</a:t>
            </a:r>
            <a:endParaRPr lang="ru-RU" sz="1200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134220" y="4214818"/>
            <a:ext cx="2723780" cy="5000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100" dirty="0" smtClean="0"/>
          </a:p>
          <a:p>
            <a:pPr algn="ctr"/>
            <a:r>
              <a:rPr lang="ru-RU" sz="1100" dirty="0" smtClean="0"/>
              <a:t>Победители </a:t>
            </a:r>
            <a:r>
              <a:rPr lang="ru-RU" sz="1100" dirty="0"/>
              <a:t>областного конкурса «Вместе ярче»</a:t>
            </a:r>
          </a:p>
          <a:p>
            <a:pPr algn="ctr"/>
            <a:r>
              <a:rPr lang="ru-RU" sz="1100" dirty="0" smtClean="0"/>
              <a:t>   </a:t>
            </a:r>
            <a:endParaRPr lang="ru-RU" dirty="0"/>
          </a:p>
        </p:txBody>
      </p:sp>
      <p:pic>
        <p:nvPicPr>
          <p:cNvPr id="28" name="Рисунок 27" descr="https://pp.userapi.com/c837437/v837437908/5e82f/1bqrEjDyvMQ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28" y="1352188"/>
            <a:ext cx="378444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52188"/>
            <a:ext cx="3713011" cy="2648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0" y="4929199"/>
            <a:ext cx="2000250" cy="1374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36821" y="4214818"/>
            <a:ext cx="1464214" cy="2089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48736" y="4936024"/>
            <a:ext cx="1230193" cy="1391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348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3" descr="фон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4"/>
          <p:cNvSpPr>
            <a:spLocks noChangeArrowheads="1"/>
          </p:cNvSpPr>
          <p:nvPr/>
        </p:nvSpPr>
        <p:spPr bwMode="auto">
          <a:xfrm>
            <a:off x="428625" y="1285861"/>
            <a:ext cx="8286750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МБОУ СОШ №12 г. Белово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http://www.bel-moysch-12.edusite.ru/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  </a:t>
            </a:r>
            <a:endParaRPr lang="ru-RU" sz="20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Региональное отделение общероссийской МАН «Интеллект будущего» города Белово </a:t>
            </a:r>
            <a:r>
              <a:rPr lang="ru-RU" sz="2000" u="sng" dirty="0" smtClean="0">
                <a:hlinkClick r:id="rId4"/>
              </a:rPr>
              <a:t>https://vk.com/manbelovo</a:t>
            </a:r>
            <a:r>
              <a:rPr lang="ru-RU" sz="2000" u="sng" dirty="0" smtClean="0"/>
              <a:t>;</a:t>
            </a:r>
            <a:endParaRPr lang="ru-RU" sz="20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«ДРОФА» – «ВЕНТАНА-ГРАФ» </a:t>
            </a:r>
            <a:r>
              <a:rPr lang="ru-RU" sz="2000" u="sng" dirty="0" err="1" smtClean="0">
                <a:hlinkClick r:id="rId5"/>
              </a:rPr>
              <a:t>web@drofa-ventana.ru</a:t>
            </a:r>
            <a:r>
              <a:rPr lang="ru-RU" sz="2000" dirty="0" smtClean="0"/>
              <a:t>, </a:t>
            </a:r>
            <a:r>
              <a:rPr lang="ru-RU" sz="2000" u="sng" dirty="0" err="1" smtClean="0">
                <a:hlinkClick r:id="rId6"/>
              </a:rPr>
              <a:t>webinar@drofa-ventana.ru</a:t>
            </a:r>
            <a:r>
              <a:rPr lang="ru-RU" sz="2000" dirty="0" smtClean="0"/>
              <a:t>,</a:t>
            </a: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r>
              <a:rPr lang="ru-RU" sz="2000" u="sng" dirty="0" err="1" smtClean="0">
                <a:hlinkClick r:id="rId7"/>
              </a:rPr>
              <a:t>web@rosuchebnik.ru</a:t>
            </a:r>
            <a:r>
              <a:rPr lang="ru-RU" sz="2000" u="sng" dirty="0" smtClean="0"/>
              <a:t>;</a:t>
            </a: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endParaRPr lang="ru-RU" sz="2000" dirty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Общероссийский сайт РДШ «В Контакте», в сообществах «РДШ Кузбасс», «Юные экологи РДШ» </a:t>
            </a:r>
            <a:r>
              <a:rPr lang="ru-RU" sz="2000" u="sng" dirty="0" smtClean="0">
                <a:hlinkClick r:id="rId8"/>
              </a:rPr>
              <a:t>https://vk.com/rdshkem42</a:t>
            </a:r>
            <a:r>
              <a:rPr lang="ru-RU" sz="2000" dirty="0" smtClean="0"/>
              <a:t>, </a:t>
            </a:r>
            <a:r>
              <a:rPr lang="ru-RU" sz="2000" u="sng" dirty="0" smtClean="0">
                <a:hlinkClick r:id="rId9"/>
              </a:rPr>
              <a:t>https://vk.com/skm_eco</a:t>
            </a:r>
            <a:r>
              <a:rPr lang="ru-RU" sz="2000" dirty="0" smtClean="0"/>
              <a:t>,      </a:t>
            </a:r>
            <a:r>
              <a:rPr lang="ru-RU" sz="2000" u="sng" dirty="0" smtClean="0">
                <a:hlinkClick r:id="rId10"/>
              </a:rPr>
              <a:t>museum@rdcentr.ru</a:t>
            </a:r>
            <a:endParaRPr lang="ru-RU" sz="2000" u="sng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ru-RU" sz="2000" dirty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ru-RU" sz="2000" b="1" dirty="0" smtClean="0">
                <a:ln/>
                <a:solidFill>
                  <a:srgbClr val="004821"/>
                </a:solidFill>
              </a:rPr>
              <a:t>                                                               Спасибо </a:t>
            </a:r>
            <a:r>
              <a:rPr lang="ru-RU" sz="2000" b="1" dirty="0">
                <a:ln/>
                <a:solidFill>
                  <a:srgbClr val="004821"/>
                </a:solidFill>
              </a:rPr>
              <a:t>за внимание !</a:t>
            </a:r>
          </a:p>
          <a:p>
            <a:pPr>
              <a:lnSpc>
                <a:spcPct val="150000"/>
              </a:lnSpc>
            </a:pPr>
            <a:endParaRPr lang="ru-RU" sz="20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   </a:t>
            </a:r>
          </a:p>
          <a:p>
            <a:pPr>
              <a:lnSpc>
                <a:spcPct val="150000"/>
              </a:lnSpc>
            </a:pPr>
            <a:endParaRPr lang="ru-RU" sz="2000" dirty="0" smtClean="0">
              <a:solidFill>
                <a:srgbClr val="004821"/>
              </a:solidFill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sz="2000" b="1" u="sng" dirty="0" smtClean="0">
                <a:solidFill>
                  <a:srgbClr val="004821"/>
                </a:solidFill>
                <a:latin typeface="Comic Sans MS" pitchFamily="66" charset="0"/>
              </a:rPr>
              <a:t> </a:t>
            </a:r>
            <a:endParaRPr lang="ru-RU" sz="2000" b="1" u="sng" dirty="0">
              <a:solidFill>
                <a:srgbClr val="004821"/>
              </a:solidFill>
              <a:latin typeface="Comic Sans MS" pitchFamily="66" charset="0"/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357188" y="428604"/>
            <a:ext cx="69511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4821"/>
                </a:solidFill>
                <a:latin typeface="Comic Sans MS" pitchFamily="66" charset="0"/>
              </a:rPr>
              <a:t>Работаем в сетевых интернет-сообществах </a:t>
            </a:r>
            <a:endParaRPr lang="ru-RU" b="1" dirty="0">
              <a:solidFill>
                <a:srgbClr val="00482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3971</TotalTime>
  <Words>363</Words>
  <Application>Microsoft Office PowerPoint</Application>
  <PresentationFormat>Экран (4:3)</PresentationFormat>
  <Paragraphs>94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Comic Sans MS</vt:lpstr>
      <vt:lpstr>Times New Roman</vt:lpstr>
      <vt:lpstr>Wingdings</vt:lpstr>
      <vt:lpstr>Тема Office</vt:lpstr>
      <vt:lpstr>Презентация PowerPoint</vt:lpstr>
      <vt:lpstr> давайте поЗнакомимся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МОУ СОШ №2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Светлана</cp:lastModifiedBy>
  <cp:revision>498</cp:revision>
  <dcterms:created xsi:type="dcterms:W3CDTF">2011-07-14T14:36:05Z</dcterms:created>
  <dcterms:modified xsi:type="dcterms:W3CDTF">2020-09-29T17:43:09Z</dcterms:modified>
</cp:coreProperties>
</file>