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7" r:id="rId4"/>
    <p:sldId id="262" r:id="rId5"/>
    <p:sldId id="259" r:id="rId6"/>
    <p:sldId id="261" r:id="rId7"/>
    <p:sldId id="260" r:id="rId8"/>
    <p:sldId id="263" r:id="rId9"/>
    <p:sldId id="264" r:id="rId10"/>
    <p:sldId id="265" r:id="rId11"/>
    <p:sldId id="266" r:id="rId12"/>
    <p:sldId id="269" r:id="rId13"/>
    <p:sldId id="268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3150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1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ngtree-blue-preparation-background-for-the-exampostgraduatepostgraduate-image_785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800" dirty="0" smtClean="0"/>
              <a:t>2024-2025 учебный год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err="1" smtClean="0"/>
              <a:t>Дубинкина</a:t>
            </a:r>
            <a:r>
              <a:rPr lang="ru-RU" sz="2800" dirty="0" smtClean="0"/>
              <a:t> Н.С. Педагог дополнительного образования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11775" y="173784"/>
            <a:ext cx="7766936" cy="1791494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6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Диагностика планируемых результатов по общеобразовательной </a:t>
            </a:r>
            <a:r>
              <a:rPr lang="ru-RU" sz="6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общеразвивающей</a:t>
            </a:r>
            <a:r>
              <a:rPr lang="ru-RU" sz="6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программе «</a:t>
            </a:r>
            <a:r>
              <a:rPr lang="ru-RU" sz="6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Капитошка</a:t>
            </a:r>
            <a:r>
              <a:rPr lang="ru-RU" sz="6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6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353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/>
              <a:t>Диагностируемая группа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038" y="1355371"/>
            <a:ext cx="8596668" cy="4376689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Характеристика группы:</a:t>
            </a:r>
          </a:p>
          <a:p>
            <a:pPr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</a:rPr>
              <a:t>Возраст: 6-7 лет</a:t>
            </a:r>
          </a:p>
          <a:p>
            <a:pPr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</a:rPr>
              <a:t>Год обучения: 2 год</a:t>
            </a:r>
          </a:p>
          <a:p>
            <a:pPr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</a:rPr>
              <a:t>Форма проведения: групповая</a:t>
            </a:r>
          </a:p>
          <a:p>
            <a:pPr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</a:rPr>
              <a:t>Дата: 16-20.09</a:t>
            </a:r>
          </a:p>
          <a:p>
            <a:pPr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</a:rPr>
              <a:t>Цель входной диагностики: определение стартового уровня учащихся на начало учебного года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66078" y="327546"/>
            <a:ext cx="3655650" cy="2144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86424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13" y="285728"/>
            <a:ext cx="10386483" cy="707049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Оценочные материалы</a:t>
            </a:r>
            <a:br>
              <a:rPr lang="ru-RU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51246396"/>
              </p:ext>
            </p:extLst>
          </p:nvPr>
        </p:nvGraphicFramePr>
        <p:xfrm>
          <a:off x="483327" y="1110343"/>
          <a:ext cx="10763793" cy="532964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745479"/>
                <a:gridCol w="4460671"/>
                <a:gridCol w="4557643"/>
              </a:tblGrid>
              <a:tr h="3877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Результат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Проверяемые результаты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Формы контроля</a:t>
                      </a:r>
                    </a:p>
                  </a:txBody>
                  <a:tcPr marT="0" marB="0"/>
                </a:tc>
              </a:tr>
              <a:tr h="18640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Предметные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Теоретические </a:t>
                      </a:r>
                      <a:r>
                        <a:rPr lang="ru-RU" sz="13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знания:</a:t>
                      </a:r>
                      <a:r>
                        <a:rPr lang="ru-RU" sz="13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свободно считает в пределах 10, умеет распознавать геометрические фигуры, умеет сравнивать предметы, имеет пространственно-временные представления, ориентируется  на листе бумаги и в пространстве.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Практические </a:t>
                      </a:r>
                      <a:r>
                        <a:rPr lang="ru-RU" sz="13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умения</a:t>
                      </a:r>
                      <a:r>
                        <a:rPr lang="ru-RU" sz="13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и навыки: умеет штриховать в разных направлениях,  умеет измерять и чертить отрезки, решает примеры в пределах 10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Карточки-задания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Наблюдение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1104117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Метапредметные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u="sng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Познавательные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Умения слушать, точно выполнять указания педагога, ориентироваться на листе бумаги, самостоятельно действовать по заданию взрослого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«Графический диктант»  Д.Б. </a:t>
                      </a:r>
                      <a:r>
                        <a:rPr lang="ru-RU" sz="13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Эльконин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7911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u="sng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Регулятивные</a:t>
                      </a: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выявление уровня развития произвольного внимания, произвольной памяти</a:t>
                      </a: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Методика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«Треугольники-2»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(Е. Додонова)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6923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 u="sng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Коммуникативные</a:t>
                      </a: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Коммуникативные умения и навыки взаимодействия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«Рукавичка»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Цукерман Г.А.</a:t>
                      </a:r>
                    </a:p>
                  </a:txBody>
                  <a:tcPr marT="0" marB="0"/>
                </a:tc>
              </a:tr>
              <a:tr h="4902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Личностные 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2720" algn="l"/>
                          <a:tab pos="461010" algn="l"/>
                        </a:tabLst>
                      </a:pPr>
                      <a:r>
                        <a:rPr lang="ru-RU" sz="1300" b="0" kern="5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Самооценка личности</a:t>
                      </a:r>
                      <a:endParaRPr lang="ru-RU" sz="1300" b="1" kern="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«Лесенка» Щур В.Г.</a:t>
                      </a:r>
                    </a:p>
                  </a:txBody>
                  <a:tcPr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91769098"/>
              </p:ext>
            </p:extLst>
          </p:nvPr>
        </p:nvGraphicFramePr>
        <p:xfrm>
          <a:off x="677863" y="1672049"/>
          <a:ext cx="8596312" cy="4363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5006"/>
                <a:gridCol w="1541417"/>
                <a:gridCol w="2770811"/>
                <a:gridCol w="2149078"/>
              </a:tblGrid>
              <a:tr h="56604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Проверяемые результаты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Количество участников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Раздаточный материал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Время диагностики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6604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Познавательные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 учащихся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Лист в клетку, карандаш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 минут</a:t>
                      </a:r>
                      <a:endParaRPr lang="ru-RU" dirty="0"/>
                    </a:p>
                  </a:txBody>
                  <a:tcPr/>
                </a:tc>
              </a:tr>
              <a:tr h="79047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Регулятивные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16 учащихся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Чистый</a:t>
                      </a:r>
                      <a:r>
                        <a:rPr lang="ru-RU" baseline="0" dirty="0" smtClean="0"/>
                        <a:t> лист бумаги, цветные карандаши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минут</a:t>
                      </a:r>
                      <a:endParaRPr lang="ru-RU" dirty="0"/>
                    </a:p>
                  </a:txBody>
                  <a:tcPr/>
                </a:tc>
              </a:tr>
              <a:tr h="1027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Коммуникативные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 учащихся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Шаблон рукавички, цветные карандаши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 минут</a:t>
                      </a:r>
                      <a:endParaRPr lang="ru-RU" dirty="0"/>
                    </a:p>
                  </a:txBody>
                  <a:tcPr/>
                </a:tc>
              </a:tr>
              <a:tr h="126476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Личностные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16 учащихся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Лист, с нарисованными ступеньками лестницы, карандаш</a:t>
                      </a:r>
                    </a:p>
                    <a:p>
                      <a:pPr algn="ctr"/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минут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1956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Calibri" panose="020F0502020204030204" pitchFamily="34" charset="0"/>
              </a:rPr>
              <a:t>Диагностика </a:t>
            </a:r>
            <a:r>
              <a:rPr lang="ru-RU" dirty="0" err="1">
                <a:solidFill>
                  <a:srgbClr val="0070C0"/>
                </a:solidFill>
                <a:latin typeface="Calibri" panose="020F0502020204030204" pitchFamily="34" charset="0"/>
              </a:rPr>
              <a:t>метапредметных</a:t>
            </a:r>
            <a:r>
              <a:rPr lang="ru-RU" dirty="0">
                <a:solidFill>
                  <a:srgbClr val="0070C0"/>
                </a:solidFill>
                <a:latin typeface="Calibri" panose="020F0502020204030204" pitchFamily="34" charset="0"/>
              </a:rPr>
              <a:t> результатов</a:t>
            </a:r>
            <a:r>
              <a:rPr lang="ru-RU" dirty="0">
                <a:solidFill>
                  <a:srgbClr val="800000"/>
                </a:solidFill>
                <a:latin typeface="Calibri" panose="020F0502020204030204" pitchFamily="34" charset="0"/>
              </a:rPr>
              <a:t/>
            </a:r>
            <a:br>
              <a:rPr lang="ru-RU" dirty="0">
                <a:solidFill>
                  <a:srgbClr val="800000"/>
                </a:solidFill>
                <a:latin typeface="Calibri" panose="020F0502020204030204" pitchFamily="34" charset="0"/>
              </a:rPr>
            </a:br>
            <a:r>
              <a:rPr lang="ru-RU" dirty="0">
                <a:solidFill>
                  <a:srgbClr val="800000"/>
                </a:solidFill>
                <a:latin typeface="Calibri" panose="020F0502020204030204" pitchFamily="34" charset="0"/>
              </a:rPr>
              <a:t> </a:t>
            </a:r>
            <a:endParaRPr lang="ru-RU" dirty="0"/>
          </a:p>
        </p:txBody>
      </p:sp>
      <p:pic>
        <p:nvPicPr>
          <p:cNvPr id="4" name="tabl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784" y="1369971"/>
            <a:ext cx="7809653" cy="13656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4784" y="2735593"/>
            <a:ext cx="7809653" cy="412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884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9330" y="2160588"/>
            <a:ext cx="6873378" cy="3881437"/>
          </a:xfrm>
        </p:spPr>
      </p:pic>
    </p:spTree>
    <p:extLst>
      <p:ext uri="{BB962C8B-B14F-4D97-AF65-F5344CB8AC3E}">
        <p14:creationId xmlns:p14="http://schemas.microsoft.com/office/powerpoint/2010/main" xmlns="" val="330147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691876" y="1348796"/>
            <a:ext cx="2191870" cy="5505020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94181516"/>
              </p:ext>
            </p:extLst>
          </p:nvPr>
        </p:nvGraphicFramePr>
        <p:xfrm>
          <a:off x="769257" y="609600"/>
          <a:ext cx="8766629" cy="155448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997539"/>
                <a:gridCol w="2357597"/>
                <a:gridCol w="441149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Регулятивные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Методика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Проверяемые</a:t>
                      </a:r>
                      <a:r>
                        <a:rPr lang="ru-RU" baseline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 результаты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«Треугольники-2»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(</a:t>
                      </a:r>
                      <a:r>
                        <a:rPr lang="ru-RU" dirty="0" err="1" smtClean="0"/>
                        <a:t>Е.Додонова</a:t>
                      </a:r>
                      <a:r>
                        <a:rPr lang="ru-RU" dirty="0" smtClean="0"/>
                        <a:t>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Выявление уровня</a:t>
                      </a:r>
                      <a:r>
                        <a:rPr lang="ru-RU" baseline="0" dirty="0" smtClean="0"/>
                        <a:t> развития произвольного внимания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536" y="2192482"/>
            <a:ext cx="8801099" cy="466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8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414" y="1166949"/>
            <a:ext cx="8596668" cy="1320800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31410117"/>
              </p:ext>
            </p:extLst>
          </p:nvPr>
        </p:nvGraphicFramePr>
        <p:xfrm>
          <a:off x="677691" y="60960"/>
          <a:ext cx="8596311" cy="1550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1097"/>
                <a:gridCol w="2063931"/>
                <a:gridCol w="4101283"/>
              </a:tblGrid>
              <a:tr h="568639">
                <a:tc>
                  <a:txBody>
                    <a:bodyPr/>
                    <a:lstStyle/>
                    <a:p>
                      <a:r>
                        <a:rPr lang="ru-RU" dirty="0" smtClean="0"/>
                        <a:t>Коммуникативные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Методика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Проверяемые результаты</a:t>
                      </a:r>
                      <a:endParaRPr lang="ru-RU" dirty="0"/>
                    </a:p>
                  </a:txBody>
                  <a:tcPr/>
                </a:tc>
              </a:tr>
              <a:tr h="9814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«Рукавичка»</a:t>
                      </a:r>
                    </a:p>
                    <a:p>
                      <a:r>
                        <a:rPr lang="ru-RU" dirty="0" err="1" smtClean="0"/>
                        <a:t>Цукерман</a:t>
                      </a:r>
                      <a:r>
                        <a:rPr lang="ru-RU" dirty="0" smtClean="0"/>
                        <a:t> Г.А.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Коммуникативные умения и навыки взаимодействия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5409" y="1607721"/>
            <a:ext cx="8572500" cy="4371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923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502" y="406831"/>
            <a:ext cx="5395974" cy="30471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502" y="3453969"/>
            <a:ext cx="5395974" cy="38108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5476" y="379039"/>
            <a:ext cx="5639872" cy="30471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5085" y="3346881"/>
            <a:ext cx="5885987" cy="391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972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22639454"/>
              </p:ext>
            </p:extLst>
          </p:nvPr>
        </p:nvGraphicFramePr>
        <p:xfrm>
          <a:off x="256741" y="609600"/>
          <a:ext cx="9400761" cy="132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3371"/>
                <a:gridCol w="3028482"/>
                <a:gridCol w="4008908"/>
              </a:tblGrid>
              <a:tr h="6604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Личностные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Методика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Проверяемые результаты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604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«Лесенка» Щур В.Г.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Самооценка</a:t>
                      </a:r>
                      <a:r>
                        <a:rPr lang="ru-RU" baseline="0" dirty="0" smtClean="0"/>
                        <a:t> личности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6740" y="1864557"/>
            <a:ext cx="2974731" cy="49567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1472" y="1891192"/>
            <a:ext cx="2979914" cy="4927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11386" y="1879107"/>
            <a:ext cx="3446117" cy="495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075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600892"/>
            <a:ext cx="7766936" cy="1097280"/>
          </a:xfrm>
        </p:spPr>
        <p:txBody>
          <a:bodyPr/>
          <a:lstStyle/>
          <a:p>
            <a:pPr algn="ctr"/>
            <a:r>
              <a:rPr lang="ru-RU" sz="3200" dirty="0" smtClean="0"/>
              <a:t>Итоги  входной диагностики освоения планируемых результатов по ДООП «</a:t>
            </a:r>
            <a:r>
              <a:rPr lang="ru-RU" sz="3200" dirty="0" err="1" smtClean="0"/>
              <a:t>Капитошка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050869"/>
            <a:ext cx="7766936" cy="3096863"/>
          </a:xfrm>
        </p:spPr>
        <p:txBody>
          <a:bodyPr/>
          <a:lstStyle/>
          <a:p>
            <a:r>
              <a:rPr lang="ru-RU" dirty="0" smtClean="0"/>
              <a:t>Количество учащихся на высоком уровне ___________9_____________</a:t>
            </a:r>
          </a:p>
          <a:p>
            <a:r>
              <a:rPr lang="ru-RU" dirty="0" smtClean="0"/>
              <a:t>Количество учащихся на среднем уровне____________7_____________</a:t>
            </a:r>
          </a:p>
          <a:p>
            <a:r>
              <a:rPr lang="ru-RU" dirty="0" smtClean="0"/>
              <a:t>Количество учащихся на низком уровне_____________0_____________</a:t>
            </a:r>
          </a:p>
          <a:p>
            <a:pPr algn="l"/>
            <a:r>
              <a:rPr lang="ru-RU" dirty="0" smtClean="0"/>
              <a:t>Выводы:  </a:t>
            </a:r>
          </a:p>
          <a:p>
            <a:pPr marL="342900" indent="-342900" algn="l">
              <a:buAutoNum type="arabicPeriod"/>
            </a:pPr>
            <a:r>
              <a:rPr lang="ru-RU" dirty="0" smtClean="0"/>
              <a:t>Доработать предметные результаты по разделу   «Развитие речи с элементами письма»</a:t>
            </a:r>
          </a:p>
          <a:p>
            <a:pPr marL="342900" indent="-342900" algn="l">
              <a:buAutoNum type="arabicPeriod"/>
            </a:pPr>
            <a:r>
              <a:rPr lang="ru-RU" dirty="0" smtClean="0"/>
              <a:t>2. доработать предметные результаты на конец года       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7787" y="116730"/>
            <a:ext cx="7396564" cy="875491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09418085"/>
              </p:ext>
            </p:extLst>
          </p:nvPr>
        </p:nvGraphicFramePr>
        <p:xfrm>
          <a:off x="1089497" y="1347835"/>
          <a:ext cx="8463064" cy="54053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8621"/>
                <a:gridCol w="2992474"/>
                <a:gridCol w="865228"/>
                <a:gridCol w="546507"/>
                <a:gridCol w="495072"/>
                <a:gridCol w="3255162"/>
              </a:tblGrid>
              <a:tr h="260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Максимальная выраженность (в баллах)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Минимальная выраженность (в баллах)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marL="29845"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Свободно считает в пределах 10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+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marL="29845"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Не уверенно считает в пределах 10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Умеет сравнивать предметы</a:t>
                      </a:r>
                      <a:endParaRPr lang="ru-RU" sz="1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Имеет затруднения в сравнений предметов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3392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Умеет распознавать геометрические фигуры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Испытывает затруднения  при распознавании геометрических фигур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3392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4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01295" algn="l"/>
                          <a:tab pos="457200" algn="l"/>
                        </a:tabLst>
                      </a:pPr>
                      <a:r>
                        <a:rPr lang="ru-RU" sz="800">
                          <a:effectLst/>
                        </a:rPr>
                        <a:t>Имеет пространственно-временные представления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Не имеет пространственно-временные представления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3731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5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800" dirty="0">
                          <a:effectLst/>
                        </a:rPr>
                        <a:t>Умеет штриховать в разных направлениях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Испытывает затруднения  при штриховке 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5032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6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Ориентируется на листе бумаги в клетку и в пространстве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Слабо ориентируется на листе бумаги в клетку и в пространстве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7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marL="29845" indent="-29845" algn="just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Умеет измерять и чертить отрезки</a:t>
                      </a:r>
                      <a:endParaRPr lang="ru-RU" sz="1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marL="29845" indent="-29845"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Испытывает затруднения  при измерениях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2600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8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indent="2159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Решает примеры в пределах 10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 indent="2159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Решает примеры с ошибками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130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Метапредметнные</a:t>
                      </a:r>
                      <a:r>
                        <a:rPr lang="ru-RU" sz="800" dirty="0">
                          <a:effectLst/>
                        </a:rPr>
                        <a:t> результаты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0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Высокий уровень познавательных способностей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Низкий уровень познавательных способностей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390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Высокий уровень развития произвольного внимания, произвольной памяти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Низкий уровень развития произвольного внимания, произвольной памяти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390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Высокий уровень коммуникативных способностей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Низкий уровень коммуникативных способностей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13004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Личностные результаты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0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Адекватный уровень самооценки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Низкий уровень самооценки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13004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Достижения учащегося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0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Победы в конкурсах и фестивалях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Участие в конкурсах и фестивалях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13004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Дополнительные баллы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0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Активное участие в социально-значимых делах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+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Не охотно участвует в социально-значимых делах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  <a:tr h="130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highlight>
                            <a:srgbClr val="FFFF00"/>
                          </a:highlight>
                        </a:rPr>
                        <a:t>Всего баллов     3</a:t>
                      </a:r>
                      <a:r>
                        <a:rPr lang="ru-RU" sz="800">
                          <a:effectLst/>
                        </a:rPr>
                        <a:t>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740" marR="3074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371600" y="-167960"/>
            <a:ext cx="7996136" cy="14927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225"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222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1613" algn="l"/>
              </a:tabLst>
            </a:pP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Индивидуальная карта  учащегося  ДООП </a:t>
            </a: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Капитошка</a:t>
            </a: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marR="0" lvl="0" indent="2222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1613" algn="l"/>
              </a:tabLst>
            </a:pP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Семенова М.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22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1613" algn="l"/>
              </a:tabLst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Низкий уровень- от 14 до 28 баллов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22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1613" algn="l"/>
              </a:tabLst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Средний уровень: от 29 до 33 баллов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22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1613" algn="l"/>
              </a:tabLst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Высокий уровень: от  34 до 42 баллов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1613" algn="l"/>
              </a:tabLst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9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53940921"/>
              </p:ext>
            </p:extLst>
          </p:nvPr>
        </p:nvGraphicFramePr>
        <p:xfrm>
          <a:off x="577773" y="2402732"/>
          <a:ext cx="10375571" cy="47474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9001"/>
                <a:gridCol w="5005899"/>
                <a:gridCol w="1605874"/>
                <a:gridCol w="1605874"/>
                <a:gridCol w="1548923"/>
              </a:tblGrid>
              <a:tr h="414649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№ п/п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 rowSpan="2"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ФИО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 anchor="ctr"/>
                </a:tc>
                <a:tc gridSpan="2">
                  <a:txBody>
                    <a:bodyPr/>
                    <a:lstStyle/>
                    <a:p>
                      <a:pPr indent="279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Освоение программы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279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Уровень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3368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933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начало года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конец года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 dirty="0">
                          <a:effectLst/>
                        </a:rPr>
                        <a:t>Шейко Михаил</a:t>
                      </a:r>
                      <a:endParaRPr lang="ru-RU" sz="1050" kern="50" dirty="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 dirty="0" err="1">
                          <a:effectLst/>
                        </a:rPr>
                        <a:t>Шаманиди</a:t>
                      </a:r>
                      <a:r>
                        <a:rPr lang="ru-RU" sz="1050" kern="50" dirty="0">
                          <a:effectLst/>
                        </a:rPr>
                        <a:t> Максим</a:t>
                      </a:r>
                      <a:endParaRPr lang="ru-RU" sz="1050" kern="50" dirty="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1651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Фомина Саша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Днепровский Платон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38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Неумоина Анна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14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Горелова Женя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Милентенков Артем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34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Тигунов Богдан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39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Мамбетов Амирхан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36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Сайфетдинов Далер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29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Кожевникова Вика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39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Гоба Милана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30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Гусева Настя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36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Латышев Даниил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39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336703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 dirty="0" err="1">
                          <a:effectLst/>
                        </a:rPr>
                        <a:t>Храмова</a:t>
                      </a:r>
                      <a:r>
                        <a:rPr lang="ru-RU" sz="1050" kern="50" dirty="0">
                          <a:effectLst/>
                        </a:rPr>
                        <a:t> Дарья</a:t>
                      </a:r>
                      <a:endParaRPr lang="ru-RU" sz="1050" kern="50" dirty="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36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</a:p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87128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 kern="50">
                          <a:effectLst/>
                        </a:rPr>
                        <a:t>Семенова Мария</a:t>
                      </a:r>
                      <a:endParaRPr lang="ru-RU" sz="1050" kern="50">
                        <a:effectLst/>
                        <a:latin typeface="Calibri" panose="020F0502020204030204" pitchFamily="34" charset="0"/>
                        <a:ea typeface="Arial Unicode MS" panose="020B0604020202020204" pitchFamily="34" charset="-128"/>
                        <a:cs typeface="font331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37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marL="17145" marR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7315" algn="l"/>
                        </a:tabLs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73902">
                <a:tc gridSpan="2">
                  <a:txBody>
                    <a:bodyPr/>
                    <a:lstStyle/>
                    <a:p>
                      <a:pPr indent="279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ИТОГО: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кол-во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кол-во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кол-во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73902">
                <a:tc gridSpan="2">
                  <a:txBody>
                    <a:bodyPr/>
                    <a:lstStyle/>
                    <a:p>
                      <a:pPr indent="279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отрицательная  динамика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низкий -0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0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низкий 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73902">
                <a:tc gridSpan="2">
                  <a:txBody>
                    <a:bodyPr/>
                    <a:lstStyle/>
                    <a:p>
                      <a:pPr indent="279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на том же уровне динамика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средний -7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средний 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  <a:tr h="173902">
                <a:tc gridSpan="2">
                  <a:txBody>
                    <a:bodyPr/>
                    <a:lstStyle/>
                    <a:p>
                      <a:pPr indent="279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положительная динамика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высокий - 9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indent="2794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высокий - 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73492" y="-1113945"/>
            <a:ext cx="11452748" cy="34470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79400"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79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7950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279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7950" algn="l"/>
              </a:tabLst>
            </a:pPr>
            <a:endParaRPr lang="ru-RU" altLang="ru-RU" sz="1200" b="1" dirty="0">
              <a:ea typeface="Times New Roman" panose="02020603050405020304" pitchFamily="18" charset="0"/>
            </a:endParaRPr>
          </a:p>
          <a:p>
            <a:pPr marL="0" marR="0" lvl="0" indent="279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7950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279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7950" algn="l"/>
              </a:tabLst>
            </a:pPr>
            <a:endParaRPr lang="ru-RU" altLang="ru-RU" sz="1200" b="1" dirty="0">
              <a:ea typeface="Times New Roman" panose="02020603050405020304" pitchFamily="18" charset="0"/>
            </a:endParaRPr>
          </a:p>
          <a:p>
            <a:pPr marL="0" marR="0" lvl="0" indent="279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7950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279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7950" algn="l"/>
              </a:tabLst>
            </a:pPr>
            <a:endParaRPr lang="ru-RU" altLang="ru-RU" sz="1200" b="1" dirty="0">
              <a:ea typeface="Times New Roman" panose="02020603050405020304" pitchFamily="18" charset="0"/>
            </a:endParaRPr>
          </a:p>
          <a:p>
            <a:pPr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07950" algn="l"/>
              </a:tabLst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Сводная ведомость, динамика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279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формирования предметных, </a:t>
            </a:r>
            <a:r>
              <a:rPr kumimoji="0" lang="ru-RU" alt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метапредметных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личностных результатов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дополнительной общеобразовательной общеразвивающей программе «</a:t>
            </a:r>
            <a:r>
              <a:rPr kumimoji="0" lang="ru-RU" alt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Капитошка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r>
              <a:rPr lang="ru-RU" altLang="ru-RU" sz="12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ГРУППА</a:t>
            </a: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Общий результат  по уровням: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Низкий уровень- от 14 до 28 баллов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Средний уровень: от 29 до 33 баллов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Высокий уровень: от  34 до 42 баллов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" algn="l"/>
              </a:tabLst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089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400" dirty="0" smtClean="0"/>
              <a:t>Выводы диагностики на начало </a:t>
            </a:r>
            <a:r>
              <a:rPr lang="ru-RU" sz="2400" dirty="0" smtClean="0"/>
              <a:t>учебного года  </a:t>
            </a:r>
            <a:r>
              <a:rPr lang="ru-RU" sz="2400" dirty="0" smtClean="0"/>
              <a:t>предметных, </a:t>
            </a:r>
            <a:r>
              <a:rPr lang="ru-RU" sz="2400" dirty="0" err="1" smtClean="0"/>
              <a:t>метапредметных</a:t>
            </a:r>
            <a:r>
              <a:rPr lang="ru-RU" sz="2400" dirty="0" smtClean="0"/>
              <a:t> и личностных результатов по ДОО программе «</a:t>
            </a:r>
            <a:r>
              <a:rPr lang="ru-RU" sz="2400" dirty="0" err="1" smtClean="0"/>
              <a:t>Капитошка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98061"/>
            <a:ext cx="8596668" cy="454330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Анализ результатов диагностики в начале учебного года показывает </a:t>
            </a:r>
            <a:r>
              <a:rPr lang="ru-RU" dirty="0" smtClean="0"/>
              <a:t>стартовые возможности </a:t>
            </a:r>
            <a:r>
              <a:rPr lang="ru-RU" dirty="0" smtClean="0"/>
              <a:t>детей  на начало учебного года. </a:t>
            </a:r>
          </a:p>
          <a:p>
            <a:r>
              <a:rPr lang="ru-RU" dirty="0" smtClean="0"/>
              <a:t>В </a:t>
            </a:r>
            <a:r>
              <a:rPr lang="ru-RU" dirty="0" smtClean="0"/>
              <a:t>основном </a:t>
            </a:r>
            <a:r>
              <a:rPr lang="ru-RU" dirty="0" smtClean="0"/>
              <a:t>учащиеся показали  результаты </a:t>
            </a:r>
            <a:r>
              <a:rPr lang="ru-RU" dirty="0" smtClean="0"/>
              <a:t>в пределах высокого и среднего уровней развития.</a:t>
            </a:r>
          </a:p>
          <a:p>
            <a:r>
              <a:rPr lang="ru-RU" dirty="0" smtClean="0"/>
              <a:t>Высоким уровнем обладают 9 учащихся, что составляет 56,2%.</a:t>
            </a:r>
          </a:p>
          <a:p>
            <a:pPr marL="0" indent="0">
              <a:buNone/>
            </a:pPr>
            <a:r>
              <a:rPr lang="ru-RU" dirty="0" smtClean="0"/>
              <a:t>  Со средним уровнем развития- 7 учащихся, что составляет 43,7</a:t>
            </a:r>
            <a:r>
              <a:rPr lang="ru-RU" dirty="0" smtClean="0"/>
              <a:t>%</a:t>
            </a:r>
          </a:p>
          <a:p>
            <a:pPr marL="0" indent="0">
              <a:buNone/>
            </a:pPr>
            <a:r>
              <a:rPr lang="ru-RU" dirty="0" smtClean="0"/>
              <a:t>Таким образом, учащиеся группы обладают достаточным уровнем для освоения </a:t>
            </a:r>
            <a:r>
              <a:rPr lang="ru-RU" smtClean="0"/>
              <a:t>новых знаний.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Необходимо продолжить вести целенаправленную работу по  повышению качества освоения программного материала. </a:t>
            </a:r>
          </a:p>
          <a:p>
            <a:pPr marL="0" indent="0">
              <a:buNone/>
            </a:pPr>
            <a:r>
              <a:rPr lang="ru-RU" dirty="0" smtClean="0"/>
              <a:t>Совместно </a:t>
            </a:r>
            <a:r>
              <a:rPr lang="ru-RU" dirty="0" smtClean="0"/>
              <a:t>с родителями устранять пробелы в </a:t>
            </a:r>
            <a:r>
              <a:rPr lang="ru-RU" dirty="0" smtClean="0"/>
              <a:t>обучающей  и развивающей направленности .</a:t>
            </a:r>
          </a:p>
          <a:p>
            <a:pPr marL="0" indent="0">
              <a:buNone/>
            </a:pPr>
            <a:r>
              <a:rPr lang="ru-RU" dirty="0" smtClean="0"/>
              <a:t>В течение года продолжать развивать коммуникативные умения </a:t>
            </a:r>
            <a:r>
              <a:rPr lang="ru-RU" dirty="0" smtClean="0"/>
              <a:t>детей, создавать условия для личностного развития . Привлекать учащихся к мероприятиям патриотической направленности, в целях формирования нравственных ценностей.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0451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249</TotalTime>
  <Words>817</Words>
  <Application>Microsoft Office PowerPoint</Application>
  <PresentationFormat>Произвольный</PresentationFormat>
  <Paragraphs>310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Грань</vt:lpstr>
      <vt:lpstr>2024-2025 учебный год  Дубинкина Н.С. Педагог дополнительного образования </vt:lpstr>
      <vt:lpstr>Диагностируемая группа</vt:lpstr>
      <vt:lpstr>Оценочные материалы  </vt:lpstr>
      <vt:lpstr>Слайд 4</vt:lpstr>
      <vt:lpstr>Диагностика метапредметных результатов  </vt:lpstr>
      <vt:lpstr>Слайд 6</vt:lpstr>
      <vt:lpstr>Слайд 7</vt:lpstr>
      <vt:lpstr>Слайд 8</vt:lpstr>
      <vt:lpstr>Слайд 9</vt:lpstr>
      <vt:lpstr>Слайд 10</vt:lpstr>
      <vt:lpstr>Итоги  входной диагностики освоения планируемых результатов по ДООП «Капитошка»</vt:lpstr>
      <vt:lpstr>Слайд 12</vt:lpstr>
      <vt:lpstr>Слайд 13</vt:lpstr>
      <vt:lpstr>Выводы диагностики на начало учебного года  предметных, метапредметных и личностных результатов по ДОО программе «Капитошка»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</dc:title>
  <dc:creator>Наталья Дубинкина</dc:creator>
  <cp:lastModifiedBy>user</cp:lastModifiedBy>
  <cp:revision>30</cp:revision>
  <dcterms:created xsi:type="dcterms:W3CDTF">2024-10-15T10:13:40Z</dcterms:created>
  <dcterms:modified xsi:type="dcterms:W3CDTF">2024-10-18T07:16:18Z</dcterms:modified>
</cp:coreProperties>
</file>