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334" r:id="rId3"/>
    <p:sldId id="301" r:id="rId4"/>
    <p:sldId id="335" r:id="rId5"/>
    <p:sldId id="337" r:id="rId6"/>
    <p:sldId id="303" r:id="rId7"/>
    <p:sldId id="338" r:id="rId8"/>
    <p:sldId id="340" r:id="rId9"/>
    <p:sldId id="312" r:id="rId10"/>
    <p:sldId id="305" r:id="rId11"/>
    <p:sldId id="336" r:id="rId12"/>
    <p:sldId id="304" r:id="rId13"/>
    <p:sldId id="326" r:id="rId14"/>
    <p:sldId id="333" r:id="rId15"/>
    <p:sldId id="341" r:id="rId16"/>
    <p:sldId id="313" r:id="rId17"/>
    <p:sldId id="320" r:id="rId18"/>
    <p:sldId id="315" r:id="rId19"/>
    <p:sldId id="342" r:id="rId20"/>
    <p:sldId id="343" r:id="rId21"/>
    <p:sldId id="323" r:id="rId22"/>
    <p:sldId id="322" r:id="rId23"/>
    <p:sldId id="344" r:id="rId24"/>
    <p:sldId id="345" r:id="rId25"/>
    <p:sldId id="346" r:id="rId26"/>
    <p:sldId id="339" r:id="rId27"/>
    <p:sldId id="308" r:id="rId28"/>
    <p:sldId id="349" r:id="rId29"/>
    <p:sldId id="350" r:id="rId30"/>
    <p:sldId id="351" r:id="rId31"/>
    <p:sldId id="359" r:id="rId32"/>
    <p:sldId id="319" r:id="rId33"/>
    <p:sldId id="361" r:id="rId34"/>
    <p:sldId id="352" r:id="rId35"/>
    <p:sldId id="358" r:id="rId36"/>
    <p:sldId id="354" r:id="rId37"/>
    <p:sldId id="328" r:id="rId38"/>
    <p:sldId id="317" r:id="rId39"/>
    <p:sldId id="356" r:id="rId40"/>
    <p:sldId id="360" r:id="rId41"/>
    <p:sldId id="357" r:id="rId42"/>
    <p:sldId id="353" r:id="rId43"/>
    <p:sldId id="331" r:id="rId44"/>
    <p:sldId id="332" r:id="rId4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037"/>
    <a:srgbClr val="FF83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E03926-0FBF-43D0-975E-7BC2019FBCAB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3867AE-E3A0-490B-B7D3-0F32FE401B5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Родители считают,     что ДОУ – место, где только присматривают за детьми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F732FF-233D-46C1-9A9A-4C330BA0B04E}" type="parTrans" cxnId="{05CAC4F8-DC1A-4D0E-BA23-30A0389DEF80}">
      <dgm:prSet/>
      <dgm:spPr/>
      <dgm:t>
        <a:bodyPr/>
        <a:lstStyle/>
        <a:p>
          <a:endParaRPr lang="ru-RU"/>
        </a:p>
      </dgm:t>
    </dgm:pt>
    <dgm:pt modelId="{961ACEC9-8482-412B-A803-5C4FCCE96706}" type="sibTrans" cxnId="{05CAC4F8-DC1A-4D0E-BA23-30A0389DEF80}">
      <dgm:prSet/>
      <dgm:spPr/>
      <dgm:t>
        <a:bodyPr/>
        <a:lstStyle/>
        <a:p>
          <a:endParaRPr lang="ru-RU"/>
        </a:p>
      </dgm:t>
    </dgm:pt>
    <dgm:pt modelId="{494059C2-D40D-4786-AF02-73C02A29632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 семьях              по-разному создаются условия для  социализации 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5FAFE44-F547-4307-8C8F-32278A309132}" type="parTrans" cxnId="{7F57877E-02C3-4B45-B771-4B24DC001B31}">
      <dgm:prSet/>
      <dgm:spPr/>
      <dgm:t>
        <a:bodyPr/>
        <a:lstStyle/>
        <a:p>
          <a:endParaRPr lang="ru-RU"/>
        </a:p>
      </dgm:t>
    </dgm:pt>
    <dgm:pt modelId="{DBE37120-AC11-4C00-A9D4-354832A13888}" type="sibTrans" cxnId="{7F57877E-02C3-4B45-B771-4B24DC001B31}">
      <dgm:prSet/>
      <dgm:spPr/>
      <dgm:t>
        <a:bodyPr/>
        <a:lstStyle/>
        <a:p>
          <a:endParaRPr lang="ru-RU"/>
        </a:p>
      </dgm:t>
    </dgm:pt>
    <dgm:pt modelId="{4D148833-CE02-43C9-A4A2-7666940C2BCB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Различия в моделях поведения и стилях общения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F467847-DEC8-4E08-9EDA-0E9372C37F1C}" type="parTrans" cxnId="{89FA0BA4-3C6F-46B3-B626-A5FC10F055CD}">
      <dgm:prSet/>
      <dgm:spPr/>
      <dgm:t>
        <a:bodyPr/>
        <a:lstStyle/>
        <a:p>
          <a:endParaRPr lang="ru-RU"/>
        </a:p>
      </dgm:t>
    </dgm:pt>
    <dgm:pt modelId="{584037D9-9347-417B-B47A-FA6E086172D7}" type="sibTrans" cxnId="{89FA0BA4-3C6F-46B3-B626-A5FC10F055CD}">
      <dgm:prSet/>
      <dgm:spPr/>
      <dgm:t>
        <a:bodyPr/>
        <a:lstStyle/>
        <a:p>
          <a:endParaRPr lang="ru-RU"/>
        </a:p>
      </dgm:t>
    </dgm:pt>
    <dgm:pt modelId="{64E2587B-228E-4176-81DE-6F335689ACA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Каждая семья имеет свою численность и состав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9F6F14-6DCC-4A8A-B31D-2453F0FDBD83}" type="parTrans" cxnId="{03A26CEC-4799-4A43-B8A4-5E674D8AC52A}">
      <dgm:prSet/>
      <dgm:spPr/>
      <dgm:t>
        <a:bodyPr/>
        <a:lstStyle/>
        <a:p>
          <a:endParaRPr lang="ru-RU"/>
        </a:p>
      </dgm:t>
    </dgm:pt>
    <dgm:pt modelId="{87F58956-30FF-40E0-9C6C-27B44D8BD77F}" type="sibTrans" cxnId="{03A26CEC-4799-4A43-B8A4-5E674D8AC52A}">
      <dgm:prSet/>
      <dgm:spPr/>
      <dgm:t>
        <a:bodyPr/>
        <a:lstStyle/>
        <a:p>
          <a:endParaRPr lang="ru-RU"/>
        </a:p>
      </dgm:t>
    </dgm:pt>
    <dgm:pt modelId="{9C7E1281-2C32-402D-B6E4-D93C4CB27C63}">
      <dgm:prSet phldrT="[Текст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3EEAD9AB-DFD8-462C-86C6-AEC66D6392B4}" type="sibTrans" cxnId="{DA2D871C-E104-4C4B-BDD8-1EEBC7B3D205}">
      <dgm:prSet/>
      <dgm:spPr/>
      <dgm:t>
        <a:bodyPr/>
        <a:lstStyle/>
        <a:p>
          <a:endParaRPr lang="ru-RU"/>
        </a:p>
      </dgm:t>
    </dgm:pt>
    <dgm:pt modelId="{A8F2179B-97A5-44E2-812D-14D9FC0A16EF}" type="parTrans" cxnId="{DA2D871C-E104-4C4B-BDD8-1EEBC7B3D205}">
      <dgm:prSet/>
      <dgm:spPr/>
      <dgm:t>
        <a:bodyPr/>
        <a:lstStyle/>
        <a:p>
          <a:endParaRPr lang="ru-RU"/>
        </a:p>
      </dgm:t>
    </dgm:pt>
    <dgm:pt modelId="{34FF8732-21C6-46E9-83BC-08DA2D760231}" type="pres">
      <dgm:prSet presAssocID="{C8E03926-0FBF-43D0-975E-7BC2019FBCA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AB266B-0948-4944-B979-EAC5514F7B5D}" type="pres">
      <dgm:prSet presAssocID="{9C7E1281-2C32-402D-B6E4-D93C4CB27C63}" presName="centerShape" presStyleLbl="node0" presStyleIdx="0" presStyleCnt="1" custFlipVert="1" custFlipHor="1" custScaleX="46641" custScaleY="4947" custLinFactNeighborX="1263" custLinFactNeighborY="-2402"/>
      <dgm:spPr/>
      <dgm:t>
        <a:bodyPr/>
        <a:lstStyle/>
        <a:p>
          <a:endParaRPr lang="ru-RU"/>
        </a:p>
      </dgm:t>
    </dgm:pt>
    <dgm:pt modelId="{D5CA8686-9B60-4EC0-8B92-6DAA7D102486}" type="pres">
      <dgm:prSet presAssocID="{D93867AE-E3A0-490B-B7D3-0F32FE401B5D}" presName="node" presStyleLbl="node1" presStyleIdx="0" presStyleCnt="4" custScaleX="244076" custRadScaleRad="103740" custRadScaleInc="67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45A89-03E1-4426-BFF3-0C806C7E8592}" type="pres">
      <dgm:prSet presAssocID="{D93867AE-E3A0-490B-B7D3-0F32FE401B5D}" presName="dummy" presStyleCnt="0"/>
      <dgm:spPr/>
    </dgm:pt>
    <dgm:pt modelId="{94EA73DF-DBA5-4651-8F75-02ECD7121770}" type="pres">
      <dgm:prSet presAssocID="{961ACEC9-8482-412B-A803-5C4FCCE96706}" presName="sibTrans" presStyleLbl="sibTrans2D1" presStyleIdx="0" presStyleCnt="4"/>
      <dgm:spPr/>
      <dgm:t>
        <a:bodyPr/>
        <a:lstStyle/>
        <a:p>
          <a:endParaRPr lang="ru-RU"/>
        </a:p>
      </dgm:t>
    </dgm:pt>
    <dgm:pt modelId="{E8DE37F4-E0D7-4D96-A9F9-892014FD4C07}" type="pres">
      <dgm:prSet presAssocID="{494059C2-D40D-4786-AF02-73C02A29632D}" presName="node" presStyleLbl="node1" presStyleIdx="1" presStyleCnt="4" custScaleX="204985" custRadScaleRad="145512" custRadScaleInc="-3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076B1-5384-4966-9699-CC062F3658A7}" type="pres">
      <dgm:prSet presAssocID="{494059C2-D40D-4786-AF02-73C02A29632D}" presName="dummy" presStyleCnt="0"/>
      <dgm:spPr/>
    </dgm:pt>
    <dgm:pt modelId="{05C989F8-618E-424D-8251-D1E8688F6284}" type="pres">
      <dgm:prSet presAssocID="{DBE37120-AC11-4C00-A9D4-354832A13888}" presName="sibTrans" presStyleLbl="sibTrans2D1" presStyleIdx="1" presStyleCnt="4"/>
      <dgm:spPr/>
      <dgm:t>
        <a:bodyPr/>
        <a:lstStyle/>
        <a:p>
          <a:endParaRPr lang="ru-RU"/>
        </a:p>
      </dgm:t>
    </dgm:pt>
    <dgm:pt modelId="{EABDE274-E329-4555-BF9E-6BD5E8F21A5C}" type="pres">
      <dgm:prSet presAssocID="{4D148833-CE02-43C9-A4A2-7666940C2BCB}" presName="node" presStyleLbl="node1" presStyleIdx="2" presStyleCnt="4" custScaleX="240244" custRadScaleRad="97837" custRadScaleInc="-11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071C4-9F23-4F10-B2EE-E1965678E6B2}" type="pres">
      <dgm:prSet presAssocID="{4D148833-CE02-43C9-A4A2-7666940C2BCB}" presName="dummy" presStyleCnt="0"/>
      <dgm:spPr/>
    </dgm:pt>
    <dgm:pt modelId="{D118AAEC-8FBC-4B7F-A539-8E4BF77B698B}" type="pres">
      <dgm:prSet presAssocID="{584037D9-9347-417B-B47A-FA6E086172D7}" presName="sibTrans" presStyleLbl="sibTrans2D1" presStyleIdx="2" presStyleCnt="4"/>
      <dgm:spPr/>
      <dgm:t>
        <a:bodyPr/>
        <a:lstStyle/>
        <a:p>
          <a:endParaRPr lang="ru-RU"/>
        </a:p>
      </dgm:t>
    </dgm:pt>
    <dgm:pt modelId="{3C157747-8690-4BC8-9384-4D452DBCBD40}" type="pres">
      <dgm:prSet presAssocID="{64E2587B-228E-4176-81DE-6F335689ACAC}" presName="node" presStyleLbl="node1" presStyleIdx="3" presStyleCnt="4" custScaleX="191454" custRadScaleRad="139100" custRadScaleInc="90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33CA1F-9716-4385-8657-DA3DA234083C}" type="pres">
      <dgm:prSet presAssocID="{64E2587B-228E-4176-81DE-6F335689ACAC}" presName="dummy" presStyleCnt="0"/>
      <dgm:spPr/>
    </dgm:pt>
    <dgm:pt modelId="{6DEAF8E2-7CA9-4547-A2C7-F04D5F14242C}" type="pres">
      <dgm:prSet presAssocID="{87F58956-30FF-40E0-9C6C-27B44D8BD77F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DA2D871C-E104-4C4B-BDD8-1EEBC7B3D205}" srcId="{C8E03926-0FBF-43D0-975E-7BC2019FBCAB}" destId="{9C7E1281-2C32-402D-B6E4-D93C4CB27C63}" srcOrd="0" destOrd="0" parTransId="{A8F2179B-97A5-44E2-812D-14D9FC0A16EF}" sibTransId="{3EEAD9AB-DFD8-462C-86C6-AEC66D6392B4}"/>
    <dgm:cxn modelId="{73BAF5C4-7921-4ABB-B36F-979C8276B730}" type="presOf" srcId="{9C7E1281-2C32-402D-B6E4-D93C4CB27C63}" destId="{7DAB266B-0948-4944-B979-EAC5514F7B5D}" srcOrd="0" destOrd="0" presId="urn:microsoft.com/office/officeart/2005/8/layout/radial6"/>
    <dgm:cxn modelId="{89FA0BA4-3C6F-46B3-B626-A5FC10F055CD}" srcId="{9C7E1281-2C32-402D-B6E4-D93C4CB27C63}" destId="{4D148833-CE02-43C9-A4A2-7666940C2BCB}" srcOrd="2" destOrd="0" parTransId="{AF467847-DEC8-4E08-9EDA-0E9372C37F1C}" sibTransId="{584037D9-9347-417B-B47A-FA6E086172D7}"/>
    <dgm:cxn modelId="{7F57877E-02C3-4B45-B771-4B24DC001B31}" srcId="{9C7E1281-2C32-402D-B6E4-D93C4CB27C63}" destId="{494059C2-D40D-4786-AF02-73C02A29632D}" srcOrd="1" destOrd="0" parTransId="{15FAFE44-F547-4307-8C8F-32278A309132}" sibTransId="{DBE37120-AC11-4C00-A9D4-354832A13888}"/>
    <dgm:cxn modelId="{A5D69478-6EF4-403E-A344-792B8D742543}" type="presOf" srcId="{C8E03926-0FBF-43D0-975E-7BC2019FBCAB}" destId="{34FF8732-21C6-46E9-83BC-08DA2D760231}" srcOrd="0" destOrd="0" presId="urn:microsoft.com/office/officeart/2005/8/layout/radial6"/>
    <dgm:cxn modelId="{86AD3497-1001-4D65-88CA-E5EBA3F105AB}" type="presOf" srcId="{4D148833-CE02-43C9-A4A2-7666940C2BCB}" destId="{EABDE274-E329-4555-BF9E-6BD5E8F21A5C}" srcOrd="0" destOrd="0" presId="urn:microsoft.com/office/officeart/2005/8/layout/radial6"/>
    <dgm:cxn modelId="{F1970463-E169-41DD-B4E0-6197277B0DC6}" type="presOf" srcId="{D93867AE-E3A0-490B-B7D3-0F32FE401B5D}" destId="{D5CA8686-9B60-4EC0-8B92-6DAA7D102486}" srcOrd="0" destOrd="0" presId="urn:microsoft.com/office/officeart/2005/8/layout/radial6"/>
    <dgm:cxn modelId="{173D3A22-6A2B-442B-A634-811BE198C9B6}" type="presOf" srcId="{584037D9-9347-417B-B47A-FA6E086172D7}" destId="{D118AAEC-8FBC-4B7F-A539-8E4BF77B698B}" srcOrd="0" destOrd="0" presId="urn:microsoft.com/office/officeart/2005/8/layout/radial6"/>
    <dgm:cxn modelId="{05CAC4F8-DC1A-4D0E-BA23-30A0389DEF80}" srcId="{9C7E1281-2C32-402D-B6E4-D93C4CB27C63}" destId="{D93867AE-E3A0-490B-B7D3-0F32FE401B5D}" srcOrd="0" destOrd="0" parTransId="{32F732FF-233D-46C1-9A9A-4C330BA0B04E}" sibTransId="{961ACEC9-8482-412B-A803-5C4FCCE96706}"/>
    <dgm:cxn modelId="{75DE18F7-BFDA-4F68-9864-D802D25F485F}" type="presOf" srcId="{961ACEC9-8482-412B-A803-5C4FCCE96706}" destId="{94EA73DF-DBA5-4651-8F75-02ECD7121770}" srcOrd="0" destOrd="0" presId="urn:microsoft.com/office/officeart/2005/8/layout/radial6"/>
    <dgm:cxn modelId="{AEB0819A-C4A1-4308-94CF-36CAD6014AD3}" type="presOf" srcId="{87F58956-30FF-40E0-9C6C-27B44D8BD77F}" destId="{6DEAF8E2-7CA9-4547-A2C7-F04D5F14242C}" srcOrd="0" destOrd="0" presId="urn:microsoft.com/office/officeart/2005/8/layout/radial6"/>
    <dgm:cxn modelId="{309D3970-04CE-49CA-A099-F01F3BA4DF52}" type="presOf" srcId="{DBE37120-AC11-4C00-A9D4-354832A13888}" destId="{05C989F8-618E-424D-8251-D1E8688F6284}" srcOrd="0" destOrd="0" presId="urn:microsoft.com/office/officeart/2005/8/layout/radial6"/>
    <dgm:cxn modelId="{263CBD29-65A0-4119-B95A-D0303C49F116}" type="presOf" srcId="{64E2587B-228E-4176-81DE-6F335689ACAC}" destId="{3C157747-8690-4BC8-9384-4D452DBCBD40}" srcOrd="0" destOrd="0" presId="urn:microsoft.com/office/officeart/2005/8/layout/radial6"/>
    <dgm:cxn modelId="{B2B2698E-BFBC-4D1D-B259-D8A03CA3A154}" type="presOf" srcId="{494059C2-D40D-4786-AF02-73C02A29632D}" destId="{E8DE37F4-E0D7-4D96-A9F9-892014FD4C07}" srcOrd="0" destOrd="0" presId="urn:microsoft.com/office/officeart/2005/8/layout/radial6"/>
    <dgm:cxn modelId="{03A26CEC-4799-4A43-B8A4-5E674D8AC52A}" srcId="{9C7E1281-2C32-402D-B6E4-D93C4CB27C63}" destId="{64E2587B-228E-4176-81DE-6F335689ACAC}" srcOrd="3" destOrd="0" parTransId="{7C9F6F14-6DCC-4A8A-B31D-2453F0FDBD83}" sibTransId="{87F58956-30FF-40E0-9C6C-27B44D8BD77F}"/>
    <dgm:cxn modelId="{6784CDA2-0B1C-4E70-9D5C-73D5B1FDFFAC}" type="presParOf" srcId="{34FF8732-21C6-46E9-83BC-08DA2D760231}" destId="{7DAB266B-0948-4944-B979-EAC5514F7B5D}" srcOrd="0" destOrd="0" presId="urn:microsoft.com/office/officeart/2005/8/layout/radial6"/>
    <dgm:cxn modelId="{9F272D1A-788F-44B8-B41C-2D82064A03C0}" type="presParOf" srcId="{34FF8732-21C6-46E9-83BC-08DA2D760231}" destId="{D5CA8686-9B60-4EC0-8B92-6DAA7D102486}" srcOrd="1" destOrd="0" presId="urn:microsoft.com/office/officeart/2005/8/layout/radial6"/>
    <dgm:cxn modelId="{B6BB0E22-2890-4814-9499-F4CFC0F94D96}" type="presParOf" srcId="{34FF8732-21C6-46E9-83BC-08DA2D760231}" destId="{E7745A89-03E1-4426-BFF3-0C806C7E8592}" srcOrd="2" destOrd="0" presId="urn:microsoft.com/office/officeart/2005/8/layout/radial6"/>
    <dgm:cxn modelId="{777F5BAE-0A1D-46E2-A6B0-6C6AED91C8E4}" type="presParOf" srcId="{34FF8732-21C6-46E9-83BC-08DA2D760231}" destId="{94EA73DF-DBA5-4651-8F75-02ECD7121770}" srcOrd="3" destOrd="0" presId="urn:microsoft.com/office/officeart/2005/8/layout/radial6"/>
    <dgm:cxn modelId="{1AA84998-0915-4000-A8A8-83D5A417B34C}" type="presParOf" srcId="{34FF8732-21C6-46E9-83BC-08DA2D760231}" destId="{E8DE37F4-E0D7-4D96-A9F9-892014FD4C07}" srcOrd="4" destOrd="0" presId="urn:microsoft.com/office/officeart/2005/8/layout/radial6"/>
    <dgm:cxn modelId="{FA45023F-801D-4B19-8358-0A982D2DB9B6}" type="presParOf" srcId="{34FF8732-21C6-46E9-83BC-08DA2D760231}" destId="{638076B1-5384-4966-9699-CC062F3658A7}" srcOrd="5" destOrd="0" presId="urn:microsoft.com/office/officeart/2005/8/layout/radial6"/>
    <dgm:cxn modelId="{26BD6D47-3B10-4C84-99B5-F0163C8E1CC2}" type="presParOf" srcId="{34FF8732-21C6-46E9-83BC-08DA2D760231}" destId="{05C989F8-618E-424D-8251-D1E8688F6284}" srcOrd="6" destOrd="0" presId="urn:microsoft.com/office/officeart/2005/8/layout/radial6"/>
    <dgm:cxn modelId="{B8726FD4-1902-4516-9CAF-BDD9C4E4C5A7}" type="presParOf" srcId="{34FF8732-21C6-46E9-83BC-08DA2D760231}" destId="{EABDE274-E329-4555-BF9E-6BD5E8F21A5C}" srcOrd="7" destOrd="0" presId="urn:microsoft.com/office/officeart/2005/8/layout/radial6"/>
    <dgm:cxn modelId="{1D098AF0-D560-4445-89D7-73B70E798E14}" type="presParOf" srcId="{34FF8732-21C6-46E9-83BC-08DA2D760231}" destId="{43B071C4-9F23-4F10-B2EE-E1965678E6B2}" srcOrd="8" destOrd="0" presId="urn:microsoft.com/office/officeart/2005/8/layout/radial6"/>
    <dgm:cxn modelId="{76AE977C-89DB-4DCF-A4CC-E358D6238E06}" type="presParOf" srcId="{34FF8732-21C6-46E9-83BC-08DA2D760231}" destId="{D118AAEC-8FBC-4B7F-A539-8E4BF77B698B}" srcOrd="9" destOrd="0" presId="urn:microsoft.com/office/officeart/2005/8/layout/radial6"/>
    <dgm:cxn modelId="{A4D0EB85-294E-4C8A-8D0B-7F7F236D9B3C}" type="presParOf" srcId="{34FF8732-21C6-46E9-83BC-08DA2D760231}" destId="{3C157747-8690-4BC8-9384-4D452DBCBD40}" srcOrd="10" destOrd="0" presId="urn:microsoft.com/office/officeart/2005/8/layout/radial6"/>
    <dgm:cxn modelId="{35879ACC-79A1-4334-91D8-6FEFA30D6795}" type="presParOf" srcId="{34FF8732-21C6-46E9-83BC-08DA2D760231}" destId="{AB33CA1F-9716-4385-8657-DA3DA234083C}" srcOrd="11" destOrd="0" presId="urn:microsoft.com/office/officeart/2005/8/layout/radial6"/>
    <dgm:cxn modelId="{627C27AE-FAEB-4C01-9DE7-73231D1293A5}" type="presParOf" srcId="{34FF8732-21C6-46E9-83BC-08DA2D760231}" destId="{6DEAF8E2-7CA9-4547-A2C7-F04D5F14242C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AF8E2-7CA9-4547-A2C7-F04D5F14242C}">
      <dsp:nvSpPr>
        <dsp:cNvPr id="0" name=""/>
        <dsp:cNvSpPr/>
      </dsp:nvSpPr>
      <dsp:spPr>
        <a:xfrm>
          <a:off x="1362702" y="418618"/>
          <a:ext cx="4066698" cy="4066698"/>
        </a:xfrm>
        <a:prstGeom prst="blockArc">
          <a:avLst>
            <a:gd name="adj1" fmla="val 10694587"/>
            <a:gd name="adj2" fmla="val 17714603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18AAEC-8FBC-4B7F-A539-8E4BF77B698B}">
      <dsp:nvSpPr>
        <dsp:cNvPr id="0" name=""/>
        <dsp:cNvSpPr/>
      </dsp:nvSpPr>
      <dsp:spPr>
        <a:xfrm>
          <a:off x="1339641" y="787308"/>
          <a:ext cx="4066698" cy="4066698"/>
        </a:xfrm>
        <a:prstGeom prst="blockArc">
          <a:avLst>
            <a:gd name="adj1" fmla="val 3751352"/>
            <a:gd name="adj2" fmla="val 11334908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C989F8-618E-424D-8251-D1E8688F6284}">
      <dsp:nvSpPr>
        <dsp:cNvPr id="0" name=""/>
        <dsp:cNvSpPr/>
      </dsp:nvSpPr>
      <dsp:spPr>
        <a:xfrm>
          <a:off x="3048438" y="728163"/>
          <a:ext cx="4066698" cy="4066698"/>
        </a:xfrm>
        <a:prstGeom prst="blockArc">
          <a:avLst>
            <a:gd name="adj1" fmla="val 21292045"/>
            <a:gd name="adj2" fmla="val 6810771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EA73DF-DBA5-4651-8F75-02ECD7121770}">
      <dsp:nvSpPr>
        <dsp:cNvPr id="0" name=""/>
        <dsp:cNvSpPr/>
      </dsp:nvSpPr>
      <dsp:spPr>
        <a:xfrm>
          <a:off x="3044483" y="424350"/>
          <a:ext cx="4066698" cy="4066698"/>
        </a:xfrm>
        <a:prstGeom prst="blockArc">
          <a:avLst>
            <a:gd name="adj1" fmla="val 14708833"/>
            <a:gd name="adj2" fmla="val 21846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AB266B-0948-4944-B979-EAC5514F7B5D}">
      <dsp:nvSpPr>
        <dsp:cNvPr id="0" name=""/>
        <dsp:cNvSpPr/>
      </dsp:nvSpPr>
      <dsp:spPr>
        <a:xfrm flipH="1" flipV="1">
          <a:off x="3783917" y="2501467"/>
          <a:ext cx="873495" cy="9264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 rot="10800000">
        <a:off x="3911837" y="2515035"/>
        <a:ext cx="617655" cy="65511"/>
      </dsp:txXfrm>
    </dsp:sp>
    <dsp:sp modelId="{D5CA8686-9B60-4EC0-8B92-6DAA7D102486}">
      <dsp:nvSpPr>
        <dsp:cNvPr id="0" name=""/>
        <dsp:cNvSpPr/>
      </dsp:nvSpPr>
      <dsp:spPr>
        <a:xfrm>
          <a:off x="2643201" y="0"/>
          <a:ext cx="3199748" cy="13109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Родители считают,     что ДОУ – место, где только присматривают за детьми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11793" y="191986"/>
        <a:ext cx="2262564" cy="926992"/>
      </dsp:txXfrm>
    </dsp:sp>
    <dsp:sp modelId="{E8DE37F4-E0D7-4D96-A9F9-892014FD4C07}">
      <dsp:nvSpPr>
        <dsp:cNvPr id="0" name=""/>
        <dsp:cNvSpPr/>
      </dsp:nvSpPr>
      <dsp:spPr>
        <a:xfrm>
          <a:off x="5716339" y="1928348"/>
          <a:ext cx="2687279" cy="13109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 семьях              по-разному создаются условия для  социализации 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09882" y="2120334"/>
        <a:ext cx="1900193" cy="926992"/>
      </dsp:txXfrm>
    </dsp:sp>
    <dsp:sp modelId="{EABDE274-E329-4555-BF9E-6BD5E8F21A5C}">
      <dsp:nvSpPr>
        <dsp:cNvPr id="0" name=""/>
        <dsp:cNvSpPr/>
      </dsp:nvSpPr>
      <dsp:spPr>
        <a:xfrm>
          <a:off x="2714645" y="3927276"/>
          <a:ext cx="3149512" cy="13109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Различия в моделях поведения и стилях общения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75880" y="4119262"/>
        <a:ext cx="2227042" cy="926992"/>
      </dsp:txXfrm>
    </dsp:sp>
    <dsp:sp modelId="{3C157747-8690-4BC8-9384-4D452DBCBD40}">
      <dsp:nvSpPr>
        <dsp:cNvPr id="0" name=""/>
        <dsp:cNvSpPr/>
      </dsp:nvSpPr>
      <dsp:spPr>
        <a:xfrm>
          <a:off x="155884" y="1857378"/>
          <a:ext cx="2509893" cy="13109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Каждая семья имеет свою численность и состав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3449" y="2049364"/>
        <a:ext cx="1774763" cy="9269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22C969-6CE4-4676-83D2-CB45C96B52D1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4F98CE-BE30-4D3A-9C09-FED9B21832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420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0156-7D84-426A-B5C4-445FB4F481C4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7946-6C67-466E-96B6-F1925E760A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B4FA0-0524-4209-B553-19C307766FC5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A70D4-0334-4911-BF04-1ABC16557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CB386-715E-4C9C-933D-C0DA68FD9586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72DF3-035F-43E4-B7C7-FD646A59D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579BF-9DA9-4B5B-B8A9-4C5249476904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E7532-3B80-402B-A6E3-FA6D7A5CF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B070-51FB-4F97-98E4-BE6E3CC7A7D0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B0B9B-0976-49D6-97C4-0BE57500A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731E1-E2F7-4735-8867-216748F01B65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786CF-F83B-403F-AFAA-4DF1DC4DE9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E856F-E4C0-4B22-89A0-C577922E1AE5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5141C-5045-4E64-809A-7AF6B76A97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B76-43E4-4576-AE84-D7692FC67AAB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AE00A-059E-4D2A-B134-59EEE63159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2805-A672-428C-9E05-5F57247B8FE0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F6003-AA09-4295-AFA9-5193CDC4AE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795F2-FEFF-40EC-BDDE-EF34C92AF180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1E26A-25BB-4F6D-A270-329DDB264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21BF2-438B-4CEA-A68D-B99AD7E743C4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CDB1-E72A-4908-A9EE-EF7CBE8E74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E33ACB-824A-41EA-AD5B-A71C98D1C775}" type="datetimeFigureOut">
              <a:rPr lang="ru-RU"/>
              <a:pPr>
                <a:defRPr/>
              </a:pPr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0AF173-8842-4F3F-8F3D-116B72A358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-2032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37720"/>
            <a:ext cx="4211960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3131840" y="3574833"/>
            <a:ext cx="33528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9875" algn="r" eaLnBrk="0" hangingPunct="0"/>
            <a:r>
              <a:rPr lang="ru-RU" sz="1600" b="1" i="1" dirty="0">
                <a:solidFill>
                  <a:srgbClr val="C00000"/>
                </a:solidFill>
                <a:latin typeface="Monotype Corsiva" pitchFamily="66" charset="0"/>
                <a:ea typeface="Calibri" pitchFamily="34" charset="0"/>
                <a:cs typeface="Calibri" pitchFamily="34" charset="0"/>
              </a:rPr>
              <a:t>В</a:t>
            </a:r>
            <a:r>
              <a:rPr lang="ru-RU" sz="1600" b="1" i="1" dirty="0" smtClean="0">
                <a:solidFill>
                  <a:srgbClr val="C00000"/>
                </a:solidFill>
                <a:latin typeface="Monotype Corsiva" pitchFamily="66" charset="0"/>
                <a:ea typeface="Calibri" pitchFamily="34" charset="0"/>
                <a:cs typeface="Calibri" pitchFamily="34" charset="0"/>
              </a:rPr>
              <a:t>ОСПИТАТЕЛЬ</a:t>
            </a:r>
            <a:endParaRPr lang="ru-RU" sz="1600" b="1" i="1" dirty="0">
              <a:solidFill>
                <a:srgbClr val="C00000"/>
              </a:solidFill>
              <a:latin typeface="Monotype Corsiva" pitchFamily="66" charset="0"/>
              <a:ea typeface="Calibri" pitchFamily="34" charset="0"/>
              <a:cs typeface="Calibri" pitchFamily="34" charset="0"/>
            </a:endParaRPr>
          </a:p>
          <a:p>
            <a:pPr algn="ctr"/>
            <a:endParaRPr lang="ru-RU" sz="1600" b="1" i="1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МБДОУ </a:t>
            </a:r>
            <a:r>
              <a:rPr lang="ru-RU" sz="1600" b="1" i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</a:t>
            </a:r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сад</a:t>
            </a:r>
            <a:r>
              <a:rPr lang="ru-RU" sz="1600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комбинированного вида №17</a:t>
            </a:r>
            <a:r>
              <a:rPr lang="ru-RU" sz="1600" b="1" i="1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endParaRPr lang="ru-RU" sz="1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 Уссурийска</a:t>
            </a:r>
            <a:endParaRPr lang="ru-RU" sz="1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Уссурийского городского округа</a:t>
            </a:r>
          </a:p>
          <a:p>
            <a:pPr indent="269875" algn="r" eaLnBrk="0" hangingPunct="0"/>
            <a:endParaRPr lang="ru-RU" sz="1600" b="1" i="1" dirty="0" smtClean="0">
              <a:solidFill>
                <a:srgbClr val="C00000"/>
              </a:solidFill>
              <a:latin typeface="Monotype Corsiva" pitchFamily="66" charset="0"/>
              <a:ea typeface="Calibri" pitchFamily="34" charset="0"/>
              <a:cs typeface="Calibri" pitchFamily="34" charset="0"/>
            </a:endParaRPr>
          </a:p>
          <a:p>
            <a:pPr indent="269875" algn="r" eaLnBrk="0" hangingPunct="0"/>
            <a:r>
              <a:rPr lang="ru-RU" sz="1600" b="1" i="1" dirty="0" smtClean="0">
                <a:solidFill>
                  <a:srgbClr val="C00000"/>
                </a:solidFill>
                <a:latin typeface="Monotype Corsiva" pitchFamily="66" charset="0"/>
                <a:ea typeface="Calibri" pitchFamily="34" charset="0"/>
                <a:cs typeface="Calibri" pitchFamily="34" charset="0"/>
              </a:rPr>
              <a:t>БЛОЩИЦЫНА </a:t>
            </a:r>
          </a:p>
          <a:p>
            <a:pPr indent="269875" algn="r" eaLnBrk="0" hangingPunct="0"/>
            <a:r>
              <a:rPr lang="ru-RU" sz="1600" b="1" i="1" dirty="0" smtClean="0">
                <a:solidFill>
                  <a:srgbClr val="C00000"/>
                </a:solidFill>
                <a:latin typeface="Monotype Corsiva" pitchFamily="66" charset="0"/>
                <a:ea typeface="Calibri" pitchFamily="34" charset="0"/>
                <a:cs typeface="Calibri" pitchFamily="34" charset="0"/>
              </a:rPr>
              <a:t>МАРИНА ГЕОРГИЕВНА</a:t>
            </a:r>
            <a:endParaRPr lang="ru-RU" sz="1600" dirty="0">
              <a:solidFill>
                <a:srgbClr val="376092"/>
              </a:solidFill>
              <a:cs typeface="Times New Roman" pitchFamily="18" charset="0"/>
            </a:endParaRPr>
          </a:p>
          <a:p>
            <a:pPr indent="269875" algn="r" eaLnBrk="0" hangingPunct="0"/>
            <a:r>
              <a:rPr lang="ru-RU" sz="1600" b="1" i="1" dirty="0">
                <a:solidFill>
                  <a:srgbClr val="376092"/>
                </a:solidFill>
                <a:latin typeface="Monotype Corsiva" pitchFamily="66" charset="0"/>
                <a:ea typeface="Calibri" pitchFamily="34" charset="0"/>
                <a:cs typeface="Calibri" pitchFamily="34" charset="0"/>
              </a:rPr>
              <a:t>                                    </a:t>
            </a:r>
            <a:endParaRPr lang="ru-RU" sz="1600" dirty="0">
              <a:solidFill>
                <a:srgbClr val="376092"/>
              </a:solidFill>
              <a:cs typeface="Times New Roman" pitchFamily="18" charset="0"/>
            </a:endParaRPr>
          </a:p>
          <a:p>
            <a:pPr indent="269875" eaLnBrk="0" hangingPunct="0"/>
            <a:endParaRPr lang="ru-RU" dirty="0">
              <a:latin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55" y="1628800"/>
            <a:ext cx="7870618" cy="1377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286000" y="844105"/>
            <a:ext cx="5238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МЕТОДИЧЕСКИЙ СЕМИНАР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216" y="3678984"/>
            <a:ext cx="2603782" cy="30623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502" y="1628799"/>
            <a:ext cx="7870618" cy="13778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539552" y="116632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Я – ВОСПИТАТЕЛЬ!</a:t>
            </a:r>
            <a:endParaRPr lang="ru-RU" sz="32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"/>
          <a:stretch/>
        </p:blipFill>
        <p:spPr>
          <a:xfrm>
            <a:off x="5327577" y="1333262"/>
            <a:ext cx="3744416" cy="5298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" t="1701" r="3800" b="45800"/>
          <a:stretch/>
        </p:blipFill>
        <p:spPr>
          <a:xfrm>
            <a:off x="179512" y="1422750"/>
            <a:ext cx="4968553" cy="3600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336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46700"/>
            <a:ext cx="4283968" cy="32129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5"/>
          <a:stretch/>
        </p:blipFill>
        <p:spPr>
          <a:xfrm>
            <a:off x="3866844" y="2067042"/>
            <a:ext cx="4176464" cy="39899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ПРЕДСТАВЛЕНИЕ ОПЫТА РАБОТЫ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3707904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МАМА </a:t>
            </a:r>
            <a:r>
              <a:rPr lang="ru-RU" sz="3200" b="1" i="1" dirty="0">
                <a:solidFill>
                  <a:srgbClr val="B40000"/>
                </a:solidFill>
                <a:cs typeface="Times New Roman" pitchFamily="18" charset="0"/>
              </a:rPr>
              <a:t>– ГЛАВНОЕ СЛОВО В КАЖДОЙ СУДЬБЕ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22" t="2308" r="2098" b="6886"/>
          <a:stretch/>
        </p:blipFill>
        <p:spPr>
          <a:xfrm>
            <a:off x="4572000" y="1461630"/>
            <a:ext cx="3672408" cy="5111826"/>
          </a:xfrm>
          <a:prstGeom prst="rect">
            <a:avLst/>
          </a:prstGeom>
          <a:ln w="190500" cap="sq">
            <a:solidFill>
              <a:srgbClr val="C0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1" t="10391" r="3069"/>
          <a:stretch/>
        </p:blipFill>
        <p:spPr>
          <a:xfrm>
            <a:off x="317458" y="1916832"/>
            <a:ext cx="3756371" cy="2764159"/>
          </a:xfrm>
          <a:prstGeom prst="rect">
            <a:avLst/>
          </a:prstGeom>
          <a:ln w="190500" cap="sq">
            <a:solidFill>
              <a:srgbClr val="C0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6055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7110" name="Freeform 6"/>
          <p:cNvSpPr>
            <a:spLocks noEditPoints="1"/>
          </p:cNvSpPr>
          <p:nvPr/>
        </p:nvSpPr>
        <p:spPr bwMode="gray">
          <a:xfrm>
            <a:off x="1219200" y="19050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7111" name="Oval 7"/>
          <p:cNvSpPr>
            <a:spLocks noChangeArrowheads="1"/>
          </p:cNvSpPr>
          <p:nvPr/>
        </p:nvSpPr>
        <p:spPr bwMode="gray">
          <a:xfrm>
            <a:off x="2562225" y="207645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112" name="Oval 8"/>
          <p:cNvSpPr>
            <a:spLocks noChangeArrowheads="1"/>
          </p:cNvSpPr>
          <p:nvPr/>
        </p:nvSpPr>
        <p:spPr bwMode="gray">
          <a:xfrm>
            <a:off x="2684463" y="154305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13" name="Oval 9"/>
          <p:cNvSpPr>
            <a:spLocks noChangeArrowheads="1"/>
          </p:cNvSpPr>
          <p:nvPr/>
        </p:nvSpPr>
        <p:spPr bwMode="gray">
          <a:xfrm>
            <a:off x="2693988" y="1546225"/>
            <a:ext cx="665162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14" name="Oval 10"/>
          <p:cNvSpPr>
            <a:spLocks noChangeArrowheads="1"/>
          </p:cNvSpPr>
          <p:nvPr/>
        </p:nvSpPr>
        <p:spPr bwMode="gray">
          <a:xfrm>
            <a:off x="2700338" y="1552575"/>
            <a:ext cx="633412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15" name="Oval 11"/>
          <p:cNvSpPr>
            <a:spLocks noChangeArrowheads="1"/>
          </p:cNvSpPr>
          <p:nvPr/>
        </p:nvSpPr>
        <p:spPr bwMode="gray">
          <a:xfrm>
            <a:off x="2736850" y="1571625"/>
            <a:ext cx="563563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gray">
          <a:xfrm>
            <a:off x="2757488" y="1766888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ru-RU" sz="1400" b="1">
                <a:solidFill>
                  <a:srgbClr val="000000"/>
                </a:solidFill>
              </a:rPr>
              <a:t>60%</a:t>
            </a:r>
            <a:endParaRPr lang="en-US" altLang="ru-RU"/>
          </a:p>
        </p:txBody>
      </p:sp>
      <p:sp>
        <p:nvSpPr>
          <p:cNvPr id="47117" name="Oval 13"/>
          <p:cNvSpPr>
            <a:spLocks noChangeArrowheads="1"/>
          </p:cNvSpPr>
          <p:nvPr/>
        </p:nvSpPr>
        <p:spPr bwMode="gray">
          <a:xfrm>
            <a:off x="1295400" y="260667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118" name="Oval 14"/>
          <p:cNvSpPr>
            <a:spLocks noChangeArrowheads="1"/>
          </p:cNvSpPr>
          <p:nvPr/>
        </p:nvSpPr>
        <p:spPr bwMode="gray">
          <a:xfrm>
            <a:off x="1371600" y="2000250"/>
            <a:ext cx="1023938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19" name="Oval 15"/>
          <p:cNvSpPr>
            <a:spLocks noChangeArrowheads="1"/>
          </p:cNvSpPr>
          <p:nvPr/>
        </p:nvSpPr>
        <p:spPr bwMode="gray">
          <a:xfrm>
            <a:off x="1384300" y="200501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20" name="Oval 16"/>
          <p:cNvSpPr>
            <a:spLocks noChangeArrowheads="1"/>
          </p:cNvSpPr>
          <p:nvPr/>
        </p:nvSpPr>
        <p:spPr bwMode="gray">
          <a:xfrm>
            <a:off x="1395413" y="2016125"/>
            <a:ext cx="950912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21" name="Oval 17"/>
          <p:cNvSpPr>
            <a:spLocks noChangeArrowheads="1"/>
          </p:cNvSpPr>
          <p:nvPr/>
        </p:nvSpPr>
        <p:spPr bwMode="gray">
          <a:xfrm>
            <a:off x="1449388" y="204152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gray">
          <a:xfrm>
            <a:off x="1573213" y="23495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ru-RU" b="1">
                <a:solidFill>
                  <a:srgbClr val="000000"/>
                </a:solidFill>
              </a:rPr>
              <a:t>70%</a:t>
            </a:r>
            <a:endParaRPr lang="en-US" altLang="ru-RU"/>
          </a:p>
        </p:txBody>
      </p:sp>
      <p:sp>
        <p:nvSpPr>
          <p:cNvPr id="47130" name="Oval 26"/>
          <p:cNvSpPr>
            <a:spLocks noChangeArrowheads="1"/>
          </p:cNvSpPr>
          <p:nvPr/>
        </p:nvSpPr>
        <p:spPr bwMode="gray">
          <a:xfrm rot="-723406">
            <a:off x="3086100" y="4995863"/>
            <a:ext cx="1695450" cy="904875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131" name="Oval 27"/>
          <p:cNvSpPr>
            <a:spLocks noChangeArrowheads="1"/>
          </p:cNvSpPr>
          <p:nvPr/>
        </p:nvSpPr>
        <p:spPr bwMode="gray">
          <a:xfrm>
            <a:off x="3248025" y="3752850"/>
            <a:ext cx="1900238" cy="19812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32" name="Oval 28"/>
          <p:cNvSpPr>
            <a:spLocks noChangeArrowheads="1"/>
          </p:cNvSpPr>
          <p:nvPr/>
        </p:nvSpPr>
        <p:spPr bwMode="gray">
          <a:xfrm>
            <a:off x="3268663" y="3762375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33" name="Oval 29"/>
          <p:cNvSpPr>
            <a:spLocks noChangeArrowheads="1"/>
          </p:cNvSpPr>
          <p:nvPr/>
        </p:nvSpPr>
        <p:spPr bwMode="gray">
          <a:xfrm>
            <a:off x="3286125" y="3778250"/>
            <a:ext cx="1717675" cy="173831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34" name="Oval 30"/>
          <p:cNvSpPr>
            <a:spLocks noChangeArrowheads="1"/>
          </p:cNvSpPr>
          <p:nvPr/>
        </p:nvSpPr>
        <p:spPr bwMode="gray">
          <a:xfrm>
            <a:off x="3378200" y="3822700"/>
            <a:ext cx="1481138" cy="14779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35" name="Text Box 31"/>
          <p:cNvSpPr txBox="1">
            <a:spLocks noChangeArrowheads="1"/>
          </p:cNvSpPr>
          <p:nvPr/>
        </p:nvSpPr>
        <p:spPr bwMode="gray">
          <a:xfrm>
            <a:off x="3708400" y="4508500"/>
            <a:ext cx="1008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800">
                <a:solidFill>
                  <a:srgbClr val="000000"/>
                </a:solidFill>
              </a:rPr>
              <a:t>90%</a:t>
            </a:r>
            <a:endParaRPr lang="en-US" altLang="ru-RU"/>
          </a:p>
        </p:txBody>
      </p:sp>
      <p:sp>
        <p:nvSpPr>
          <p:cNvPr id="47144" name="Oval 40"/>
          <p:cNvSpPr>
            <a:spLocks noChangeArrowheads="1"/>
          </p:cNvSpPr>
          <p:nvPr/>
        </p:nvSpPr>
        <p:spPr bwMode="gray">
          <a:xfrm rot="-723406">
            <a:off x="1196975" y="4506913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145" name="Oval 41"/>
          <p:cNvSpPr>
            <a:spLocks noChangeArrowheads="1"/>
          </p:cNvSpPr>
          <p:nvPr/>
        </p:nvSpPr>
        <p:spPr bwMode="gray">
          <a:xfrm>
            <a:off x="1128713" y="3287713"/>
            <a:ext cx="1704975" cy="1706562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46" name="Oval 42"/>
          <p:cNvSpPr>
            <a:spLocks noChangeArrowheads="1"/>
          </p:cNvSpPr>
          <p:nvPr/>
        </p:nvSpPr>
        <p:spPr bwMode="gray">
          <a:xfrm>
            <a:off x="1149350" y="3297238"/>
            <a:ext cx="1665288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47" name="Oval 43"/>
          <p:cNvSpPr>
            <a:spLocks noChangeArrowheads="1"/>
          </p:cNvSpPr>
          <p:nvPr/>
        </p:nvSpPr>
        <p:spPr bwMode="gray">
          <a:xfrm>
            <a:off x="1166813" y="3313113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48" name="Oval 44"/>
          <p:cNvSpPr>
            <a:spLocks noChangeArrowheads="1"/>
          </p:cNvSpPr>
          <p:nvPr/>
        </p:nvSpPr>
        <p:spPr bwMode="gray">
          <a:xfrm>
            <a:off x="1258888" y="3357563"/>
            <a:ext cx="1409700" cy="1262062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47149" name="Text Box 45"/>
          <p:cNvSpPr txBox="1">
            <a:spLocks noChangeArrowheads="1"/>
          </p:cNvSpPr>
          <p:nvPr/>
        </p:nvSpPr>
        <p:spPr bwMode="gray">
          <a:xfrm>
            <a:off x="1535113" y="3914775"/>
            <a:ext cx="8969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ru-RU" sz="2800">
                <a:solidFill>
                  <a:srgbClr val="000000"/>
                </a:solidFill>
              </a:rPr>
              <a:t>80%</a:t>
            </a:r>
            <a:endParaRPr lang="en-US" altLang="ru-RU"/>
          </a:p>
        </p:txBody>
      </p:sp>
      <p:sp>
        <p:nvSpPr>
          <p:cNvPr id="31" name="Freeform 6"/>
          <p:cNvSpPr>
            <a:spLocks noEditPoints="1"/>
          </p:cNvSpPr>
          <p:nvPr/>
        </p:nvSpPr>
        <p:spPr bwMode="gray">
          <a:xfrm>
            <a:off x="1227731" y="1895475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4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Freeform 6"/>
          <p:cNvSpPr>
            <a:spLocks noEditPoints="1"/>
          </p:cNvSpPr>
          <p:nvPr/>
        </p:nvSpPr>
        <p:spPr bwMode="gray">
          <a:xfrm rot="19308915">
            <a:off x="-222783" y="1053579"/>
            <a:ext cx="8921053" cy="4901471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solidFill>
            <a:srgbClr val="FFA037"/>
          </a:soli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ru-RU">
              <a:solidFill>
                <a:srgbClr val="92D050"/>
              </a:solidFill>
            </a:endParaRPr>
          </a:p>
        </p:txBody>
      </p:sp>
      <p:sp>
        <p:nvSpPr>
          <p:cNvPr id="3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ПРОБЛЕМА - КРИЗИС СЕМЬИ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129775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7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7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7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6" grpId="0"/>
      <p:bldP spid="47122" grpId="0"/>
      <p:bldP spid="47135" grpId="0"/>
      <p:bldP spid="47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7240"/>
            <a:ext cx="3419872" cy="1900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260648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>
                <a:solidFill>
                  <a:srgbClr val="B40000"/>
                </a:solidFill>
                <a:cs typeface="Times New Roman" pitchFamily="18" charset="0"/>
              </a:rPr>
              <a:t>ЗАДАЧА СОВРЕМЕННОГО ОБРАЗОВАНИЯ</a:t>
            </a:r>
            <a:endParaRPr lang="ru-RU" sz="4400" i="1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55576" y="1772816"/>
            <a:ext cx="7634288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 социально-активной, самостоятельной,  творческой личности, способной эффективно адаптироваться  к социально-экономическим изменениям </a:t>
            </a:r>
          </a:p>
        </p:txBody>
      </p:sp>
      <p:pic>
        <p:nvPicPr>
          <p:cNvPr id="7" name="Picture 6" descr="book Child symbol.The School of sciences  Фото со стока - 1176398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12000"/>
          </a:blip>
          <a:srcRect/>
          <a:stretch>
            <a:fillRect/>
          </a:stretch>
        </p:blipFill>
        <p:spPr bwMode="auto">
          <a:xfrm>
            <a:off x="4211960" y="3717032"/>
            <a:ext cx="3936504" cy="290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539552" y="247812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>
                <a:solidFill>
                  <a:srgbClr val="B40000"/>
                </a:solidFill>
                <a:cs typeface="Times New Roman" pitchFamily="18" charset="0"/>
              </a:rPr>
              <a:t>ЗАДАЧА СОВРЕМЕННОГО ОБРАЗОВАНИЯ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3707904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>
                <a:solidFill>
                  <a:srgbClr val="B40000"/>
                </a:solidFill>
                <a:cs typeface="Times New Roman" pitchFamily="18" charset="0"/>
              </a:rPr>
              <a:t>ЗАДАЧА СОВРЕМЕННОГО ОБРАЗОВАНИЯ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76"/>
          <a:stretch/>
        </p:blipFill>
        <p:spPr>
          <a:xfrm>
            <a:off x="5697215" y="2204864"/>
            <a:ext cx="3269236" cy="3860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6" y="1589224"/>
            <a:ext cx="5084057" cy="2859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5601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>
                <a:solidFill>
                  <a:srgbClr val="B40000"/>
                </a:solidFill>
                <a:cs typeface="Times New Roman" pitchFamily="18" charset="0"/>
              </a:rPr>
              <a:t>ЗАДАЧА СОВРЕМЕННОГО ОБРАЗОВАНИЯ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157" y="2885886"/>
            <a:ext cx="4248472" cy="3186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"/>
          <a:stretch/>
        </p:blipFill>
        <p:spPr>
          <a:xfrm>
            <a:off x="539552" y="1488265"/>
            <a:ext cx="3492896" cy="3143388"/>
          </a:xfrm>
          <a:prstGeom prst="rect">
            <a:avLst/>
          </a:prstGeom>
          <a:ln w="190500" cap="sq">
            <a:solidFill>
              <a:srgbClr val="C0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2546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79512" y="1268760"/>
            <a:ext cx="8748712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200" b="1" dirty="0" smtClean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Семье 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принадлежит основная общественная функция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–  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воспитание детей, она была и остается жизненно необходимой средой для сохранения и передачи социальных и культурных ценностей, определяющим фактором формирования личности ребенка.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>
                <a:solidFill>
                  <a:srgbClr val="B40000"/>
                </a:solidFill>
                <a:cs typeface="Times New Roman" pitchFamily="18" charset="0"/>
              </a:rPr>
              <a:t>ВЛИЯНИЕ СЕМЬИ НА РЕБЕНКА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91108" y="11266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ВЛИЯНИЕ СЕМЬИ НА РЕБЕНКА</a:t>
            </a:r>
            <a:endParaRPr lang="ru-RU" sz="44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001866"/>
            <a:ext cx="86409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19063" algn="just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Роль семейного окружения в процессе психического развития ребенка дошкольного возраста является главной.</a:t>
            </a:r>
          </a:p>
          <a:p>
            <a:pPr lvl="0" indent="119063" algn="just"/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Семья для ребенка — 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место его рождения и основная среда обитания. Она определяет очень многое в жизни ребенка. </a:t>
            </a:r>
          </a:p>
          <a:p>
            <a:pPr algn="just"/>
            <a:endParaRPr lang="ru-RU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Связь между родителями и детьми относится к наиболее сильным человеческим связям</a:t>
            </a:r>
            <a:endParaRPr lang="ru-RU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770221"/>
            <a:ext cx="860444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90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119063" algn="just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haroni" pitchFamily="2" charset="-79"/>
              </a:rPr>
              <a:t>Перед нами в настоящее время  остро стоит вопрос о проблемах родителей и детей. </a:t>
            </a:r>
          </a:p>
          <a:p>
            <a:pPr lvl="0" indent="119063" algn="just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Aharoni" pitchFamily="2" charset="-79"/>
              </a:rPr>
              <a:t>В современном обществе этот вопрос особенно актуален, ведь изменение ритма жизни современных родителей приводит к тому, что во взаимодействии взрослого с ребенком эмоциональный контакт сводится к минимуму. </a:t>
            </a:r>
          </a:p>
          <a:p>
            <a:pPr indent="119063" algn="just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haroni" pitchFamily="2" charset="-79"/>
              </a:rPr>
              <a:t>Возникает так называемый кризис семьи.</a:t>
            </a:r>
          </a:p>
          <a:p>
            <a:pPr marL="0" marR="0" lvl="0" indent="1190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Aharoni" pitchFamily="2" charset="-79"/>
              </a:rPr>
              <a:t>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haroni" pitchFamily="2" charset="-79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ПРОБЛЕМЫ СЕМЬИ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192358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41168"/>
            <a:ext cx="3060115" cy="17008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Схема 3"/>
          <p:cNvGraphicFramePr/>
          <p:nvPr/>
        </p:nvGraphicFramePr>
        <p:xfrm>
          <a:off x="251520" y="908720"/>
          <a:ext cx="8429684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-17140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ПРОБЛЕМЫ ВЗАИМОПОНИМАНИЯ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0228" y="1351259"/>
            <a:ext cx="860444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19063" algn="just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Aharoni" pitchFamily="2" charset="-79"/>
              </a:rPr>
              <a:t>Внутрисемейные отношения и отношение к ребенку родителей оказывают прямое влияние на становление внутреннего мира растущего человека. </a:t>
            </a: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119063" algn="just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haroni" pitchFamily="2" charset="-79"/>
              </a:rPr>
              <a:t>С каждым годом у нас становиться всё больше «проблемных детей», семей «группы риска». Педагогам трудно общаться и взаимодействовать с родителями. </a:t>
            </a:r>
          </a:p>
          <a:p>
            <a:pPr indent="119063" algn="just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haroni" pitchFamily="2" charset="-79"/>
              </a:rPr>
              <a:t>Поэтому необходимо «вернуть» родителей в семью, помочь им осознать свой родительский долг перед детьми, преодолеть родительскую лень; неуверенность, увидеть свои родительские возможности.</a:t>
            </a:r>
          </a:p>
          <a:p>
            <a:pPr marL="0" marR="0" lvl="0" indent="1190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Aharoni" pitchFamily="2" charset="-79"/>
            </a:endParaRPr>
          </a:p>
          <a:p>
            <a:pPr marL="0" marR="0" lvl="0" indent="1190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Aharoni" pitchFamily="2" charset="-79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haroni" pitchFamily="2" charset="-79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ПРОБЛЕМЫ СЕМЬИ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395536" y="1268760"/>
            <a:ext cx="8382000" cy="46482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Компетенция -  способность применять знания, умения, успешно действовать на основе практического опыта.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За основу понятия 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компетентный человек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взята способность индивидуума брать на себя ответственность при решении возникающих проблем, проявлять самостоятельность в постановке задач и их решений, обучаться на протяжении всей жизни.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Компетентность – обладание определенной компетенцией, т.е. знаниями и опытом собственной деятельности.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Воспитание – деятельность направленная на развитие личности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193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СИСТЕМА ПЕДАГОГИЧЕСКОГО СОПРОВОЖДЕНИЯ СЕМЬИ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33625" y="1700808"/>
            <a:ext cx="8382000" cy="3096344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ЦЕЛЬ РАБОТЫ: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ПОВЫШЕНИЕ ПЕДАГОГИЧЕСКОЙ КОМПЕТЕНТНОСТИ РОДИТЕЛЕЙ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Bef>
                <a:spcPct val="20000"/>
              </a:spcBef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НАПРАВЛЕНИЯ РАБОТЫ: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457200" lvl="0" indent="-457200" algn="just">
              <a:spcBef>
                <a:spcPct val="20000"/>
              </a:spcBef>
              <a:buAutoNum type="arabicPeriod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ПЕДАГОГИЧЕСКОЕ ПРОСВЕЩЕНИЕ</a:t>
            </a:r>
          </a:p>
          <a:p>
            <a:pPr marL="457200" lvl="0" indent="-457200" algn="just">
              <a:spcBef>
                <a:spcPct val="20000"/>
              </a:spcBef>
              <a:buAutoNum type="arabicPeriod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ГАРМОНИЗАЦИЯ ДЕТСКО-РОДИТЕЛЬСКИХ ОТНОШЕНИЙ ПОСРЕДСТВОМ СОВМЕСТНОЙ ДЕЯТЕЛЬНОСТИ – ИГРОВОЙ, ПРОДУКТИВНОЙ, ТВОРЧЕСКОЙ</a:t>
            </a:r>
          </a:p>
          <a:p>
            <a:pPr marL="342900" lvl="0" indent="-342900" algn="just">
              <a:spcBef>
                <a:spcPct val="20000"/>
              </a:spcBef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55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23850" y="1196752"/>
            <a:ext cx="882015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Все люди разные</a:t>
            </a:r>
          </a:p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Каждая личность неповторима и уникальна</a:t>
            </a:r>
          </a:p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Каждый человек прекрасен в своих потенциальных возможностях и способностях</a:t>
            </a:r>
          </a:p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Жизнь создаётся любовью</a:t>
            </a:r>
          </a:p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Любить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человека -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значит утверждать его неповторимое существование</a:t>
            </a:r>
          </a:p>
          <a:p>
            <a:pPr>
              <a:buFont typeface="Arial" charset="0"/>
              <a:buChar char="•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Необходимо отделять поведение от сущности человека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ПРИНЦИПЫ ГУМАНИСТИЧЕСКОЙ ПЕДАГОГИКИ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395536" y="301625"/>
            <a:ext cx="8569325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Пропаганда психолого-педагогических знаний среди родителей и обучение их взаимодействию с детьми.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Создание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клуба «ЗЕРНЫШКИ»,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 целью установления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контакта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 семьями, повышения педагогической культуры  родителей. </a:t>
            </a:r>
            <a:endParaRPr lang="ru-RU" sz="2000" b="1" dirty="0" smtClean="0">
              <a:solidFill>
                <a:srgbClr val="C00000"/>
              </a:solidFill>
              <a:latin typeface="Calibri" pitchFamily="34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Содержание   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работы: проведение встреч, диспутов, тренингов, бесед, совместных с детьми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праздников в игровой форме.</a:t>
            </a:r>
            <a:endParaRPr lang="ru-RU" sz="2000" b="1" dirty="0">
              <a:solidFill>
                <a:srgbClr val="C00000"/>
              </a:solidFill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Проведение совместных с родителями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мероприятий,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примерные темы: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«Формирование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привычки к здоровому образу жизни у детей дошкольного возраста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».«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Счастливая дорога от детского сада до домашнего порога» и т.д.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Круглый стол: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«Я и мой ребенок»</a:t>
            </a:r>
            <a:endParaRPr lang="ru-RU" sz="2000" b="1" dirty="0">
              <a:solidFill>
                <a:srgbClr val="C00000"/>
              </a:solidFill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Формирование взглядов родителей и взаимодействия в семье способствующие снижению, ослаблению негативных тенденций, пессимистичных мнений и способов общения. 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Оказание помощи в формировании положительных мотивов взаимоотношения родителей и детей в семье, изменения порочных стереотипных ситуаций, повышения педагогической компетентности родителей. Проведение различного консультирования с приглашенными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специалистами</a:t>
            </a:r>
            <a:endParaRPr lang="ru-RU" sz="20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179512" y="1340768"/>
            <a:ext cx="86756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Опрос родителей (анкетирование):</a:t>
            </a:r>
          </a:p>
          <a:p>
            <a:pPr algn="ctr">
              <a:buFont typeface="Arial" charset="0"/>
              <a:buChar char="•"/>
            </a:pP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оциальный состав семей,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изучение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спектра повседневных и воспитательных проблем,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сбор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информации о воспитательной позиции родителей, 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сбор информации о запросах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родителей,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удовлетворенность родителей качеством предоставляемой услуги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Анализ участия родителей в жизни ДОУ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Анализ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имеющейся наглядной информации, содержания материала и формы подачи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НАПРАВЛЕНИЯ ДИАГНОСТИКИ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169664" y="1905506"/>
            <a:ext cx="867568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Исследование закономерностей взаимодействия детей и родителей. Отслеживание разницы в поведении детей и родителей. Поиск причин.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Проблемы в развитии детей. Причины, виды (наследственные, врождённые, приобретённые). Потребность детей и родителей в комплексной помощи, коррекции развития, адекватных воспитательных мероприятиях.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Анализ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диагностики детей, изучение уровня развития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НАПРАВЛЕНИЯ ДИАГНОСТИКИ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83998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179512" y="1340768"/>
            <a:ext cx="867568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Какие проблемы воспитания остаются для вас менее изученными?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ВЗАИМООТНОШЕНИЯ МЕЖДУ ДЕТЬМИ И РОДИТЕЛЯМИ – 70%</a:t>
            </a:r>
          </a:p>
          <a:p>
            <a:pPr algn="ctr"/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Читаете ли Вы газеты и журналы, посвященные проблемам воспитания дошкольников?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НЕТ – 50%</a:t>
            </a:r>
          </a:p>
          <a:p>
            <a:pPr algn="ctr"/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Способ получения информации о воспитании детей?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РОДИТЕЛЬСКОЕ СОБРАНИЕ – 60%</a:t>
            </a:r>
          </a:p>
          <a:p>
            <a:pPr algn="ctr"/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Хотели бы Вы принять участие в мероприятиях детского сада?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НЕТ – 90%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АНАЛИЗ РЕЗУЛЬТАТОВ АНКЕТИРОВАНИЯ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242510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9552" y="1484784"/>
            <a:ext cx="822960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проблемы адаптации ребенка к условиям детского сада;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проблемы поведения (агрессивное поведение, капризы, упрямство);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детские страхи; 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проблемы в развитии познавательных процессов (внимания, памяти, мышления и т. д.); 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внутрисемейные конфликты (ситуация развода родителей, конфликты между бабушкой и родителями);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воспитание ребенка в неполной семье;</a:t>
            </a:r>
          </a:p>
          <a:p>
            <a:pPr marL="342900" marR="0" lvl="0" indent="-342900" algn="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нарушения речи у ребенка;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ТЕМЫ ТРЕБУЕМЫХ КОНСУЛЬТАЦИЙ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395536" y="1484784"/>
            <a:ext cx="8229600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ГРУППОВЫЕ 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День открытых дверей;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Круглые столы;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Дискуссионные встречи;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Педагогические гостиные;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Образовательно-игровые тренинги;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Вечера вопросов и ответов;</a:t>
            </a:r>
          </a:p>
          <a:p>
            <a:pPr marL="342900" lvl="0" indent="-342900" algn="r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Тематические выставки детско-родительских работ </a:t>
            </a:r>
          </a:p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ИНДИВИДУАЛЬНЫЕ</a:t>
            </a:r>
          </a:p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Консультации</a:t>
            </a:r>
          </a:p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НАГЛЯДНО-ИНФОРМАЦИОННЫЕ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нформационные проспекты 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амятки 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Буклеты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Родительская почта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Интернет-связь</a:t>
            </a:r>
          </a:p>
          <a:p>
            <a:pPr marL="342900" lvl="0" indent="-342900" algn="r">
              <a:spcBef>
                <a:spcPct val="20000"/>
              </a:spcBef>
              <a:buFont typeface="Arial" charset="0"/>
              <a:buChar char="•"/>
              <a:defRPr/>
            </a:pPr>
            <a:endParaRPr lang="ru-RU" sz="20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ФОРМЫ РАБОТЫ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799" y="332657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Мастер-класс 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«Семейный альбом»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4" descr="Акт 4 001"/>
          <p:cNvPicPr>
            <a:picLocks noChangeAspect="1" noChangeArrowheads="1"/>
          </p:cNvPicPr>
          <p:nvPr/>
        </p:nvPicPr>
        <p:blipFill>
          <a:blip r:embed="rId3" cstate="print"/>
          <a:srcRect l="4733" t="7143" r="27829" b="9212"/>
          <a:stretch>
            <a:fillRect/>
          </a:stretch>
        </p:blipFill>
        <p:spPr bwMode="auto">
          <a:xfrm>
            <a:off x="899592" y="1628800"/>
            <a:ext cx="2592387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Акт 4 004"/>
          <p:cNvPicPr>
            <a:picLocks noChangeAspect="1" noChangeArrowheads="1"/>
          </p:cNvPicPr>
          <p:nvPr/>
        </p:nvPicPr>
        <p:blipFill>
          <a:blip r:embed="rId4" cstate="print"/>
          <a:srcRect l="14616" t="1718" r="16302" b="69160"/>
          <a:stretch>
            <a:fillRect/>
          </a:stretch>
        </p:blipFill>
        <p:spPr bwMode="auto">
          <a:xfrm>
            <a:off x="5220072" y="1412776"/>
            <a:ext cx="3444875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Акт 4 001"/>
          <p:cNvPicPr>
            <a:picLocks noChangeAspect="1" noChangeArrowheads="1"/>
          </p:cNvPicPr>
          <p:nvPr/>
        </p:nvPicPr>
        <p:blipFill>
          <a:blip r:embed="rId3" cstate="print"/>
          <a:srcRect l="4733" t="7143" r="27829" b="9212"/>
          <a:stretch>
            <a:fillRect/>
          </a:stretch>
        </p:blipFill>
        <p:spPr bwMode="auto">
          <a:xfrm>
            <a:off x="3275856" y="2636912"/>
            <a:ext cx="2592387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Акт 4 005"/>
          <p:cNvPicPr>
            <a:picLocks noChangeAspect="1" noChangeArrowheads="1"/>
          </p:cNvPicPr>
          <p:nvPr/>
        </p:nvPicPr>
        <p:blipFill>
          <a:blip r:embed="rId5" cstate="print"/>
          <a:srcRect l="17696" t="5321" r="16069" b="69635"/>
          <a:stretch>
            <a:fillRect/>
          </a:stretch>
        </p:blipFill>
        <p:spPr bwMode="auto">
          <a:xfrm>
            <a:off x="5148064" y="4077072"/>
            <a:ext cx="3671887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Акт 4 006"/>
          <p:cNvPicPr>
            <a:picLocks noChangeAspect="1" noChangeArrowheads="1"/>
          </p:cNvPicPr>
          <p:nvPr/>
        </p:nvPicPr>
        <p:blipFill>
          <a:blip r:embed="rId6" cstate="print"/>
          <a:srcRect l="14755" t="5292" r="16797" b="69904"/>
          <a:stretch>
            <a:fillRect/>
          </a:stretch>
        </p:blipFill>
        <p:spPr bwMode="auto">
          <a:xfrm>
            <a:off x="755576" y="4437112"/>
            <a:ext cx="3384375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625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799" y="332657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Творческая мастерская 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Мила\Desktop\минус\Новая папка\ГРАМОТЫ\ПСИХ\ф\101MSDCF\DSC038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3720413" cy="2790310"/>
          </a:xfrm>
          <a:prstGeom prst="rect">
            <a:avLst/>
          </a:prstGeom>
          <a:noFill/>
        </p:spPr>
      </p:pic>
      <p:pic>
        <p:nvPicPr>
          <p:cNvPr id="3075" name="Picture 3" descr="C:\Users\Мила\Desktop\минус\Новая папка\ГРАМОТЫ\ПСИХ\ф\101MSDCF\DSC03822.JPG"/>
          <p:cNvPicPr>
            <a:picLocks noChangeAspect="1" noChangeArrowheads="1"/>
          </p:cNvPicPr>
          <p:nvPr/>
        </p:nvPicPr>
        <p:blipFill>
          <a:blip r:embed="rId4" cstate="print"/>
          <a:srcRect t="7500"/>
          <a:stretch>
            <a:fillRect/>
          </a:stretch>
        </p:blipFill>
        <p:spPr bwMode="auto">
          <a:xfrm>
            <a:off x="4932040" y="1700808"/>
            <a:ext cx="3840427" cy="2664296"/>
          </a:xfrm>
          <a:prstGeom prst="rect">
            <a:avLst/>
          </a:prstGeom>
          <a:noFill/>
        </p:spPr>
      </p:pic>
      <p:pic>
        <p:nvPicPr>
          <p:cNvPr id="3076" name="Picture 4" descr="C:\Users\Мила\Desktop\минус\Новая папка\ГРАМОТЫ\ПСИХ\ф\101MSDCF\DSC03823.JPG"/>
          <p:cNvPicPr>
            <a:picLocks noChangeAspect="1" noChangeArrowheads="1"/>
          </p:cNvPicPr>
          <p:nvPr/>
        </p:nvPicPr>
        <p:blipFill>
          <a:blip r:embed="rId5" cstate="print"/>
          <a:srcRect t="9756"/>
          <a:stretch>
            <a:fillRect/>
          </a:stretch>
        </p:blipFill>
        <p:spPr bwMode="auto">
          <a:xfrm>
            <a:off x="1691680" y="3501008"/>
            <a:ext cx="3936437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697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252536" y="-99392"/>
            <a:ext cx="9490069" cy="711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15615" y="161206"/>
            <a:ext cx="7342583" cy="189964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«Защита» 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семейных фотоальбомов «Наша дружная семья»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C:\Users\Мила\Desktop\минус\Новая папка\ГРАМОТЫ\ПСИХ\ф\101MSDCF\DSC036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3419872" cy="2564904"/>
          </a:xfrm>
          <a:prstGeom prst="rect">
            <a:avLst/>
          </a:prstGeom>
          <a:noFill/>
        </p:spPr>
      </p:pic>
      <p:pic>
        <p:nvPicPr>
          <p:cNvPr id="2051" name="Picture 3" descr="C:\Users\Мила\Desktop\минус\Новая папка\ГРАМОТЫ\ПСИХ\ф\101MSDCF\DSC036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060848"/>
            <a:ext cx="3549080" cy="2661810"/>
          </a:xfrm>
          <a:prstGeom prst="rect">
            <a:avLst/>
          </a:prstGeom>
          <a:noFill/>
        </p:spPr>
      </p:pic>
      <p:pic>
        <p:nvPicPr>
          <p:cNvPr id="2050" name="Picture 2" descr="C:\Users\Мила\Desktop\минус\Новая папка\ГРАМОТЫ\ПСИХ\ф\101MSDCF\DSC03681.JPG"/>
          <p:cNvPicPr>
            <a:picLocks noChangeAspect="1" noChangeArrowheads="1"/>
          </p:cNvPicPr>
          <p:nvPr/>
        </p:nvPicPr>
        <p:blipFill>
          <a:blip r:embed="rId5" cstate="print"/>
          <a:srcRect t="17021"/>
          <a:stretch>
            <a:fillRect/>
          </a:stretch>
        </p:blipFill>
        <p:spPr bwMode="auto">
          <a:xfrm>
            <a:off x="3203848" y="4365104"/>
            <a:ext cx="3384376" cy="21062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073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-29455"/>
            <a:ext cx="8305800" cy="176079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800" b="1" i="1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800" b="1" dirty="0">
                <a:solidFill>
                  <a:srgbClr val="FF0000"/>
                </a:solidFill>
              </a:rPr>
              <a:t>Практико-ориентированный проект </a:t>
            </a:r>
            <a:endParaRPr lang="ru-RU" sz="3800" b="1" dirty="0" smtClean="0">
              <a:solidFill>
                <a:srgbClr val="FF0000"/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800" b="1" dirty="0" smtClean="0">
                <a:solidFill>
                  <a:srgbClr val="FF0000"/>
                </a:solidFill>
              </a:rPr>
              <a:t>по </a:t>
            </a:r>
            <a:r>
              <a:rPr lang="ru-RU" sz="3800" b="1" dirty="0">
                <a:solidFill>
                  <a:srgbClr val="FF0000"/>
                </a:solidFill>
              </a:rPr>
              <a:t>воспитательной работе с семьями детей дошкольного </a:t>
            </a:r>
            <a:r>
              <a:rPr lang="ru-RU" sz="3800" b="1" dirty="0" smtClean="0">
                <a:solidFill>
                  <a:srgbClr val="FF0000"/>
                </a:solidFill>
              </a:rPr>
              <a:t>возраста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«Я И МОЯ СЕМЬЯ»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8589" y="2013096"/>
            <a:ext cx="415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B40000"/>
                </a:solidFill>
                <a:cs typeface="Times New Roman" pitchFamily="18" charset="0"/>
              </a:rPr>
              <a:t>ЦЕЛЬ</a:t>
            </a:r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Социальное развитие детей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9100" y="2379171"/>
            <a:ext cx="8900129" cy="42473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B40000"/>
                </a:solidFill>
                <a:cs typeface="Times New Roman" pitchFamily="18" charset="0"/>
              </a:rPr>
              <a:t>ЗАДАЧИ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-  </a:t>
            </a:r>
            <a:r>
              <a:rPr lang="ru-RU" b="1" dirty="0">
                <a:solidFill>
                  <a:srgbClr val="FF0000"/>
                </a:solidFill>
              </a:rPr>
              <a:t>Для детей</a:t>
            </a:r>
          </a:p>
          <a:p>
            <a:r>
              <a:rPr lang="ru-RU" b="1" dirty="0">
                <a:solidFill>
                  <a:srgbClr val="FF0000"/>
                </a:solidFill>
              </a:rPr>
              <a:t>Развивать самопознание и воспитывать у ребенка уважение к своим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близким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smtClean="0">
                <a:solidFill>
                  <a:srgbClr val="FF0000"/>
                </a:solidFill>
              </a:rPr>
              <a:t>друзьям</a:t>
            </a:r>
            <a:r>
              <a:rPr lang="ru-RU" b="1" dirty="0">
                <a:solidFill>
                  <a:srgbClr val="FF0000"/>
                </a:solidFill>
              </a:rPr>
              <a:t>, самому себе. Содействовать половой идентификации,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пониманию поло-ролевых </a:t>
            </a:r>
            <a:r>
              <a:rPr lang="ru-RU" b="1" dirty="0">
                <a:solidFill>
                  <a:srgbClr val="FF0000"/>
                </a:solidFill>
              </a:rPr>
              <a:t>функций. Обратить внимание на внешние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признаки </a:t>
            </a:r>
            <a:r>
              <a:rPr lang="ru-RU" b="1" dirty="0">
                <a:solidFill>
                  <a:srgbClr val="FF0000"/>
                </a:solidFill>
              </a:rPr>
              <a:t>сходства и </a:t>
            </a:r>
            <a:r>
              <a:rPr lang="ru-RU" b="1" dirty="0" smtClean="0">
                <a:solidFill>
                  <a:srgbClr val="FF0000"/>
                </a:solidFill>
              </a:rPr>
              <a:t>различия </a:t>
            </a:r>
            <a:r>
              <a:rPr lang="ru-RU" b="1" dirty="0">
                <a:solidFill>
                  <a:srgbClr val="FF0000"/>
                </a:solidFill>
              </a:rPr>
              <a:t>детей. Поощрять к рассказам о семейных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событиях</a:t>
            </a:r>
            <a:r>
              <a:rPr lang="ru-RU" b="1" dirty="0">
                <a:solidFill>
                  <a:srgbClr val="FF0000"/>
                </a:solidFill>
              </a:rPr>
              <a:t>, традициях, </a:t>
            </a:r>
            <a:r>
              <a:rPr lang="ru-RU" b="1" dirty="0" smtClean="0">
                <a:solidFill>
                  <a:srgbClr val="FF0000"/>
                </a:solidFill>
              </a:rPr>
              <a:t>праздниках</a:t>
            </a:r>
            <a:r>
              <a:rPr lang="ru-RU" b="1" dirty="0">
                <a:solidFill>
                  <a:srgbClr val="FF0000"/>
                </a:solidFill>
              </a:rPr>
              <a:t>, обращать внимание на необходимость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участия </a:t>
            </a:r>
            <a:r>
              <a:rPr lang="ru-RU" b="1" dirty="0">
                <a:solidFill>
                  <a:srgbClr val="FF0000"/>
                </a:solidFill>
              </a:rPr>
              <a:t>в них самих детей. </a:t>
            </a:r>
            <a:r>
              <a:rPr lang="ru-RU" b="1" dirty="0" smtClean="0">
                <a:solidFill>
                  <a:srgbClr val="FF0000"/>
                </a:solidFill>
              </a:rPr>
              <a:t>Выделить </a:t>
            </a:r>
            <a:r>
              <a:rPr lang="ru-RU" b="1" dirty="0">
                <a:solidFill>
                  <a:srgbClr val="FF0000"/>
                </a:solidFill>
              </a:rPr>
              <a:t>в режиме дня время </a:t>
            </a:r>
            <a:r>
              <a:rPr lang="ru-RU" b="1" dirty="0" smtClean="0">
                <a:solidFill>
                  <a:srgbClr val="FF0000"/>
                </a:solidFill>
              </a:rPr>
              <a:t>для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рассматривания и обсуждения фотографий. </a:t>
            </a:r>
            <a:r>
              <a:rPr lang="ru-RU" b="1" dirty="0" smtClean="0">
                <a:solidFill>
                  <a:srgbClr val="FF0000"/>
                </a:solidFill>
              </a:rPr>
              <a:t>Совершенствовать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коммуникативные </a:t>
            </a:r>
            <a:r>
              <a:rPr lang="ru-RU" b="1" dirty="0">
                <a:solidFill>
                  <a:srgbClr val="FF0000"/>
                </a:solidFill>
              </a:rPr>
              <a:t>навыки. </a:t>
            </a:r>
            <a:r>
              <a:rPr lang="ru-RU" b="1" dirty="0" smtClean="0">
                <a:solidFill>
                  <a:srgbClr val="FF0000"/>
                </a:solidFill>
              </a:rPr>
              <a:t>Воспитывать </a:t>
            </a:r>
            <a:r>
              <a:rPr lang="ru-RU" b="1" dirty="0">
                <a:solidFill>
                  <a:srgbClr val="FF0000"/>
                </a:solidFill>
              </a:rPr>
              <a:t>уважение к семейным традициям.</a:t>
            </a:r>
          </a:p>
          <a:p>
            <a:r>
              <a:rPr lang="ru-RU" b="1" dirty="0">
                <a:solidFill>
                  <a:srgbClr val="FF0000"/>
                </a:solidFill>
              </a:rPr>
              <a:t>- Для родителей </a:t>
            </a:r>
          </a:p>
          <a:p>
            <a:r>
              <a:rPr lang="ru-RU" b="1" dirty="0">
                <a:solidFill>
                  <a:srgbClr val="FF0000"/>
                </a:solidFill>
              </a:rPr>
              <a:t>Обогащать детско-родительские отношения опытом видения совместной 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деятельности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r>
              <a:rPr lang="ru-RU" b="1" dirty="0">
                <a:solidFill>
                  <a:srgbClr val="FF0000"/>
                </a:solidFill>
              </a:rPr>
              <a:t>- Для педагогов</a:t>
            </a:r>
          </a:p>
          <a:p>
            <a:r>
              <a:rPr lang="ru-RU" b="1" dirty="0">
                <a:solidFill>
                  <a:srgbClr val="FF0000"/>
                </a:solidFill>
              </a:rPr>
              <a:t>Нормализовать взаимоотношения взрослых и детей в семье</a:t>
            </a:r>
            <a:r>
              <a:rPr lang="ru-RU" b="1" i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6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77196"/>
            <a:ext cx="3563888" cy="19808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val 17"/>
          <p:cNvSpPr>
            <a:spLocks noChangeArrowheads="1"/>
          </p:cNvSpPr>
          <p:nvPr/>
        </p:nvSpPr>
        <p:spPr bwMode="auto">
          <a:xfrm>
            <a:off x="3143240" y="1428736"/>
            <a:ext cx="3009900" cy="2416178"/>
          </a:xfrm>
          <a:prstGeom prst="ellipse">
            <a:avLst/>
          </a:prstGeom>
          <a:solidFill>
            <a:srgbClr val="FFC000"/>
          </a:solidFill>
          <a:ln w="9525">
            <a:solidFill>
              <a:srgbClr val="00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imes New Roman" pitchFamily="18" charset="0"/>
                <a:cs typeface="Arial" pitchFamily="34" charset="0"/>
              </a:rPr>
              <a:t>АНАЛИТИЧЕСКИЙ БЛОК</a:t>
            </a:r>
            <a:endParaRPr lang="ru-RU" sz="1600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1785918" y="3357562"/>
            <a:ext cx="3086100" cy="242889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imes New Roman" pitchFamily="18" charset="0"/>
                <a:cs typeface="Arial" pitchFamily="34" charset="0"/>
              </a:rPr>
              <a:t>ИНФОРМАЦИОННО-ПРАКТИЧЕСКИЙ</a:t>
            </a:r>
          </a:p>
          <a:p>
            <a:pPr algn="ctr"/>
            <a:r>
              <a:rPr lang="ru-RU" sz="1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imes New Roman" pitchFamily="18" charset="0"/>
                <a:cs typeface="Arial" pitchFamily="34" charset="0"/>
              </a:rPr>
              <a:t>БЛОК</a:t>
            </a:r>
            <a:endParaRPr lang="ru-RU" sz="1600" b="1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Oval 9"/>
          <p:cNvSpPr>
            <a:spLocks noChangeArrowheads="1"/>
          </p:cNvSpPr>
          <p:nvPr/>
        </p:nvSpPr>
        <p:spPr bwMode="auto">
          <a:xfrm>
            <a:off x="4286248" y="3286124"/>
            <a:ext cx="3086100" cy="251777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imes New Roman" pitchFamily="18" charset="0"/>
                <a:cs typeface="Arial" pitchFamily="34" charset="0"/>
              </a:rPr>
              <a:t>КОНТРОЛЬНО-ОЦЕНОЧНЫЙ БЛОК</a:t>
            </a:r>
            <a:endParaRPr lang="ru-RU" sz="1600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7544" y="535741"/>
            <a:ext cx="8535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МОДЕЛЬ СОПРОВОЖДЕНИЯ СЕМЕЙ</a:t>
            </a:r>
            <a:endParaRPr lang="ru-RU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АНАЛИТИЧЕСКИЙ БЛОК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33625" y="1700808"/>
            <a:ext cx="8382000" cy="3096344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 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Сбор и анализ сведений о родителях и детях, изучение семей, их трудностей и запросов,</a:t>
            </a:r>
            <a:r>
              <a:rPr kumimoji="0" lang="ru-RU" sz="36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выявление готовности семей ответить на запросы ДОУ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Bef>
                <a:spcPct val="20000"/>
              </a:spcBef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30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ИНФОРМАЦИОННО-ПРАКТИЧЕСКИЙ БЛОК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33625" y="1700808"/>
            <a:ext cx="8382000" cy="3096344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 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1. Просвещение родителей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Организация творческо-продуктивного общения всех участников образовательного пространства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Bef>
                <a:spcPct val="20000"/>
              </a:spcBef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92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79063"/>
            <a:ext cx="2771800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419100" y="228050"/>
            <a:ext cx="8305800" cy="990600"/>
          </a:xfrm>
          <a:prstGeom prst="rect">
            <a:avLst/>
          </a:prstGeom>
          <a:solidFill>
            <a:srgbClr val="FFA037"/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3200" b="1" i="1" dirty="0" smtClean="0">
              <a:solidFill>
                <a:srgbClr val="B40000"/>
              </a:solidFill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B40000"/>
                </a:solidFill>
                <a:cs typeface="Times New Roman" pitchFamily="18" charset="0"/>
              </a:rPr>
              <a:t>КОНТРОЛЬНО-ОЦЕНОЧНЫЙ БЛОК</a:t>
            </a:r>
            <a:endParaRPr lang="ru-RU" sz="3200" i="1" dirty="0"/>
          </a:p>
          <a:p>
            <a:pPr algn="ctr" fontAlgn="auto">
              <a:spcAft>
                <a:spcPts val="0"/>
              </a:spcAft>
              <a:defRPr/>
            </a:pPr>
            <a:endParaRPr lang="ru-RU" sz="3200" i="1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42900" y="1880828"/>
            <a:ext cx="8382000" cy="309634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 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Анализ эффективности (количественный и качественный)</a:t>
            </a:r>
            <a:r>
              <a:rPr kumimoji="0" lang="ru-RU" sz="36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мероприятий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ru-RU" sz="3600" b="1" baseline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(ПОВТОРНАЯ ДИАГНОСТИКА)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Bef>
                <a:spcPct val="20000"/>
              </a:spcBef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7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9393" y="12688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«Учимся - играя»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23" y="1340768"/>
            <a:ext cx="3651870" cy="48691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9" t="23228"/>
          <a:stretch/>
        </p:blipFill>
        <p:spPr>
          <a:xfrm>
            <a:off x="4752528" y="1745431"/>
            <a:ext cx="4139952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86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1412776"/>
            <a:ext cx="66102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95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Клуб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</a:t>
            </a:r>
          </a:p>
          <a:p>
            <a:pPr marL="0" marR="0" lvl="0" indent="1095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условия для равноправного участия детей и </a:t>
            </a:r>
          </a:p>
          <a:p>
            <a:pPr marL="0" marR="0" lvl="0" indent="1095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родителей в игре и продуктивной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КЛУБ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«ЗЕРНЫШКИ»</a:t>
            </a:r>
            <a:endParaRPr lang="ru-RU" sz="4400" i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539552" y="2636912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СТРУКТУРА ЗАСЕДАНИЙ КЛУБА</a:t>
            </a:r>
            <a:endParaRPr lang="ru-RU" sz="4400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619672" y="3789040"/>
            <a:ext cx="7272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к проведению;</a:t>
            </a:r>
          </a:p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проведение</a:t>
            </a: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algn="ctr" eaLnBrk="1" hangingPunct="1"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обратная связь.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«Играем вместе»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3" y="1544290"/>
            <a:ext cx="3419872" cy="25649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606" y="3143135"/>
            <a:ext cx="4427984" cy="332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65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«Математика всей семьей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7" y="1080120"/>
            <a:ext cx="3131840" cy="23488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08" y="1340768"/>
            <a:ext cx="4067944" cy="30509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59" y="3541704"/>
            <a:ext cx="3779912" cy="283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6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«Вот какая мама – золотая прямо»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52704"/>
            <a:ext cx="2664296" cy="41490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1"/>
          <a:stretch/>
        </p:blipFill>
        <p:spPr>
          <a:xfrm>
            <a:off x="4572000" y="1340768"/>
            <a:ext cx="3318133" cy="486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0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Выставка рисунков</a:t>
            </a: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аппликаций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«Вот какая мама – золотая прямо»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6" descr="C:\Users\КНЯЗЬ\Desktop\DSC01854.JPG"/>
          <p:cNvPicPr>
            <a:picLocks noChangeAspect="1" noChangeArrowheads="1"/>
          </p:cNvPicPr>
          <p:nvPr/>
        </p:nvPicPr>
        <p:blipFill>
          <a:blip r:embed="rId3" cstate="print"/>
          <a:srcRect b="10912"/>
          <a:stretch>
            <a:fillRect/>
          </a:stretch>
        </p:blipFill>
        <p:spPr bwMode="auto">
          <a:xfrm>
            <a:off x="971601" y="1700808"/>
            <a:ext cx="4032448" cy="2609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Мила\Desktop\минус\Новая папка\Новая папка (3)\Новая папка\14\День матери\Выставка\P10708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645024"/>
            <a:ext cx="3960440" cy="297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775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2708920"/>
            <a:ext cx="8892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игр обязательно планируется продуктивная деятельность детей и родителей. Это могут быть совместное рисование, лепка из теста и пластилина, создание коллажа. 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436510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конце каждого заседания клуба важно дать прочувствовать родителям и детям обратную связь. Для этого необходимо проговорить, в какие игры сегодня играли и какие больше всего понравились. 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-78172" y="404664"/>
            <a:ext cx="952382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моменты специально организованного игрового взаимодействия между 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родителями и детьми происходят положительные изменения в отношениях. 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начинает чувствовать, что он нужен и его понимают. 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 начинают осознавать важность игры в период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дошкольного детства. 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Детско-родительские отношения приобретают конструктивный характер, 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особенно важно именно в дошкольный период, на первоначальном этапе</a:t>
            </a:r>
          </a:p>
          <a:p>
            <a:pPr marL="0" marR="0" lvl="0" indent="1158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развития личности.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ИТОГ РАБОТЫ КЛУБА</a:t>
            </a:r>
            <a:endParaRPr lang="ru-RU" sz="4400" i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19437" y="1484784"/>
            <a:ext cx="710970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Посещение заседаний педагогического клуба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позволит родителям научиться 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по-новому играть с детьми, понимать их, и эти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навыки игрового взаимодействия, 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 совместной деятельности родители в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дальнейшем смогут применять самостоятельно </a:t>
            </a:r>
          </a:p>
          <a:p>
            <a:pPr marL="0" marR="0" lvl="0" indent="1127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домашних условиях.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640960" cy="13681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Выставки детско-родительских работ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4" y="1745431"/>
            <a:ext cx="3923928" cy="26159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573016"/>
            <a:ext cx="4896544" cy="29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4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Оборудование центра экспериментов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Любознайка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068960"/>
            <a:ext cx="4499992" cy="33749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9" y="2164550"/>
            <a:ext cx="4355976" cy="326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93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ксим\Desktop\Рисунок1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52928" cy="13681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Выставка коллекций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«Собирай-ка»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1" y="1745430"/>
            <a:ext cx="3588908" cy="26916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771326"/>
            <a:ext cx="3664525" cy="27483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443" y="1862749"/>
            <a:ext cx="3897891" cy="292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7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179512" y="1340768"/>
            <a:ext cx="867568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Какие проблемы воспитания остаются для вас менее изученными?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ПАТРИОТИЧЕСКОЕ, НРАВСТВЕННОЕ И ЭСТЕТИЧЕСКОЕ ВОСПИТАНИЕ – 70%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Читаете ли Вы газеты и журналы, посвященные проблемам воспитания дошкольников?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ДА – 100%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Способ получения информации о воспитании детей?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ИГРОВАЯ ФОРМА– 40%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РОДИТЕЛЬСКИЕ КОНФЕРЕНЦИИ – 30%</a:t>
            </a:r>
          </a:p>
          <a:p>
            <a:pPr algn="ctr">
              <a:buFont typeface="Arial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Хотели бы Вы принять участие в мероприятиях детского сада?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ДА – 80%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СТЕПЕНЬ УДОВЛЕТВОРЕННОСТИ РОДИТЕЛЕЙ КАЧЕСТВОМ ПРЕДОСТАВЛЯЕМЫХ УСЛУГ – 98%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АНАЛИЗ РЕЗУЛЬТАТОВ АНКЕТИРОВАНИЯ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276146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\\172.16.83.19\f\Мои документы\Мои рисунки\1193854118_dr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152"/>
            <a:ext cx="3707904" cy="20608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5516" y="1328966"/>
            <a:ext cx="8712968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buFontTx/>
              <a:buChar char="•"/>
            </a:pPr>
            <a:endParaRPr lang="ru-RU" sz="8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Повышение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уровня 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педагогической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компетентности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родителей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Вовлечение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родителей в единое образовательное пространство детский сад – ребенок – семья,  в процесс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сотворчества</a:t>
            </a:r>
          </a:p>
          <a:p>
            <a:pPr eaLnBrk="0" hangingPunct="0">
              <a:buFontTx/>
              <a:buChar char="•"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Гармонизация отношений родителей и детей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39552" y="188640"/>
            <a:ext cx="8305800" cy="99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rgbClr val="B40000"/>
                </a:solidFill>
                <a:cs typeface="Times New Roman" pitchFamily="18" charset="0"/>
              </a:rPr>
              <a:t>РЕЗУЛЬТАТЫ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есня\Desktop\анимашки\ramka-17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\\172.16.83.19\f\Мои документы\Мои рисунки\132375a0b9b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10113"/>
            <a:ext cx="2476500" cy="214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1\Мои документы\Мои рисунки\5da9319d0e6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4364037"/>
            <a:ext cx="22320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002605" y="2852936"/>
            <a:ext cx="69076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Спасибо за 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внимание!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1393</Words>
  <Application>Microsoft Office PowerPoint</Application>
  <PresentationFormat>Экран (4:3)</PresentationFormat>
  <Paragraphs>221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Мастер-класс  «Семейный альбом»</vt:lpstr>
      <vt:lpstr>Творческая мастерская  </vt:lpstr>
      <vt:lpstr>«Защита»  семейных фотоальбомов «Наша дружная семья»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«Учимся - играя»</vt:lpstr>
      <vt:lpstr>Презентация PowerPoint</vt:lpstr>
      <vt:lpstr>«Играем вместе»</vt:lpstr>
      <vt:lpstr>«Математика всей семьей</vt:lpstr>
      <vt:lpstr>«Вот какая мама – золотая прямо»</vt:lpstr>
      <vt:lpstr>Выставка рисунков и аппликаций «Вот какая мама – золотая прямо»</vt:lpstr>
      <vt:lpstr>Презентация PowerPoint</vt:lpstr>
      <vt:lpstr>Презентация PowerPoint</vt:lpstr>
      <vt:lpstr>Выставки детско-родительских работ</vt:lpstr>
      <vt:lpstr>Оборудование центра экспериментов «Любознайка»</vt:lpstr>
      <vt:lpstr>Выставка коллекций «Собирай-ка»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Песня</dc:creator>
  <cp:lastModifiedBy>Денис</cp:lastModifiedBy>
  <cp:revision>64</cp:revision>
  <dcterms:created xsi:type="dcterms:W3CDTF">2011-11-06T03:59:11Z</dcterms:created>
  <dcterms:modified xsi:type="dcterms:W3CDTF">2024-10-23T12:03:44Z</dcterms:modified>
</cp:coreProperties>
</file>