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58" r:id="rId2"/>
    <p:sldId id="257" r:id="rId3"/>
    <p:sldId id="261" r:id="rId4"/>
    <p:sldId id="272" r:id="rId5"/>
    <p:sldId id="259" r:id="rId6"/>
    <p:sldId id="321" r:id="rId7"/>
    <p:sldId id="264" r:id="rId8"/>
    <p:sldId id="281" r:id="rId9"/>
    <p:sldId id="309" r:id="rId10"/>
    <p:sldId id="310" r:id="rId11"/>
    <p:sldId id="311" r:id="rId12"/>
    <p:sldId id="260" r:id="rId13"/>
    <p:sldId id="283" r:id="rId14"/>
    <p:sldId id="284" r:id="rId15"/>
    <p:sldId id="285" r:id="rId16"/>
    <p:sldId id="267" r:id="rId17"/>
    <p:sldId id="278" r:id="rId18"/>
    <p:sldId id="316" r:id="rId19"/>
    <p:sldId id="298" r:id="rId20"/>
    <p:sldId id="280" r:id="rId21"/>
    <p:sldId id="294" r:id="rId22"/>
    <p:sldId id="300" r:id="rId23"/>
    <p:sldId id="279" r:id="rId24"/>
    <p:sldId id="303" r:id="rId25"/>
    <p:sldId id="322" r:id="rId26"/>
    <p:sldId id="288" r:id="rId27"/>
    <p:sldId id="320" r:id="rId28"/>
    <p:sldId id="291" r:id="rId29"/>
    <p:sldId id="312" r:id="rId30"/>
    <p:sldId id="274" r:id="rId31"/>
    <p:sldId id="325" r:id="rId32"/>
    <p:sldId id="287" r:id="rId33"/>
    <p:sldId id="317" r:id="rId34"/>
    <p:sldId id="295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7635"/>
    <a:srgbClr val="008000"/>
    <a:srgbClr val="B819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08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F303FE-F571-4827-ABF1-5F8025F3ADC4}" type="datetimeFigureOut">
              <a:rPr lang="ru-RU" smtClean="0"/>
              <a:pPr/>
              <a:t>11.08.2021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34D5CE-99B5-4A72-831B-19B97289F2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14087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B38E8-5BC8-4341-9902-A4F6EA45572E}" type="datetime1">
              <a:rPr lang="ru-RU" smtClean="0"/>
              <a:pPr/>
              <a:t>11.08.2021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0A4F2-1AC1-4F42-8AF5-A53B9B05DFC7}" type="datetime1">
              <a:rPr lang="ru-RU" smtClean="0"/>
              <a:pPr/>
              <a:t>11.08.2021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C5FAF-6EAA-47EE-8FA4-1257E959A2F1}" type="datetime1">
              <a:rPr lang="ru-RU" smtClean="0"/>
              <a:pPr/>
              <a:t>11.08.2021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DA941-368D-4A29-A943-4B3C0812FF7B}" type="datetime1">
              <a:rPr lang="ru-RU" smtClean="0"/>
              <a:pPr/>
              <a:t>11.08.2021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64194-2B25-4F98-84C0-E459CD205CEA}" type="datetime1">
              <a:rPr lang="ru-RU" smtClean="0"/>
              <a:pPr/>
              <a:t>11.08.2021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3B9A2-FE3F-4F30-A3BE-44C237D66AC0}" type="datetime1">
              <a:rPr lang="ru-RU" smtClean="0"/>
              <a:pPr/>
              <a:t>11.08.2021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321FB-DF11-4C28-9C46-0EF742643FE0}" type="datetime1">
              <a:rPr lang="ru-RU" smtClean="0"/>
              <a:pPr/>
              <a:t>11.08.2021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662B8-B506-4159-9E3B-49E33C2ECCC2}" type="datetime1">
              <a:rPr lang="ru-RU" smtClean="0"/>
              <a:pPr/>
              <a:t>11.08.2021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E55D6-7EDB-45F7-AD8F-C8AAB712DEAE}" type="datetime1">
              <a:rPr lang="ru-RU" smtClean="0"/>
              <a:pPr/>
              <a:t>11.08.2021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5B1E5-143E-47BB-A9C0-2BEF646CBD7A}" type="datetime1">
              <a:rPr lang="ru-RU" smtClean="0"/>
              <a:pPr/>
              <a:t>11.08.2021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19AF0-F9C9-4FDF-BA89-26E000488659}" type="datetime1">
              <a:rPr lang="ru-RU" smtClean="0"/>
              <a:pPr/>
              <a:t>11.08.2021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2837B4-1F5E-4395-B05D-DE530A3F8F68}" type="datetime1">
              <a:rPr lang="ru-RU" smtClean="0"/>
              <a:pPr/>
              <a:t>11.08.2021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132174-39BA-46C6-85AA-0A2461CDCAD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10" Type="http://schemas.openxmlformats.org/officeDocument/2006/relationships/image" Target="../media/image20.jpeg"/><Relationship Id="rId4" Type="http://schemas.openxmlformats.org/officeDocument/2006/relationships/image" Target="../media/image14.jpeg"/><Relationship Id="rId9" Type="http://schemas.openxmlformats.org/officeDocument/2006/relationships/image" Target="../media/image19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Relationship Id="rId9" Type="http://schemas.openxmlformats.org/officeDocument/2006/relationships/image" Target="../media/image45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g"/><Relationship Id="rId3" Type="http://schemas.openxmlformats.org/officeDocument/2006/relationships/image" Target="../media/image38.jpeg"/><Relationship Id="rId7" Type="http://schemas.openxmlformats.org/officeDocument/2006/relationships/image" Target="../media/image50.jp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7" Type="http://schemas.openxmlformats.org/officeDocument/2006/relationships/image" Target="../media/image57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eg"/><Relationship Id="rId3" Type="http://schemas.openxmlformats.org/officeDocument/2006/relationships/image" Target="../media/image58.jpeg"/><Relationship Id="rId7" Type="http://schemas.openxmlformats.org/officeDocument/2006/relationships/image" Target="../media/image62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eg"/><Relationship Id="rId3" Type="http://schemas.openxmlformats.org/officeDocument/2006/relationships/image" Target="../media/image38.jpeg"/><Relationship Id="rId7" Type="http://schemas.openxmlformats.org/officeDocument/2006/relationships/image" Target="../media/image68.jpe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10" Type="http://schemas.openxmlformats.org/officeDocument/2006/relationships/image" Target="../media/image71.jpeg"/><Relationship Id="rId4" Type="http://schemas.openxmlformats.org/officeDocument/2006/relationships/image" Target="../media/image65.jpeg"/><Relationship Id="rId9" Type="http://schemas.openxmlformats.org/officeDocument/2006/relationships/image" Target="../media/image70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jpeg"/><Relationship Id="rId3" Type="http://schemas.openxmlformats.org/officeDocument/2006/relationships/image" Target="../media/image72.jpeg"/><Relationship Id="rId7" Type="http://schemas.openxmlformats.org/officeDocument/2006/relationships/image" Target="../media/image76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jpeg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jpeg"/><Relationship Id="rId3" Type="http://schemas.openxmlformats.org/officeDocument/2006/relationships/image" Target="../media/image38.jpeg"/><Relationship Id="rId7" Type="http://schemas.openxmlformats.org/officeDocument/2006/relationships/image" Target="../media/image81.jpe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jpeg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6.jpeg"/><Relationship Id="rId4" Type="http://schemas.openxmlformats.org/officeDocument/2006/relationships/image" Target="../media/image8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90.jpe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jpeg"/><Relationship Id="rId5" Type="http://schemas.openxmlformats.org/officeDocument/2006/relationships/image" Target="../media/image88.jpeg"/><Relationship Id="rId4" Type="http://schemas.openxmlformats.org/officeDocument/2006/relationships/image" Target="../media/image8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95.jpe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4.jpeg"/><Relationship Id="rId5" Type="http://schemas.openxmlformats.org/officeDocument/2006/relationships/image" Target="../media/image93.jpeg"/><Relationship Id="rId4" Type="http://schemas.openxmlformats.org/officeDocument/2006/relationships/image" Target="../media/image9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99.jpe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8.jpeg"/><Relationship Id="rId5" Type="http://schemas.openxmlformats.org/officeDocument/2006/relationships/image" Target="../media/image97.jpg"/><Relationship Id="rId4" Type="http://schemas.openxmlformats.org/officeDocument/2006/relationships/image" Target="../media/image96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1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4.jpeg"/><Relationship Id="rId4" Type="http://schemas.openxmlformats.org/officeDocument/2006/relationships/image" Target="../media/image10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Пользователь\Desktop\чеки\powerpoint-templates-for-healthcare-new-ac288c29a-health-week-heart-powerpoint-templates-healthcare-medical-love-of-powerpoint-templates-for-healthca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4714876" y="0"/>
            <a:ext cx="4429124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000232" y="214290"/>
            <a:ext cx="58579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Федеральное государственное бюджетное профессиональное образовательное учреждение "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Ишимбайское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специальное учебно-воспитательное учреждение закрытого типа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pic>
        <p:nvPicPr>
          <p:cNvPr id="3076" name="Picture 4" descr="C:\Users\Пользователь\Desktop\фото мероприятий\фото\IMG_20180908_135001.jpg"/>
          <p:cNvPicPr>
            <a:picLocks noChangeAspect="1" noChangeArrowheads="1"/>
          </p:cNvPicPr>
          <p:nvPr/>
        </p:nvPicPr>
        <p:blipFill>
          <a:blip r:embed="rId3" cstate="print"/>
          <a:srcRect t="32473" b="4139"/>
          <a:stretch>
            <a:fillRect/>
          </a:stretch>
        </p:blipFill>
        <p:spPr bwMode="auto">
          <a:xfrm>
            <a:off x="285720" y="2214554"/>
            <a:ext cx="8358214" cy="42505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F:\эмблема СУВУ\готовая эмблема\готовый вариант синий_синий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14290"/>
            <a:ext cx="1793748" cy="1903476"/>
          </a:xfrm>
          <a:prstGeom prst="rect">
            <a:avLst/>
          </a:prstGeom>
          <a:noFill/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Пользователь\Desktop\чеки\img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C:\Users\Пользователь\Desktop\чеки\powerpoint-templates-for-healthcare-new-ac288c29a-health-week-heart-powerpoint-templates-healthcare-medical-love-of-powerpoint-templates-for-healthcare.jpg"/>
          <p:cNvPicPr>
            <a:picLocks noChangeAspect="1" noChangeArrowheads="1"/>
          </p:cNvPicPr>
          <p:nvPr/>
        </p:nvPicPr>
        <p:blipFill>
          <a:blip r:embed="rId3"/>
          <a:srcRect r="65790"/>
          <a:stretch>
            <a:fillRect/>
          </a:stretch>
        </p:blipFill>
        <p:spPr bwMode="auto">
          <a:xfrm>
            <a:off x="0" y="0"/>
            <a:ext cx="1857356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428728" y="1000108"/>
            <a:ext cx="7000925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роект - инициатив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«Учимся творить добро»</a:t>
            </a:r>
          </a:p>
          <a:p>
            <a:pPr algn="ctr"/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007635"/>
                </a:solidFill>
                <a:latin typeface="Times New Roman" pitchFamily="18" charset="0"/>
                <a:cs typeface="Times New Roman" pitchFamily="18" charset="0"/>
              </a:rPr>
              <a:t>Срок реализации:  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август 2020- август 2021 год</a:t>
            </a:r>
          </a:p>
          <a:p>
            <a:pPr algn="ctr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007635"/>
                </a:solidFill>
                <a:latin typeface="Times New Roman" pitchFamily="18" charset="0"/>
                <a:cs typeface="Times New Roman" pitchFamily="18" charset="0"/>
              </a:rPr>
              <a:t>Координатор:</a:t>
            </a:r>
          </a:p>
          <a:p>
            <a:pPr algn="ctr"/>
            <a:r>
              <a:rPr lang="ru-RU" sz="2400" b="1" dirty="0" smtClean="0">
                <a:solidFill>
                  <a:srgbClr val="00763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Евсеева Диана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Анваровна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(воспитатель)</a:t>
            </a:r>
          </a:p>
          <a:p>
            <a:pPr algn="ctr"/>
            <a:endParaRPr lang="ru-RU" sz="2400" b="1" dirty="0" smtClean="0">
              <a:solidFill>
                <a:srgbClr val="007635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007635"/>
                </a:solidFill>
                <a:latin typeface="Times New Roman" pitchFamily="18" charset="0"/>
                <a:cs typeface="Times New Roman" pitchFamily="18" charset="0"/>
              </a:rPr>
              <a:t>Автор проекта: </a:t>
            </a:r>
          </a:p>
          <a:p>
            <a:pPr algn="ctr"/>
            <a:r>
              <a:rPr lang="ru-RU" sz="2400" b="1" dirty="0" smtClean="0">
                <a:solidFill>
                  <a:srgbClr val="00763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пирина София</a:t>
            </a:r>
          </a:p>
          <a:p>
            <a:pPr algn="ctr"/>
            <a:endParaRPr lang="ru-RU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1928763" y="285728"/>
            <a:ext cx="72152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Номинация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«Я -волонтёр»</a:t>
            </a:r>
            <a:endParaRPr lang="ru-RU" sz="2400" dirty="0" smtClean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2</a:t>
            </a:fld>
            <a:endParaRPr lang="ru-RU"/>
          </a:p>
        </p:txBody>
      </p:sp>
      <p:pic>
        <p:nvPicPr>
          <p:cNvPr id="7" name="Picture 8" descr="C:\Users\Пользователь\Desktop\чеки\9289843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42369">
            <a:off x="818919" y="284708"/>
            <a:ext cx="1675714" cy="14308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ользователь\Desktop\чеки\img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2" name="Picture 2" descr="C:\Users\Пользователь\Desktop\чеки\dsc7847-s_ehffektami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571612"/>
            <a:ext cx="8286808" cy="4661203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928794" y="285728"/>
            <a:ext cx="62865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Мы разные,</a:t>
            </a:r>
          </a:p>
          <a:p>
            <a:pPr algn="ctr"/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но вместе идём дорогою добра…</a:t>
            </a:r>
            <a:endParaRPr lang="ru-RU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Пользователь\Desktop\чеки\img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8" name="Picture 2" descr="C:\Users\Пользователь\Desktop\чеки\image ммиап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1571612"/>
            <a:ext cx="1887565" cy="1652577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716017" y="3903345"/>
            <a:ext cx="410100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Наш девиз:</a:t>
            </a:r>
          </a:p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«Меняй себя, делая добро!»  </a:t>
            </a:r>
            <a:r>
              <a:rPr lang="ru-RU" sz="3200" dirty="0" smtClean="0"/>
              <a:t> </a:t>
            </a:r>
          </a:p>
          <a:p>
            <a:endParaRPr lang="ru-RU" sz="3200" dirty="0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4</a:t>
            </a:fld>
            <a:endParaRPr lang="ru-RU" dirty="0"/>
          </a:p>
        </p:txBody>
      </p:sp>
      <p:pic>
        <p:nvPicPr>
          <p:cNvPr id="3074" name="Picture 2" descr="C:\Users\Пользователь\Desktop\ладошки\_DSC786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29908" y="79665"/>
            <a:ext cx="4536610" cy="3384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3000364" y="500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8" t="14300" r="9051"/>
          <a:stretch/>
        </p:blipFill>
        <p:spPr>
          <a:xfrm>
            <a:off x="179512" y="2769483"/>
            <a:ext cx="5020959" cy="38299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esktop\чеки\img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928662" y="0"/>
            <a:ext cx="7786742" cy="73558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Актуальность проекта:</a:t>
            </a:r>
          </a:p>
          <a:p>
            <a:pPr algn="ctr"/>
            <a:endParaRPr lang="ru-RU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Заключается в необходимости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формирования «здорового»  молодого поколения, для которых понятия гуманного отношения и взаимопомощи не будут чуждыми.</a:t>
            </a:r>
          </a:p>
          <a:p>
            <a:pPr algn="just">
              <a:lnSpc>
                <a:spcPct val="150000"/>
              </a:lnSpc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Участие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данном проекте  позволяет успешной социальной самореализации обучающихся, способствует их вовлечению в общественную и социально-значимую деятельность, формированию толерантного отношения и взаимодействия в обществе, развитию гуманности. </a:t>
            </a:r>
          </a:p>
          <a:p>
            <a:pPr algn="just">
              <a:lnSpc>
                <a:spcPct val="150000"/>
              </a:lnSpc>
            </a:pPr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7" name="Picture 1" descr="C:\Users\Пользователь\Desktop\чеки\дорогою_добр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501008"/>
            <a:ext cx="1008206" cy="876064"/>
          </a:xfrm>
          <a:prstGeom prst="rect">
            <a:avLst/>
          </a:prstGeom>
          <a:noFill/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56592" y="16799"/>
            <a:ext cx="9900592" cy="6858594"/>
          </a:xfrm>
          <a:prstGeom prst="rect">
            <a:avLst/>
          </a:prstGeom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6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67261" y="548680"/>
            <a:ext cx="8147248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 проекта</a:t>
            </a: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0" algn="ctr">
              <a:lnSpc>
                <a:spcPct val="150000"/>
              </a:lnSpc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для развития, поддержки и продвижения добровольчества в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ФГБПОУ «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Ишимбайском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СУВУ»,  обогатить духовно-нравственными качествами обучающихся, вовлеченных в волонтерскую деятельность</a:t>
            </a:r>
            <a:endParaRPr lang="ru-RU" sz="2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150000"/>
              </a:lnSpc>
            </a:pPr>
            <a:endParaRPr lang="ru-RU" sz="2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9269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Пользователь\Desktop\чеки\img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000364" y="357166"/>
            <a:ext cx="32125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 проекта: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9992" y="1299107"/>
            <a:ext cx="828680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Вовлечение волонтёров из числа обучающихся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Ишимбайского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СУВУ в социально значимый проект, создание условий для реализации творческих инициатив;</a:t>
            </a:r>
          </a:p>
          <a:p>
            <a:pPr lvl="0" algn="just"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Поиск и создание новых форм и методов деятельности, способствующих духовному развитию личности инициативной молодёжи;</a:t>
            </a:r>
          </a:p>
          <a:p>
            <a:pPr lvl="0" algn="just"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Развитие навыков социально-продуктивной деятельности у обучающихся;</a:t>
            </a:r>
          </a:p>
          <a:p>
            <a:pPr lvl="0" algn="just"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Предоставление возможности для самореализации развития организаторских качеств девушек посредством участия в планировании и проведении социально значимых дел, акций;</a:t>
            </a:r>
          </a:p>
          <a:p>
            <a:pPr lvl="0" algn="just"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Формирование человека гуманного, способного сострадать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Font typeface="Arial" pitchFamily="34" charset="0"/>
              <a:buChar char="•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Оказание моральной и материальной помощи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детям и взрослым,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оказавшимся в трудных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жизненных ситуациях.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Пользователь\Desktop\чеки\0001-002-Rasshirenie-nravstvennykh-predstavlenij-cherez-oznakomlenie-s-trudo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763493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85720" y="1500174"/>
            <a:ext cx="267611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Дворец Культуры</a:t>
            </a:r>
          </a:p>
          <a:p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86116" y="1214422"/>
            <a:ext cx="343401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Администрация города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Ишимбай</a:t>
            </a:r>
          </a:p>
          <a:p>
            <a:pPr algn="ctr"/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558835" y="1562696"/>
            <a:ext cx="253139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Редакция газеты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«Восход»</a:t>
            </a:r>
          </a:p>
          <a:p>
            <a:pPr algn="ctr"/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915" name="Picture 3" descr="C:\Users\Пользователь\Desktop\чеки\EN34zS2vwZ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928802"/>
            <a:ext cx="2468562" cy="2468562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2781288" y="3714752"/>
            <a:ext cx="41236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Комитет по делам молодёжи</a:t>
            </a:r>
          </a:p>
          <a:p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916" name="Picture 4" descr="C:\Users\Пользователь\Desktop\чеки\4FzO5CGr-7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0496" y="4071942"/>
            <a:ext cx="1643074" cy="1643074"/>
          </a:xfrm>
          <a:prstGeom prst="rect">
            <a:avLst/>
          </a:prstGeom>
          <a:noFill/>
        </p:spPr>
      </p:pic>
      <p:pic>
        <p:nvPicPr>
          <p:cNvPr id="38917" name="Picture 5" descr="C:\Users\Пользователь\Desktop\чеки\ad37c4395e1762ba29247a842fce8fc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43306" y="2000240"/>
            <a:ext cx="2495015" cy="1647055"/>
          </a:xfrm>
          <a:prstGeom prst="rect">
            <a:avLst/>
          </a:prstGeom>
          <a:noFill/>
        </p:spPr>
      </p:pic>
      <p:sp>
        <p:nvSpPr>
          <p:cNvPr id="12" name="Круглая лента лицом вверх 11"/>
          <p:cNvSpPr/>
          <p:nvPr/>
        </p:nvSpPr>
        <p:spPr>
          <a:xfrm>
            <a:off x="1500166" y="214290"/>
            <a:ext cx="6572296" cy="1143008"/>
          </a:xfrm>
          <a:prstGeom prst="ellipse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Наши социальные партнёры: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919" name="Picture 7" descr="C:\Users\Пользователь\Desktop\чеки\7fBLiZ132lk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18346" y="2360510"/>
            <a:ext cx="1905000" cy="1905000"/>
          </a:xfrm>
          <a:prstGeom prst="rect">
            <a:avLst/>
          </a:prstGeom>
          <a:noFill/>
        </p:spPr>
      </p:pic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8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428728" y="4500570"/>
            <a:ext cx="9098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ДДЮТ</a:t>
            </a:r>
          </a:p>
          <a:p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Пользователь\Desktop\чеки\12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58" y="4929198"/>
            <a:ext cx="2811451" cy="1633309"/>
          </a:xfrm>
          <a:prstGeom prst="rect">
            <a:avLst/>
          </a:prstGeom>
          <a:noFill/>
        </p:spPr>
      </p:pic>
      <p:pic>
        <p:nvPicPr>
          <p:cNvPr id="17" name="Picture 2" descr="F:\эмблема СУВУ\готовая эмблема\готовый вариант синий_синий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4282" y="214290"/>
            <a:ext cx="1187869" cy="1260534"/>
          </a:xfrm>
          <a:prstGeom prst="rect">
            <a:avLst/>
          </a:prstGeom>
          <a:noFill/>
        </p:spPr>
      </p:pic>
      <p:pic>
        <p:nvPicPr>
          <p:cNvPr id="18" name="Picture 4" descr="http://www.bankgorodov.ru/public/photos/coa/109_bi.gi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9586" y="214290"/>
            <a:ext cx="1000100" cy="1248734"/>
          </a:xfrm>
          <a:prstGeom prst="rect">
            <a:avLst/>
          </a:prstGeom>
          <a:noFill/>
          <a:effectLst>
            <a:softEdge rad="508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https://api.rbsmi.ru/attachments/983e60391066fad78aac9bb301d1be3acb4dfe99/store/crop/0/0/1280/853/1280/853/0/94246a3841f899446ddf899588a7e351bb41a46cc2d18d8f9f519fb716f6/Logo-organizatsii_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https://api.rbsmi.ru/attachments/983e60391066fad78aac9bb301d1be3acb4dfe99/store/crop/0/0/1280/853/1280/853/0/94246a3841f899446ddf899588a7e351bb41a46cc2d18d8f9f519fb716f6/Logo-organizatsii_1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6" name="Picture 6" descr="https://sun1-24.userapi.com/VSbK9akp7ZJWCSHjuhlL6n5cxc0LRa1njULHrw/KUBqDiogWiw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5457" y="5100734"/>
            <a:ext cx="1753734" cy="1660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734528" y="4142020"/>
            <a:ext cx="197522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Общество 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Башкирских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женщин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Пользователь\Desktop\чеки\img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9</a:t>
            </a:fld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857488" y="428604"/>
            <a:ext cx="39757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Ресурсное обеспечение:</a:t>
            </a:r>
            <a:endParaRPr lang="ru-RU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1225689"/>
            <a:ext cx="8929718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Нормативно-правовая база: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Всеобщая декларация прав человека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Конвенция ООН о правах ребенка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Федеральный Закон от 07.07.1995 № 135-ФЗ «О благотворительной деятельности и благотворительных организациях»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Федеральный Закон от 19.05.1995 №82-ФЗ «Об общественных объединениях»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План работы деятельности волонтерского движения.</a:t>
            </a:r>
          </a:p>
          <a:p>
            <a:pPr>
              <a:buFont typeface="Arial" pitchFamily="34" charset="0"/>
              <a:buChar char="•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Материально-техническое обеспечение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компьютеры, принтер, муз. аппаратура, микрофоны ; видео камера; фотоаппарат; театральные костюмы; кабинеты для занятий волонтеров; звукозаписывающая студия; кабинеты производственного обучения; актовый зал для репетиций. </a:t>
            </a:r>
          </a:p>
          <a:p>
            <a:pPr>
              <a:buFont typeface="Arial" pitchFamily="34" charset="0"/>
              <a:buChar char="•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Научно-методическое обеспечение: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литература, журналы, газеты,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онлайн-библиотека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видеоматериалы.</a:t>
            </a:r>
          </a:p>
          <a:p>
            <a:pPr>
              <a:buFont typeface="Arial" pitchFamily="34" charset="0"/>
              <a:buChar char="•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Информационные ресурсы: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поддержка проекта в СМИ, информационно-методический стенд, страница на сайте учреждения.</a:t>
            </a:r>
          </a:p>
          <a:p>
            <a:pPr>
              <a:buFont typeface="Arial" pitchFamily="34" charset="0"/>
              <a:buChar char="•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Кадровое обеспечение: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педагоги дополнительного образования, педагоги-организаторы, мастера производственного обучения, психологи,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соц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педагоги, воспитатели, зам директора по КМР.</a:t>
            </a:r>
          </a:p>
          <a:p>
            <a:pPr>
              <a:buFont typeface="Arial" pitchFamily="34" charset="0"/>
              <a:buChar char="•"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Пользователь\Desktop\чеки\img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10</a:t>
            </a:fld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714612" y="357166"/>
            <a:ext cx="38856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Исполнители проекта:</a:t>
            </a:r>
            <a:endParaRPr lang="ru-RU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22037" y="916564"/>
            <a:ext cx="695491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педагоги дополнительного образования, 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волонтерский отряд «Доброе сердце»,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воспитатели, мастера производственного обучения,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педагоги-организаторы,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психологи, заместитель директора 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 культурно-массовой работе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F:\мне\_DSC6321.JPG"/>
          <p:cNvPicPr>
            <a:picLocks noChangeAspect="1" noChangeArrowheads="1"/>
          </p:cNvPicPr>
          <p:nvPr/>
        </p:nvPicPr>
        <p:blipFill>
          <a:blip r:embed="rId3" cstate="print"/>
          <a:srcRect l="14844" t="16612" r="5468" b="9656"/>
          <a:stretch>
            <a:fillRect/>
          </a:stretch>
        </p:blipFill>
        <p:spPr bwMode="auto">
          <a:xfrm>
            <a:off x="611560" y="3048307"/>
            <a:ext cx="7569278" cy="39330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Пользователь\Desktop\чеки\img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11</a:t>
            </a:fld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857488" y="500042"/>
            <a:ext cx="30589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Целевые группы:</a:t>
            </a:r>
            <a:endParaRPr lang="ru-RU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2868" y="1530944"/>
            <a:ext cx="814393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Дети из неблагополучных семей, находящиеся в трудной жизненной ситуации;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Дети-сироты;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Дети, оставшиеся без попечения родителей;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Дети с ограниченными возможностями здоровья, дети-инвалиды;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Воспитанники дошкольных общеобразовательных учреждений;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Учащиеся общеобразовательных школ;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Ветераны;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Инвалиды </a:t>
            </a:r>
            <a:r>
              <a:rPr lang="ru-RU" dirty="0" smtClean="0"/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 др.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Пользователь\Desktop\чеки\rainbow-powerpoint-template-beautiful-ac288c29a-free-rainbow-powerpoint-template-new-rainbow-template-for-of-rainbow-powerpoint-template.jpg"/>
          <p:cNvPicPr>
            <a:picLocks noChangeAspect="1" noChangeArrowheads="1"/>
          </p:cNvPicPr>
          <p:nvPr/>
        </p:nvPicPr>
        <p:blipFill>
          <a:blip r:embed="rId2"/>
          <a:srcRect b="63542"/>
          <a:stretch>
            <a:fillRect/>
          </a:stretch>
        </p:blipFill>
        <p:spPr bwMode="auto">
          <a:xfrm>
            <a:off x="0" y="0"/>
            <a:ext cx="9144000" cy="1428736"/>
          </a:xfrm>
          <a:prstGeom prst="rect">
            <a:avLst/>
          </a:prstGeom>
          <a:noFill/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1000100" y="631906"/>
            <a:ext cx="7500990" cy="5816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Этапы реализации проекта: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Организационный: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создание волонтерской команды «Доброе сердце».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            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Обучающий: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обучение волонтеров навыкам волонтерского движения.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          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Проектирование: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планирование мероприятий по волонтерской деятельности.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          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Деятельность по проекту: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реализация мероприятий проекта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«Учимся творить добро»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Подведение итогов: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анализ волонтёрской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деятельности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определение перспектив </a:t>
            </a:r>
            <a:r>
              <a:rPr lang="ru-RU" sz="2000" dirty="0" smtClean="0">
                <a:solidFill>
                  <a:srgbClr val="3333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будущий год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Пользователь\Desktop\ВОЛОНТЕРЫ\helping-hands-heart-clip-art-1009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47802" cy="1547802"/>
          </a:xfrm>
          <a:prstGeom prst="rect">
            <a:avLst/>
          </a:prstGeom>
          <a:noFill/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Пользователь\Desktop\чеки\img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714612" y="500042"/>
            <a:ext cx="42559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Организационный этап :</a:t>
            </a:r>
            <a:endParaRPr lang="ru-RU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714348" y="1357298"/>
            <a:ext cx="27146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Сбор базы данных активистов по училищу. Анкетирование.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57818" y="1285860"/>
            <a:ext cx="3143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Создание волонтерской команды и выбор актива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13</a:t>
            </a:fld>
            <a:endParaRPr lang="ru-RU"/>
          </a:p>
        </p:txBody>
      </p:sp>
      <p:pic>
        <p:nvPicPr>
          <p:cNvPr id="1028" name="Picture 4" descr="G:\АПРЕЛЬ\11 04\DCIM\100MSDCF\_DSC2292.JPG"/>
          <p:cNvPicPr>
            <a:picLocks noChangeAspect="1" noChangeArrowheads="1"/>
          </p:cNvPicPr>
          <p:nvPr/>
        </p:nvPicPr>
        <p:blipFill rotWithShape="1">
          <a:blip r:embed="rId3" cstate="print"/>
          <a:srcRect l="34426" t="2682" r="1"/>
          <a:stretch/>
        </p:blipFill>
        <p:spPr bwMode="auto">
          <a:xfrm>
            <a:off x="471506" y="2132856"/>
            <a:ext cx="2957486" cy="24649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66" name="Picture 2" descr="C:\Users\Пользователь\Desktop\ладошки\_DSC786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1928802"/>
            <a:ext cx="4198250" cy="2357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Picture 2" descr="F:\IMG_0750.JPG"/>
          <p:cNvPicPr>
            <a:picLocks noChangeAspect="1" noChangeArrowheads="1"/>
          </p:cNvPicPr>
          <p:nvPr/>
        </p:nvPicPr>
        <p:blipFill>
          <a:blip r:embed="rId5" cstate="print"/>
          <a:srcRect t="28906" r="5468"/>
          <a:stretch>
            <a:fillRect/>
          </a:stretch>
        </p:blipFill>
        <p:spPr bwMode="auto">
          <a:xfrm>
            <a:off x="1500166" y="3598637"/>
            <a:ext cx="6500826" cy="32593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C:\Users\Пользователь\Desktop\чеки\img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Users\Пользователь\Desktop\чеки\img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19438" y="8023716"/>
            <a:ext cx="2030805" cy="1523104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000496" y="500042"/>
            <a:ext cx="31986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Обучающий этап:</a:t>
            </a:r>
            <a:r>
              <a:rPr lang="ru-RU" sz="2800" dirty="0" smtClean="0">
                <a:solidFill>
                  <a:srgbClr val="3333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428596" y="1213295"/>
            <a:ext cx="28575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Просмотр видеороликов, беседы, личные примеры взрослых-наставников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15009" y="1263381"/>
            <a:ext cx="30003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Организация и проведение образовательных  семинаров для волонтеров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57177" y="3894810"/>
            <a:ext cx="55721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Обучающие  тренинги, мастер-классы, занятия с волонтерами, встречи с интересными людьми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3010" name="Picture 2" descr="C:\Users\Пользователь\Desktop\чеки\IMG_3412.JPG"/>
          <p:cNvPicPr>
            <a:picLocks noChangeAspect="1" noChangeArrowheads="1"/>
          </p:cNvPicPr>
          <p:nvPr/>
        </p:nvPicPr>
        <p:blipFill>
          <a:blip r:embed="rId3" cstate="print"/>
          <a:srcRect t="17708" r="30469" b="25000"/>
          <a:stretch>
            <a:fillRect/>
          </a:stretch>
        </p:blipFill>
        <p:spPr bwMode="auto">
          <a:xfrm>
            <a:off x="3094973" y="4788021"/>
            <a:ext cx="2504871" cy="1547962"/>
          </a:xfrm>
          <a:prstGeom prst="rect">
            <a:avLst/>
          </a:prstGeom>
          <a:noFill/>
        </p:spPr>
      </p:pic>
      <p:sp>
        <p:nvSpPr>
          <p:cNvPr id="14" name="Номер слайда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14</a:t>
            </a:fld>
            <a:endParaRPr lang="ru-RU"/>
          </a:p>
        </p:txBody>
      </p:sp>
      <p:pic>
        <p:nvPicPr>
          <p:cNvPr id="2050" name="Picture 2" descr="http://www.spetspu.ru/2020/start/P283031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6675" y="4541141"/>
            <a:ext cx="2828730" cy="1735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spetspu.ru/2020/start/tr-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06" y="4541141"/>
            <a:ext cx="2495006" cy="1871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spetspu.ru/2020/start/P1086978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55" r="88"/>
          <a:stretch/>
        </p:blipFill>
        <p:spPr bwMode="auto">
          <a:xfrm>
            <a:off x="239313" y="2186711"/>
            <a:ext cx="3019280" cy="1635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www.spetspu.ru/2020/start/P1048637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0086" y="1674960"/>
            <a:ext cx="2293169" cy="1719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ttp://www.spetspu.ru/2020/start/P1048775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18"/>
          <a:stretch/>
        </p:blipFill>
        <p:spPr bwMode="auto">
          <a:xfrm>
            <a:off x="6159293" y="2255506"/>
            <a:ext cx="2624423" cy="1497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Пользователь\Desktop\чеки\img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2357422" y="214290"/>
            <a:ext cx="61436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Проектирование:</a:t>
            </a:r>
            <a:r>
              <a:rPr lang="ru-RU" sz="2000" dirty="0" smtClean="0">
                <a:solidFill>
                  <a:srgbClr val="3333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3333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           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428596" y="1428736"/>
            <a:ext cx="364333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Планирование и утверждение плана мероприятий по реализации проекта.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00694" y="1357298"/>
            <a:ext cx="32861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Оформление стенда волонтерского движения, разработка символики волонтеров.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3143240" y="2500306"/>
            <a:ext cx="350046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Сбор волонтеров  для координации планов работы в течение года.</a:t>
            </a:r>
          </a:p>
        </p:txBody>
      </p:sp>
      <p:pic>
        <p:nvPicPr>
          <p:cNvPr id="5122" name="Picture 2" descr="C:\Users\Пользователь\Desktop\IMG_20190621_1327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32" y="2500306"/>
            <a:ext cx="2571768" cy="1906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6" descr="G:\медиация\_DSC0347.JPG"/>
          <p:cNvPicPr>
            <a:picLocks noChangeAspect="1" noChangeArrowheads="1"/>
          </p:cNvPicPr>
          <p:nvPr/>
        </p:nvPicPr>
        <p:blipFill>
          <a:blip r:embed="rId4" cstate="print"/>
          <a:srcRect l="3125" t="-1473" r="24219"/>
          <a:stretch>
            <a:fillRect/>
          </a:stretch>
        </p:blipFill>
        <p:spPr bwMode="auto">
          <a:xfrm>
            <a:off x="676683" y="4500570"/>
            <a:ext cx="2785683" cy="20159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5" name="Picture 5" descr="C:\Users\Пользователь\Desktop\чеки\26dcbae78d6c40bcaa4b53dc15616ff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07007" y="4500570"/>
            <a:ext cx="2661962" cy="17746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15</a:t>
            </a:fld>
            <a:endParaRPr lang="ru-RU"/>
          </a:p>
        </p:txBody>
      </p:sp>
      <p:pic>
        <p:nvPicPr>
          <p:cNvPr id="13" name="Picture 2" descr="C:\Users\Пользователь\Desktop\чеки\_DSC2414.jpg"/>
          <p:cNvPicPr>
            <a:picLocks noChangeAspect="1" noChangeArrowheads="1"/>
          </p:cNvPicPr>
          <p:nvPr/>
        </p:nvPicPr>
        <p:blipFill>
          <a:blip r:embed="rId6"/>
          <a:srcRect t="8903"/>
          <a:stretch>
            <a:fillRect/>
          </a:stretch>
        </p:blipFill>
        <p:spPr bwMode="auto">
          <a:xfrm>
            <a:off x="29340" y="2357430"/>
            <a:ext cx="3390762" cy="221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000" r="2750"/>
          <a:stretch/>
        </p:blipFill>
        <p:spPr>
          <a:xfrm>
            <a:off x="2527526" y="3517076"/>
            <a:ext cx="4395626" cy="24068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Пользователь\Desktop\чеки\img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214546" y="214290"/>
            <a:ext cx="60625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Направления деятельности проекта</a:t>
            </a:r>
          </a:p>
          <a:p>
            <a:pPr algn="ctr"/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«Учимся творить добро»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ердце 3"/>
          <p:cNvSpPr/>
          <p:nvPr/>
        </p:nvSpPr>
        <p:spPr>
          <a:xfrm>
            <a:off x="214282" y="3000372"/>
            <a:ext cx="3357586" cy="3571900"/>
          </a:xfrm>
          <a:prstGeom prst="heart">
            <a:avLst/>
          </a:prstGeom>
          <a:solidFill>
            <a:srgbClr val="FF0000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Сердце 6"/>
          <p:cNvSpPr/>
          <p:nvPr/>
        </p:nvSpPr>
        <p:spPr>
          <a:xfrm>
            <a:off x="3214678" y="1500174"/>
            <a:ext cx="3429024" cy="3500462"/>
          </a:xfrm>
          <a:prstGeom prst="heart">
            <a:avLst/>
          </a:prstGeom>
          <a:solidFill>
            <a:srgbClr val="FF0000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Сердце 7"/>
          <p:cNvSpPr/>
          <p:nvPr/>
        </p:nvSpPr>
        <p:spPr>
          <a:xfrm>
            <a:off x="6000760" y="3643314"/>
            <a:ext cx="3143240" cy="3000396"/>
          </a:xfrm>
          <a:prstGeom prst="heart">
            <a:avLst/>
          </a:prstGeom>
          <a:solidFill>
            <a:srgbClr val="FF0000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929058" y="2500306"/>
            <a:ext cx="2202847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«Творческая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деятельность</a:t>
            </a: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14282" y="4000504"/>
            <a:ext cx="328614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«Благотворительная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деятельность»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72198" y="4572008"/>
            <a:ext cx="2857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«Благоустройство»</a:t>
            </a:r>
          </a:p>
        </p:txBody>
      </p:sp>
      <p:sp>
        <p:nvSpPr>
          <p:cNvPr id="13" name="Стрелка вниз 12"/>
          <p:cNvSpPr/>
          <p:nvPr/>
        </p:nvSpPr>
        <p:spPr>
          <a:xfrm rot="1671551">
            <a:off x="2061618" y="1408524"/>
            <a:ext cx="357190" cy="1920406"/>
          </a:xfrm>
          <a:prstGeom prst="downArrow">
            <a:avLst>
              <a:gd name="adj1" fmla="val 50000"/>
              <a:gd name="adj2" fmla="val 9289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 rot="20695768">
            <a:off x="7046437" y="1511423"/>
            <a:ext cx="357190" cy="2046109"/>
          </a:xfrm>
          <a:prstGeom prst="downArrow">
            <a:avLst>
              <a:gd name="adj1" fmla="val 50000"/>
              <a:gd name="adj2" fmla="val 9289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>
            <a:off x="4714876" y="1071546"/>
            <a:ext cx="357190" cy="876809"/>
          </a:xfrm>
          <a:prstGeom prst="downArrow">
            <a:avLst>
              <a:gd name="adj1" fmla="val 50000"/>
              <a:gd name="adj2" fmla="val 9289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Пользователь\Desktop\чеки\img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357422" y="428604"/>
            <a:ext cx="58592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Благотворительная  деятельность: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08750" y="1273422"/>
            <a:ext cx="778674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оспитание доброты, чуткости и сострадания у воспитанниц, стремление оказывать помощь нуждающимся</a:t>
            </a:r>
          </a:p>
          <a:p>
            <a:pPr algn="ctr"/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Проведение благотворительных акций для детей, оказавшихся в трудной жизненной ситуации, а также для престарелых и инвалидов</a:t>
            </a:r>
          </a:p>
          <a:p>
            <a:pPr algn="ctr"/>
            <a:r>
              <a:rPr lang="ru-RU" sz="2400" b="1" dirty="0" smtClean="0">
                <a:solidFill>
                  <a:srgbClr val="007635"/>
                </a:solidFill>
                <a:latin typeface="Times New Roman" pitchFamily="18" charset="0"/>
                <a:cs typeface="Times New Roman" pitchFamily="18" charset="0"/>
              </a:rPr>
              <a:t>Акция: «А знаешь, есть на свете добрые люди»</a:t>
            </a:r>
          </a:p>
          <a:p>
            <a:pPr algn="ctr"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Предоставление парикмахерских услуг</a:t>
            </a:r>
          </a:p>
          <a:p>
            <a:pPr algn="ctr"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Пошив одежды для детей сирот </a:t>
            </a:r>
          </a:p>
          <a:p>
            <a:pPr algn="ctr"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Пошив масок для населения</a:t>
            </a:r>
          </a:p>
          <a:p>
            <a:pPr algn="ctr"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Оказание трудовой помощи женскому монастырю</a:t>
            </a:r>
          </a:p>
          <a:p>
            <a:pPr algn="ctr"/>
            <a:endParaRPr lang="ru-RU" sz="2400" dirty="0"/>
          </a:p>
        </p:txBody>
      </p:sp>
      <p:pic>
        <p:nvPicPr>
          <p:cNvPr id="7" name="Picture 2" descr="C:\Users\Пользователь\Desktop\ВОЛОНТЕРЫ\helping-hands-heart-clip-art-1009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0"/>
            <a:ext cx="1428760" cy="1643050"/>
          </a:xfrm>
          <a:prstGeom prst="rect">
            <a:avLst/>
          </a:prstGeom>
          <a:noFill/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4643438" cy="3561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18</a:t>
            </a:fld>
            <a:endParaRPr lang="ru-RU"/>
          </a:p>
        </p:txBody>
      </p:sp>
      <p:pic>
        <p:nvPicPr>
          <p:cNvPr id="4098" name="Picture 2" descr="C:\Users\Пользователь\Desktop\фото мероприятий\Новая папка (4)\_DSC7015.JPG"/>
          <p:cNvPicPr>
            <a:picLocks noChangeAspect="1" noChangeArrowheads="1"/>
          </p:cNvPicPr>
          <p:nvPr/>
        </p:nvPicPr>
        <p:blipFill>
          <a:blip r:embed="rId3" cstate="print"/>
          <a:srcRect l="6894" t="34828" r="891"/>
          <a:stretch>
            <a:fillRect/>
          </a:stretch>
        </p:blipFill>
        <p:spPr bwMode="auto">
          <a:xfrm>
            <a:off x="129818" y="618563"/>
            <a:ext cx="6131916" cy="278608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357290" y="142852"/>
            <a:ext cx="63824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Акция: «Подарок маленькому другу» 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312473" y="3342009"/>
            <a:ext cx="574625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Подарки детям –сиротам, </a:t>
            </a:r>
          </a:p>
          <a:p>
            <a:pPr algn="ctr"/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сшитые волонтерами  на производстве.</a:t>
            </a:r>
          </a:p>
          <a:p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4283" y="6143644"/>
            <a:ext cx="89297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Предоставление  бесплатных парикмахерских услуг воспитанникам Социального  приюта и пожилым  дома престарелых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19" y="4000504"/>
            <a:ext cx="1643075" cy="221453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62" r="-2756"/>
          <a:stretch>
            <a:fillRect/>
          </a:stretch>
        </p:blipFill>
        <p:spPr>
          <a:xfrm>
            <a:off x="2071670" y="4000504"/>
            <a:ext cx="1643074" cy="214189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9256" y="4000504"/>
            <a:ext cx="1643074" cy="2159016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501"/>
          <a:stretch/>
        </p:blipFill>
        <p:spPr>
          <a:xfrm>
            <a:off x="7215206" y="4000504"/>
            <a:ext cx="1485005" cy="2143140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6182" y="4000504"/>
            <a:ext cx="1571636" cy="2159015"/>
          </a:xfrm>
          <a:prstGeom prst="rect">
            <a:avLst/>
          </a:prstGeom>
        </p:spPr>
      </p:pic>
      <p:pic>
        <p:nvPicPr>
          <p:cNvPr id="18" name="Рисунок 17" descr="http://www.spetspu.ru/2020/start/shveja-1.jpg"/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1553" y="761865"/>
            <a:ext cx="2568192" cy="240411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5905998" y="3434342"/>
            <a:ext cx="32380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Пошив масок для населения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F:\варварин источник\_DSC07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2795" y="4012554"/>
            <a:ext cx="4953624" cy="27818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4643438" cy="3561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Прямоугольник 1"/>
          <p:cNvSpPr/>
          <p:nvPr/>
        </p:nvSpPr>
        <p:spPr>
          <a:xfrm>
            <a:off x="464315" y="24191"/>
            <a:ext cx="835824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Акция: «А знаешь, есть на свете добрые люди»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19</a:t>
            </a:fld>
            <a:endParaRPr lang="ru-RU"/>
          </a:p>
        </p:txBody>
      </p:sp>
      <p:pic>
        <p:nvPicPr>
          <p:cNvPr id="5122" name="Picture 2" descr="F:\варварин источник\на сайт\_DSC074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4580" y="1071546"/>
            <a:ext cx="3080506" cy="1918108"/>
          </a:xfrm>
          <a:prstGeom prst="rect">
            <a:avLst/>
          </a:prstGeom>
          <a:noFill/>
        </p:spPr>
      </p:pic>
      <p:pic>
        <p:nvPicPr>
          <p:cNvPr id="5124" name="Picture 4" descr="F:\варварин источник\_DSC076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4786322"/>
            <a:ext cx="3087502" cy="1733890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3466225" y="657850"/>
            <a:ext cx="485778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Отряд «Доброе сердце»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Ишимбайского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СУВУ посетили  монастырь с. Скворчиха с целью оказания волонтерской помощи монахиням в очистке огорода от сорняка</a:t>
            </a:r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439" y="3070607"/>
            <a:ext cx="3016064" cy="16965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6225" y="2331241"/>
            <a:ext cx="3137823" cy="232652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69" t="16915" r="13652" b="12703"/>
          <a:stretch/>
        </p:blipFill>
        <p:spPr>
          <a:xfrm>
            <a:off x="5868144" y="2032319"/>
            <a:ext cx="3209646" cy="24072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Пользователь\Desktop\чеки\img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071802" y="642918"/>
            <a:ext cx="32789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«Благоустройство»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8662" y="1571612"/>
            <a:ext cx="789181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Воспитание бережного отношения к окружающей среде.</a:t>
            </a: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Сохранение чистоты окружающей среды, благоустройство памятных мест, аллей, парков города:</a:t>
            </a:r>
          </a:p>
          <a:p>
            <a:pPr algn="ctr"/>
            <a:endParaRPr lang="ru-RU" sz="2400" b="1" dirty="0" smtClean="0">
              <a:solidFill>
                <a:srgbClr val="007635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007635"/>
                </a:solidFill>
                <a:latin typeface="Times New Roman" pitchFamily="18" charset="0"/>
                <a:cs typeface="Times New Roman" pitchFamily="18" charset="0"/>
              </a:rPr>
              <a:t>Акция: «Поможем городу стать чище»</a:t>
            </a:r>
          </a:p>
          <a:p>
            <a:pPr algn="ctr">
              <a:lnSpc>
                <a:spcPct val="150000"/>
              </a:lnSpc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Субботники</a:t>
            </a:r>
          </a:p>
          <a:p>
            <a:pPr algn="ctr">
              <a:lnSpc>
                <a:spcPct val="150000"/>
              </a:lnSpc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Озеленение</a:t>
            </a:r>
          </a:p>
          <a:p>
            <a:pPr algn="ctr">
              <a:lnSpc>
                <a:spcPct val="150000"/>
              </a:lnSpc>
            </a:pPr>
            <a:r>
              <a:rPr lang="ru-RU" sz="2400" b="1" dirty="0" smtClean="0">
                <a:solidFill>
                  <a:srgbClr val="007635"/>
                </a:solidFill>
                <a:latin typeface="Times New Roman" pitchFamily="18" charset="0"/>
                <a:cs typeface="Times New Roman" pitchFamily="18" charset="0"/>
              </a:rPr>
              <a:t>Акция : «Раскрась училище яркими красками»</a:t>
            </a:r>
          </a:p>
          <a:p>
            <a:pPr algn="ctr">
              <a:lnSpc>
                <a:spcPct val="150000"/>
              </a:lnSpc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Оформление плит бетонного перекрытия (забора)</a:t>
            </a:r>
          </a:p>
          <a:p>
            <a:endParaRPr lang="ru-RU" dirty="0"/>
          </a:p>
        </p:txBody>
      </p:sp>
      <p:pic>
        <p:nvPicPr>
          <p:cNvPr id="5" name="Picture 2" descr="C:\Users\Пользователь\Desktop\ВОЛОНТЕРЫ\helping-hands-heart-clip-art-1009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0"/>
            <a:ext cx="1547802" cy="1547802"/>
          </a:xfrm>
          <a:prstGeom prst="rect">
            <a:avLst/>
          </a:prstGeom>
          <a:noFill/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6" name="Picture 6" descr="F:\уборка набережной\IMG-20180817-WA0025.jpg"/>
          <p:cNvPicPr>
            <a:picLocks noChangeAspect="1" noChangeArrowheads="1"/>
          </p:cNvPicPr>
          <p:nvPr/>
        </p:nvPicPr>
        <p:blipFill>
          <a:blip r:embed="rId2"/>
          <a:srcRect b="20311"/>
          <a:stretch>
            <a:fillRect/>
          </a:stretch>
        </p:blipFill>
        <p:spPr bwMode="auto">
          <a:xfrm>
            <a:off x="2748238" y="428604"/>
            <a:ext cx="2823862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21</a:t>
            </a:fld>
            <a:endParaRPr lang="ru-RU"/>
          </a:p>
        </p:txBody>
      </p:sp>
      <p:pic>
        <p:nvPicPr>
          <p:cNvPr id="10243" name="Picture 3" descr="F:\уборка набережной\IMG-20180817-WA0026.jpg"/>
          <p:cNvPicPr>
            <a:picLocks noChangeAspect="1" noChangeArrowheads="1"/>
          </p:cNvPicPr>
          <p:nvPr/>
        </p:nvPicPr>
        <p:blipFill>
          <a:blip r:embed="rId3"/>
          <a:srcRect b="26041"/>
          <a:stretch>
            <a:fillRect/>
          </a:stretch>
        </p:blipFill>
        <p:spPr bwMode="auto">
          <a:xfrm>
            <a:off x="6143636" y="3286124"/>
            <a:ext cx="2714644" cy="26769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500034" y="214290"/>
            <a:ext cx="821537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Волонтёрская акция " Поможем городу стать чище"</a:t>
            </a:r>
          </a:p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1472" y="6027003"/>
            <a:ext cx="818179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Была проведена уборка, прополка, озеленение и сбор мусора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 территории Набережной города</a:t>
            </a: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10244" name="Picture 4" descr="F:\уборка набережной\IMG-20180817-WA001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5008" y="642918"/>
            <a:ext cx="3429024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5" name="Picture 5" descr="F:\уборка набережной\IMG-20180817-WA002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786190"/>
            <a:ext cx="2928958" cy="21967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2" name="Picture 2" descr="F:\уборка набережной\IMG-20180817-WA002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95564" y="3417037"/>
            <a:ext cx="3333772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2" name="Picture 2" descr="C:\Users\Пользователь\Desktop\чеки\IMG-20180817-WA0022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7158" y="642918"/>
            <a:ext cx="2357454" cy="314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4643438" cy="3561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extBox 1"/>
          <p:cNvSpPr txBox="1"/>
          <p:nvPr/>
        </p:nvSpPr>
        <p:spPr>
          <a:xfrm>
            <a:off x="500034" y="0"/>
            <a:ext cx="825835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Акция: «Раскрасим училище яркими красками»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22</a:t>
            </a:fld>
            <a:endParaRPr lang="ru-RU" dirty="0"/>
          </a:p>
        </p:txBody>
      </p:sp>
      <p:pic>
        <p:nvPicPr>
          <p:cNvPr id="5122" name="Picture 2" descr="C:\Users\Пользователь\Desktop\Новая папка (3)\IMG-20190624-WA0015.jpg"/>
          <p:cNvPicPr>
            <a:picLocks noChangeAspect="1" noChangeArrowheads="1"/>
          </p:cNvPicPr>
          <p:nvPr/>
        </p:nvPicPr>
        <p:blipFill>
          <a:blip r:embed="rId3"/>
          <a:srcRect t="8100" b="22765"/>
          <a:stretch>
            <a:fillRect/>
          </a:stretch>
        </p:blipFill>
        <p:spPr bwMode="auto">
          <a:xfrm>
            <a:off x="107504" y="697522"/>
            <a:ext cx="4378804" cy="27607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3" name="Picture 3" descr="C:\Users\Пользователь\Desktop\Новая папка (3)\IMG-20190624-WA0016(1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39605" y="615400"/>
            <a:ext cx="2575799" cy="3453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357158" y="5857892"/>
            <a:ext cx="83582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Теперь бетонные перекрытия  радуют глаз не только работников учреждения, но и жителей  нашего города </a:t>
            </a:r>
            <a:endParaRPr lang="ru-RU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52" b="32149"/>
          <a:stretch/>
        </p:blipFill>
        <p:spPr>
          <a:xfrm>
            <a:off x="339080" y="3427009"/>
            <a:ext cx="2244706" cy="25096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8475" y="4040679"/>
            <a:ext cx="3067779" cy="17275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8198" y="670094"/>
            <a:ext cx="1856744" cy="3297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0" t="-2174" r="21650"/>
          <a:stretch/>
        </p:blipFill>
        <p:spPr>
          <a:xfrm rot="5400000">
            <a:off x="2607230" y="3071743"/>
            <a:ext cx="2817801" cy="25751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Пользователь\Desktop\чеки\img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2143108" y="428604"/>
            <a:ext cx="60722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«Творческая деятельность»</a:t>
            </a:r>
          </a:p>
        </p:txBody>
      </p:sp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757182" y="1547802"/>
            <a:ext cx="7929618" cy="4278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Формирование социально-активной позиции детей и подростков, развитие творческих способностей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cs typeface="Times New Roman" pitchFamily="18" charset="0"/>
              </a:rPr>
              <a:t>Организация и проведение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cs typeface="Times New Roman" pitchFamily="18" charset="0"/>
              </a:rPr>
              <a:t> концертов, праздников в социальных учреждениях:</a:t>
            </a:r>
          </a:p>
          <a:p>
            <a:pPr marL="0" marR="0" lvl="0" indent="0" algn="just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007635"/>
                </a:solidFill>
                <a:effectLst/>
                <a:latin typeface="Times New Roman" pitchFamily="18" charset="0"/>
                <a:cs typeface="Times New Roman" pitchFamily="18" charset="0"/>
              </a:rPr>
              <a:t>Акция «Подарок маленькому другу» </a:t>
            </a:r>
            <a:r>
              <a:rPr kumimoji="0" lang="ru-RU" sz="200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(Театрализованны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 постановки; концерты; игровые программы; подарки детям, сделанные своими руками</a:t>
            </a:r>
            <a:r>
              <a:rPr kumimoji="0" lang="ru-RU" sz="200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0" marR="0" lvl="0" indent="0" algn="just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ru-RU" sz="2400" b="1" baseline="0" dirty="0" smtClean="0">
                <a:solidFill>
                  <a:srgbClr val="007635"/>
                </a:solidFill>
                <a:latin typeface="Times New Roman" pitchFamily="18" charset="0"/>
                <a:cs typeface="Times New Roman" pitchFamily="18" charset="0"/>
              </a:rPr>
              <a:t>Акция «Пронесём сквозь года» </a:t>
            </a:r>
            <a:r>
              <a:rPr lang="ru-RU" sz="2000" baseline="0" dirty="0" smtClean="0">
                <a:latin typeface="Times New Roman" pitchFamily="18" charset="0"/>
                <a:cs typeface="Times New Roman" pitchFamily="18" charset="0"/>
              </a:rPr>
              <a:t>(Вахта памяти, возложение цветов, митинги, концерты)</a:t>
            </a:r>
          </a:p>
          <a:p>
            <a:pPr marL="0" marR="0" lvl="0" indent="0" algn="just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007635"/>
                </a:solidFill>
                <a:effectLst/>
                <a:latin typeface="Times New Roman" pitchFamily="18" charset="0"/>
                <a:cs typeface="Times New Roman" pitchFamily="18" charset="0"/>
              </a:rPr>
              <a:t>Акция «Не  старейте душой ветераны» </a:t>
            </a:r>
            <a:r>
              <a:rPr kumimoji="0" lang="ru-RU" sz="200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(Праздничные концерты)</a:t>
            </a:r>
            <a:endParaRPr kumimoji="0" lang="ru-RU" sz="200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 descr="C:\Users\Пользователь\Desktop\ВОЛОНТЕРЫ\helping-hands-heart-clip-art-1009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0"/>
            <a:ext cx="1547802" cy="1547802"/>
          </a:xfrm>
          <a:prstGeom prst="rect">
            <a:avLst/>
          </a:prstGeom>
          <a:noFill/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1652" y="3297627"/>
            <a:ext cx="4645555" cy="35603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4643438" cy="3561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1857356" y="214290"/>
            <a:ext cx="63824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Акция: «Подарок маленькому другу» 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24</a:t>
            </a:fld>
            <a:endParaRPr lang="ru-RU"/>
          </a:p>
        </p:txBody>
      </p:sp>
      <p:pic>
        <p:nvPicPr>
          <p:cNvPr id="1027" name="Picture 3" descr="C:\Users\Пользователь\Desktop\Новая папка (3)\IMG-20190622-WA0011(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857232"/>
            <a:ext cx="2000250" cy="2667000"/>
          </a:xfrm>
          <a:prstGeom prst="rect">
            <a:avLst/>
          </a:prstGeom>
          <a:noFill/>
        </p:spPr>
      </p:pic>
      <p:pic>
        <p:nvPicPr>
          <p:cNvPr id="1028" name="Picture 4" descr="C:\Users\Пользователь\Desktop\Новая папка (3)\IMG-20190622-WA0013.jpg"/>
          <p:cNvPicPr>
            <a:picLocks noChangeAspect="1" noChangeArrowheads="1"/>
          </p:cNvPicPr>
          <p:nvPr/>
        </p:nvPicPr>
        <p:blipFill>
          <a:blip r:embed="rId5"/>
          <a:srcRect t="34766"/>
          <a:stretch>
            <a:fillRect/>
          </a:stretch>
        </p:blipFill>
        <p:spPr bwMode="auto">
          <a:xfrm>
            <a:off x="2857488" y="928670"/>
            <a:ext cx="3038891" cy="2643206"/>
          </a:xfrm>
          <a:prstGeom prst="rect">
            <a:avLst/>
          </a:prstGeom>
          <a:noFill/>
        </p:spPr>
      </p:pic>
      <p:pic>
        <p:nvPicPr>
          <p:cNvPr id="1030" name="Picture 6" descr="C:\Users\Пользователь\Desktop\Новая папка (3)\IMG-20190622-WA003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71736" y="3643314"/>
            <a:ext cx="1928826" cy="2571768"/>
          </a:xfrm>
          <a:prstGeom prst="rect">
            <a:avLst/>
          </a:prstGeom>
          <a:noFill/>
        </p:spPr>
      </p:pic>
      <p:pic>
        <p:nvPicPr>
          <p:cNvPr id="1031" name="Picture 7" descr="C:\Users\Пользователь\Desktop\Новая папка (3)\IMG-20190622-WA0033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643438" y="3643314"/>
            <a:ext cx="1928826" cy="2571768"/>
          </a:xfrm>
          <a:prstGeom prst="rect">
            <a:avLst/>
          </a:prstGeom>
          <a:noFill/>
        </p:spPr>
      </p:pic>
      <p:pic>
        <p:nvPicPr>
          <p:cNvPr id="1032" name="Picture 8" descr="C:\Users\Пользователь\Downloads\IMG-20190622-WA0026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70776" y="3642929"/>
            <a:ext cx="1910676" cy="2547567"/>
          </a:xfrm>
          <a:prstGeom prst="rect">
            <a:avLst/>
          </a:prstGeom>
          <a:noFill/>
        </p:spPr>
      </p:pic>
      <p:pic>
        <p:nvPicPr>
          <p:cNvPr id="1033" name="Picture 9" descr="C:\Users\Пользователь\Downloads\IMG-20190622-WA0021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715140" y="3714752"/>
            <a:ext cx="1857388" cy="2476517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1214414" y="6150114"/>
            <a:ext cx="65144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Изготовление благотворительных подарков для детей,</a:t>
            </a:r>
          </a:p>
          <a:p>
            <a:pPr algn="ctr"/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оставшихся в жизненно - трудной ситуации </a:t>
            </a:r>
            <a:endParaRPr lang="ru-RU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8494" y="1142794"/>
            <a:ext cx="2884864" cy="21636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25</a:t>
            </a:fld>
            <a:endParaRPr lang="ru-RU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629610" cy="5085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6752" y="3221415"/>
            <a:ext cx="4080048" cy="306003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907704" y="107969"/>
            <a:ext cx="55017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Акция: «Подарок маленькому другу» 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7" y="568014"/>
            <a:ext cx="6615033" cy="372337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13" t="10827" r="36613"/>
          <a:stretch/>
        </p:blipFill>
        <p:spPr>
          <a:xfrm rot="21368117">
            <a:off x="436684" y="3770784"/>
            <a:ext cx="1668596" cy="253221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88" t="2431" r="27951"/>
          <a:stretch/>
        </p:blipFill>
        <p:spPr>
          <a:xfrm rot="369495">
            <a:off x="2438928" y="3997848"/>
            <a:ext cx="2126481" cy="221338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88" t="6629" r="24013"/>
          <a:stretch/>
        </p:blipFill>
        <p:spPr>
          <a:xfrm>
            <a:off x="6924586" y="937324"/>
            <a:ext cx="1993702" cy="207899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272816" y="468651"/>
            <a:ext cx="68475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Праздничная программа, посвященная 1 июня для детей инвалидов</a:t>
            </a:r>
            <a:endParaRPr lang="ru-RU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029403" y="6290572"/>
            <a:ext cx="478182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Новогодний хоровод для детей инвалидов</a:t>
            </a:r>
            <a:endParaRPr lang="ru-RU" sz="20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3" t="6629" r="19288"/>
          <a:stretch/>
        </p:blipFill>
        <p:spPr>
          <a:xfrm rot="1233539">
            <a:off x="6037254" y="2637497"/>
            <a:ext cx="2117543" cy="1536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6111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8445" y="3305255"/>
            <a:ext cx="4645555" cy="3560373"/>
          </a:xfrm>
          <a:prstGeom prst="rect">
            <a:avLst/>
          </a:prstGeom>
        </p:spPr>
      </p:pic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4643438" cy="3561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Прямоугольник 1"/>
          <p:cNvSpPr/>
          <p:nvPr/>
        </p:nvSpPr>
        <p:spPr>
          <a:xfrm>
            <a:off x="464315" y="94757"/>
            <a:ext cx="835824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Акция: «А знаешь, есть на свете добрые люди»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786578" y="6357958"/>
            <a:ext cx="2133600" cy="292079"/>
          </a:xfrm>
        </p:spPr>
        <p:txBody>
          <a:bodyPr/>
          <a:lstStyle/>
          <a:p>
            <a:endParaRPr lang="ru-RU" dirty="0" smtClean="0"/>
          </a:p>
          <a:p>
            <a:r>
              <a:rPr lang="ru-RU" dirty="0" smtClean="0"/>
              <a:t> </a:t>
            </a:r>
          </a:p>
          <a:p>
            <a:pPr algn="ctr"/>
            <a:fld id="{ED132174-39BA-46C6-85AA-0A2461CDCAD1}" type="slidenum">
              <a:rPr lang="ru-RU" smtClean="0"/>
              <a:pPr algn="ctr"/>
              <a:t>26</a:t>
            </a:fld>
            <a:endParaRPr lang="ru-RU" dirty="0"/>
          </a:p>
        </p:txBody>
      </p:sp>
      <p:pic>
        <p:nvPicPr>
          <p:cNvPr id="5122" name="Picture 2" descr="G:\ПНИ\_DSC6259.JPG"/>
          <p:cNvPicPr>
            <a:picLocks noChangeAspect="1" noChangeArrowheads="1"/>
          </p:cNvPicPr>
          <p:nvPr/>
        </p:nvPicPr>
        <p:blipFill>
          <a:blip r:embed="rId4" cstate="print"/>
          <a:srcRect t="18003"/>
          <a:stretch>
            <a:fillRect/>
          </a:stretch>
        </p:blipFill>
        <p:spPr bwMode="auto">
          <a:xfrm>
            <a:off x="3896359" y="3650099"/>
            <a:ext cx="5145507" cy="2369406"/>
          </a:xfrm>
          <a:prstGeom prst="rect">
            <a:avLst/>
          </a:prstGeom>
          <a:noFill/>
        </p:spPr>
      </p:pic>
      <p:pic>
        <p:nvPicPr>
          <p:cNvPr id="5123" name="Picture 3" descr="G:\ПНИ\_DSC6198.JPG"/>
          <p:cNvPicPr>
            <a:picLocks noChangeAspect="1" noChangeArrowheads="1"/>
          </p:cNvPicPr>
          <p:nvPr/>
        </p:nvPicPr>
        <p:blipFill>
          <a:blip r:embed="rId5" cstate="print"/>
          <a:srcRect l="14062" t="16612" r="14062"/>
          <a:stretch>
            <a:fillRect/>
          </a:stretch>
        </p:blipFill>
        <p:spPr bwMode="auto">
          <a:xfrm>
            <a:off x="5429256" y="928179"/>
            <a:ext cx="3612610" cy="2353737"/>
          </a:xfrm>
          <a:prstGeom prst="rect">
            <a:avLst/>
          </a:prstGeom>
          <a:noFill/>
        </p:spPr>
      </p:pic>
      <p:pic>
        <p:nvPicPr>
          <p:cNvPr id="5124" name="Picture 4" descr="G:\ПНИ\_DSC6235.JPG"/>
          <p:cNvPicPr>
            <a:picLocks noChangeAspect="1" noChangeArrowheads="1"/>
          </p:cNvPicPr>
          <p:nvPr/>
        </p:nvPicPr>
        <p:blipFill>
          <a:blip r:embed="rId6" cstate="print"/>
          <a:srcRect l="21780" t="3042"/>
          <a:stretch>
            <a:fillRect/>
          </a:stretch>
        </p:blipFill>
        <p:spPr bwMode="auto">
          <a:xfrm rot="5400000">
            <a:off x="3543179" y="1337788"/>
            <a:ext cx="2069483" cy="1440604"/>
          </a:xfrm>
          <a:prstGeom prst="rect">
            <a:avLst/>
          </a:prstGeom>
          <a:noFill/>
        </p:spPr>
      </p:pic>
      <p:pic>
        <p:nvPicPr>
          <p:cNvPr id="1026" name="Picture 2" descr="G:\новости СУВУ\Училище\DSC_012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9605" y="915132"/>
            <a:ext cx="3608324" cy="2405549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-106486" y="6119401"/>
            <a:ext cx="90011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Благотворительные концерты, посвященные  дню инвалида в социальных учреждениях </a:t>
            </a:r>
            <a:endParaRPr lang="ru-RU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51" y="3572903"/>
            <a:ext cx="4356194" cy="24519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8445" y="3322569"/>
            <a:ext cx="4645555" cy="3560373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4643438" cy="3561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27</a:t>
            </a:fld>
            <a:endParaRPr lang="ru-RU"/>
          </a:p>
        </p:txBody>
      </p:sp>
      <p:pic>
        <p:nvPicPr>
          <p:cNvPr id="1026" name="Picture 2" descr="C:\Users\Пользователь\Desktop\фото для буклета\_DSC3650.JPG"/>
          <p:cNvPicPr>
            <a:picLocks noChangeAspect="1" noChangeArrowheads="1"/>
          </p:cNvPicPr>
          <p:nvPr/>
        </p:nvPicPr>
        <p:blipFill>
          <a:blip r:embed="rId4" cstate="print"/>
          <a:srcRect l="13104" t="-1369" r="13073"/>
          <a:stretch>
            <a:fillRect/>
          </a:stretch>
        </p:blipFill>
        <p:spPr bwMode="auto">
          <a:xfrm>
            <a:off x="3245299" y="277536"/>
            <a:ext cx="5441501" cy="414340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90521" y="1020295"/>
            <a:ext cx="2500236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Акция :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«Пронесём 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сквозь года»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 descr="C:\Users\Пользователь\Desktop\чеки\11624022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7584" y="3310215"/>
            <a:ext cx="6398809" cy="3500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8445" y="3297627"/>
            <a:ext cx="4645555" cy="3560373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4643438" cy="3561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2071670" y="142852"/>
            <a:ext cx="54428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Акция : «Пронесём сквозь года»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28</a:t>
            </a:fld>
            <a:endParaRPr lang="ru-RU"/>
          </a:p>
        </p:txBody>
      </p:sp>
      <p:pic>
        <p:nvPicPr>
          <p:cNvPr id="3074" name="Picture 2" descr="http://www.spetspu.ru/2020/start/P108936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08925"/>
            <a:ext cx="8136904" cy="59125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spetspu.ru/2020/start/P281035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0572" y="650939"/>
            <a:ext cx="2381538" cy="29107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4056" y="3274243"/>
            <a:ext cx="4645555" cy="3560373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4643438" cy="3561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29</a:t>
            </a:fld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224070" y="6524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143108" y="285728"/>
            <a:ext cx="54428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Акция : «Пронесём сквозь года»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06103" y="6027003"/>
            <a:ext cx="69616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Концерт для ветеранов и тружеников тыла </a:t>
            </a:r>
            <a:r>
              <a:rPr lang="ru-RU" sz="24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ВОв</a:t>
            </a:r>
            <a:endParaRPr lang="ru-RU" sz="24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«Подвигу - вечность, славе - бессмертие»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Пользователь\Desktop\фото мероприятий\9мая\_DSC677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1" y="857232"/>
            <a:ext cx="4452689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 descr="C:\Users\Пользователь\Desktop\фото мероприятий\9мая\_DSC6782.JPG"/>
          <p:cNvPicPr>
            <a:picLocks noChangeAspect="1" noChangeArrowheads="1"/>
          </p:cNvPicPr>
          <p:nvPr/>
        </p:nvPicPr>
        <p:blipFill>
          <a:blip r:embed="rId5" cstate="print"/>
          <a:srcRect l="10046"/>
          <a:stretch>
            <a:fillRect/>
          </a:stretch>
        </p:blipFill>
        <p:spPr bwMode="auto">
          <a:xfrm>
            <a:off x="4857752" y="812637"/>
            <a:ext cx="3962372" cy="24734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F:\мне\91703312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6247" y="3500438"/>
            <a:ext cx="4233095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49" t="14288" r="20127" b="33212"/>
          <a:stretch/>
        </p:blipFill>
        <p:spPr>
          <a:xfrm>
            <a:off x="268420" y="3585546"/>
            <a:ext cx="3963689" cy="23913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4498445" y="3269627"/>
            <a:ext cx="4645555" cy="3560373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4643438" cy="3561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 descr="F:\_DSC7713.JPG"/>
          <p:cNvPicPr>
            <a:picLocks noChangeAspect="1" noChangeArrowheads="1"/>
          </p:cNvPicPr>
          <p:nvPr/>
        </p:nvPicPr>
        <p:blipFill rotWithShape="1">
          <a:blip r:embed="rId4" cstate="print"/>
          <a:srcRect r="17366"/>
          <a:stretch/>
        </p:blipFill>
        <p:spPr bwMode="auto">
          <a:xfrm>
            <a:off x="4618719" y="565893"/>
            <a:ext cx="4043362" cy="2924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30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148919" y="46387"/>
            <a:ext cx="54428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Акция : «Пронесём сквозь года»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07" t="3794" b="-1"/>
          <a:stretch/>
        </p:blipFill>
        <p:spPr>
          <a:xfrm>
            <a:off x="395536" y="694518"/>
            <a:ext cx="4095945" cy="2750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38" t="2432" r="22438" b="-1"/>
          <a:stretch/>
        </p:blipFill>
        <p:spPr>
          <a:xfrm>
            <a:off x="4054141" y="3312619"/>
            <a:ext cx="4281423" cy="34785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50" t="23418" r="31100" b="1"/>
          <a:stretch/>
        </p:blipFill>
        <p:spPr>
          <a:xfrm>
            <a:off x="351365" y="3468289"/>
            <a:ext cx="3684876" cy="33617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3115" y="3297627"/>
            <a:ext cx="4645555" cy="3560373"/>
          </a:xfrm>
          <a:prstGeom prst="rect">
            <a:avLst/>
          </a:prstGeom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31</a:t>
            </a:fld>
            <a:endParaRPr lang="ru-RU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4643438" cy="3561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129118" y="217653"/>
            <a:ext cx="88353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и вручение георгиевских лент  ветеранам 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383" y="1115105"/>
            <a:ext cx="2192024" cy="292269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18" y="1228599"/>
            <a:ext cx="3151092" cy="420145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3047" y="4253431"/>
            <a:ext cx="3985515" cy="224330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38" t="2431" r="10625"/>
          <a:stretch/>
        </p:blipFill>
        <p:spPr>
          <a:xfrm>
            <a:off x="3409328" y="1389414"/>
            <a:ext cx="2965166" cy="2432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2896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Пользователь\Desktop\чеки\img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2857456" y="428604"/>
            <a:ext cx="62865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Подведение итогов:</a:t>
            </a:r>
            <a:endParaRPr lang="ru-RU" sz="2800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2285984" y="1285860"/>
            <a:ext cx="450059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Составление годовых отчетов о проделанной работе.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Анализ работы, определение перспектив на будущий год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32</a:t>
            </a:fld>
            <a:endParaRPr lang="ru-RU"/>
          </a:p>
        </p:txBody>
      </p:sp>
      <p:pic>
        <p:nvPicPr>
          <p:cNvPr id="12290" name="Picture 2" descr="C:\Users\Пользователь\Desktop\ладошки\_DSC787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2857496"/>
            <a:ext cx="6851115" cy="3847473"/>
          </a:xfrm>
          <a:prstGeom prst="rect">
            <a:avLst/>
          </a:prstGeom>
          <a:noFill/>
        </p:spPr>
      </p:pic>
      <p:pic>
        <p:nvPicPr>
          <p:cNvPr id="8" name="Picture 2" descr="C:\Users\Пользователь\Desktop\ВОЛОНТЕРЫ\170410648_w0_h0_volonter_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15206" y="285728"/>
            <a:ext cx="1738282" cy="17382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Пользователь\Desktop\чеки\img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33</a:t>
            </a:fld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643174" y="285728"/>
            <a:ext cx="35732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Результаты проекта: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7141" y="671070"/>
            <a:ext cx="8929718" cy="63248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основным результатам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реализации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проекта «Доброе сердце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можно отнести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>
              <a:lnSpc>
                <a:spcPct val="150000"/>
              </a:lnSpc>
            </a:pP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величение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количества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обучающихся,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вовлеченных в добровольческую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деятельность;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Активное участие волонтеров 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общественно значимой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деятельности и реализации проекта;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Планирование продолжения проекта «Учимся творить добро»;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Рост желающих присоединиться к волонтёрскому движению  «Доброе сердце»;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Защита проекта на Федеральном уровне на Всероссийской Ассамблее инициатив юношества;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Оказание  волонтёрами материальной и моральной помощи детям и взрослым, </a:t>
            </a:r>
          </a:p>
          <a:p>
            <a:pPr algn="just"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оказавшимся в трудных жизненных ситуациях;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Развитие навыков у обучающихся социально-продуктивной деятельности;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Проект «Учимся  творить добро» создал условия для проявления лучших </a:t>
            </a:r>
          </a:p>
          <a:p>
            <a:pPr algn="just"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человеческих качеств у девушек – милосердия,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эмпатии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толерантности, сострадания, отзывчивости, ответственности.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Пользователь\Desktop\чеки\img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6082" name="Picture 2" descr="C:\Users\Пользователь\Desktop\чеки\vibrance_17_7810_oboi_narisovannyj_mir_1920x108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071810"/>
            <a:ext cx="9144000" cy="378619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857356" y="0"/>
            <a:ext cx="62696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Раскрасим мир добрыми делами</a:t>
            </a:r>
            <a:endParaRPr lang="ru-RU" sz="32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32174-39BA-46C6-85AA-0A2461CDCAD1}" type="slidenum">
              <a:rPr lang="ru-RU" smtClean="0"/>
              <a:pPr/>
              <a:t>34</a:t>
            </a:fld>
            <a:endParaRPr lang="ru-RU"/>
          </a:p>
        </p:txBody>
      </p:sp>
      <p:pic>
        <p:nvPicPr>
          <p:cNvPr id="5" name="Picture 4" descr="F:\Photo\Новая папка (2)\проект\для конкурса\_DSC275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8168">
            <a:off x="5533263" y="901002"/>
            <a:ext cx="2750729" cy="32416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Пользователь\Desktop\ладошки\_DSC786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290149">
            <a:off x="527456" y="952873"/>
            <a:ext cx="4327447" cy="3245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4204</TotalTime>
  <Words>1127</Words>
  <Application>Microsoft Office PowerPoint</Application>
  <PresentationFormat>Экран (4:3)</PresentationFormat>
  <Paragraphs>215</Paragraphs>
  <Slides>34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8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admin</cp:lastModifiedBy>
  <cp:revision>324</cp:revision>
  <dcterms:created xsi:type="dcterms:W3CDTF">2019-06-20T17:43:09Z</dcterms:created>
  <dcterms:modified xsi:type="dcterms:W3CDTF">2021-08-11T06:13:35Z</dcterms:modified>
</cp:coreProperties>
</file>