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2" r:id="rId1"/>
    <p:sldMasterId id="2147484182" r:id="rId2"/>
    <p:sldMasterId id="2147484194" r:id="rId3"/>
    <p:sldMasterId id="2147484206" r:id="rId4"/>
    <p:sldMasterId id="2147484218" r:id="rId5"/>
    <p:sldMasterId id="2147484242" r:id="rId6"/>
    <p:sldMasterId id="2147484554" r:id="rId7"/>
  </p:sldMasterIdLst>
  <p:notesMasterIdLst>
    <p:notesMasterId r:id="rId32"/>
  </p:notesMasterIdLst>
  <p:sldIdLst>
    <p:sldId id="289" r:id="rId8"/>
    <p:sldId id="305" r:id="rId9"/>
    <p:sldId id="268" r:id="rId10"/>
    <p:sldId id="308" r:id="rId11"/>
    <p:sldId id="312" r:id="rId12"/>
    <p:sldId id="314" r:id="rId13"/>
    <p:sldId id="306" r:id="rId14"/>
    <p:sldId id="259" r:id="rId15"/>
    <p:sldId id="307" r:id="rId16"/>
    <p:sldId id="309" r:id="rId17"/>
    <p:sldId id="331" r:id="rId18"/>
    <p:sldId id="315" r:id="rId19"/>
    <p:sldId id="317" r:id="rId20"/>
    <p:sldId id="318" r:id="rId21"/>
    <p:sldId id="319" r:id="rId22"/>
    <p:sldId id="321" r:id="rId23"/>
    <p:sldId id="322" r:id="rId24"/>
    <p:sldId id="323" r:id="rId25"/>
    <p:sldId id="324" r:id="rId26"/>
    <p:sldId id="330" r:id="rId27"/>
    <p:sldId id="276" r:id="rId28"/>
    <p:sldId id="287" r:id="rId29"/>
    <p:sldId id="288" r:id="rId30"/>
    <p:sldId id="311" r:id="rId31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76" autoAdjust="0"/>
    <p:restoredTop sz="94660"/>
  </p:normalViewPr>
  <p:slideViewPr>
    <p:cSldViewPr>
      <p:cViewPr>
        <p:scale>
          <a:sx n="57" d="100"/>
          <a:sy n="57" d="100"/>
        </p:scale>
        <p:origin x="-169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32D0A9-45EB-4126-9F97-3330E4291EA4}" type="datetimeFigureOut">
              <a:rPr lang="ru-RU" smtClean="0"/>
              <a:t>18.01.2022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BFD9D6-E30F-456E-8101-94EE028755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129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420F85D9-D818-4AB3-9FBA-276D6611AC0D}" type="slidenum">
              <a:rPr lang="ru-RU">
                <a:solidFill>
                  <a:srgbClr val="000000"/>
                </a:solidFill>
                <a:latin typeface="Times New Roman" pitchFamily="18" charset="0"/>
                <a:ea typeface="DejaVu Sans"/>
                <a:cs typeface="DejaVu Sans"/>
              </a:rPr>
              <a:pPr eaLnBrk="1" hangingPunct="1"/>
              <a:t>19</a:t>
            </a:fld>
            <a:endParaRPr lang="ru-RU">
              <a:solidFill>
                <a:srgbClr val="000000"/>
              </a:solidFill>
              <a:latin typeface="Times New Roman" pitchFamily="18" charset="0"/>
              <a:ea typeface="DejaVu Sans"/>
              <a:cs typeface="DejaVu Sans"/>
            </a:endParaRPr>
          </a:p>
        </p:txBody>
      </p:sp>
      <p:sp>
        <p:nvSpPr>
          <p:cNvPr id="327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2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97236D41-4E1A-4474-BC8D-FAEC28F905A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269444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E9B43-9E82-4845-855C-C25CA5C396C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7791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C5806068-57F9-49FE-8B65-DF8CF2D2355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997965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4E4E9-098D-4179-87B1-DF354874694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1595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33199-8306-4B35-A73E-5E43B0B255F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74770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0350C-BBA3-4D63-9920-B86286BA1ED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5652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0BFA30-CEB6-4D24-90F9-0489D3FDA19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63834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06925-1B18-4876-883C-609DB86BE5A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61186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1EDD6A-4090-4666-A980-98E387A7F4F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68183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393834-18C4-454E-853F-4ABD5C49BFC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83518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1433D-D5AF-4B82-A944-EB56BD6BEC9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150960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61961"/>
                  <a:invGamma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85800" y="2438400"/>
            <a:ext cx="84566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35052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z="2400">
              <a:solidFill>
                <a:srgbClr val="FFFFFF"/>
              </a:solidFill>
            </a:endParaRPr>
          </a:p>
        </p:txBody>
      </p:sp>
      <p:sp>
        <p:nvSpPr>
          <p:cNvPr id="131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31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057400" y="4114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0">
                <a:latin typeface="Times New Roman" pitchFamily="18" charset="0"/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B4C3F71C-C04A-4705-94C2-0B051BAEB0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65195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D429C0A1-729D-4FE3-90BC-20934F9186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0279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3D3CC83B-15E9-4449-94F5-461B250E60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5207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0DE6B6F-0D20-4B06-8250-93AAE99EEA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1565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5944564-5C06-43F0-BC73-F7EEA8D5F8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5276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F1294CC3-6D76-4C88-9D90-89CDFE5427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84495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2F1FE0C-5AF8-4E55-ABF5-55CDDDB439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02121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E00C4B2-6061-4300-8695-84C85879D1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6769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DF71CCDA-8586-44F4-B01D-EBCF69489B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18941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F2954175-98A4-414B-9A7A-0D7DB37B92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347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8C057E9-8C66-4995-91B7-4FC560B107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23533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61961"/>
                  <a:invGamma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85800" y="2438400"/>
            <a:ext cx="84566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35052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z="2400">
              <a:solidFill>
                <a:srgbClr val="FFFFFF"/>
              </a:solidFill>
            </a:endParaRPr>
          </a:p>
        </p:txBody>
      </p:sp>
      <p:sp>
        <p:nvSpPr>
          <p:cNvPr id="131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31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057400" y="4114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0">
                <a:latin typeface="Times New Roman" pitchFamily="18" charset="0"/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518D363B-2799-4306-9AE8-A116C0E98E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56417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E7E05F88-4DEB-43BB-AAF5-573DEE7F6D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584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4EE3D99-0CF7-49AF-AA3B-1FDD751C81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19704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CFDF4BBD-187B-4CCC-ABC4-70A67A4841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75773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7D9B7E7-98E4-4D01-A034-EFB1CE6B7A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0575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23859924-24FE-4535-A4CA-DE415FAB37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10510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112D92D-67D0-4A38-9B16-6FB6B3580F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52331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6EF8153-28CE-4EBB-94A9-59280DEC36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551358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D955CFC-1715-4EA8-8F2F-8957F93D57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815844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E693C49-ADBA-430C-BDD1-A6FD66C02A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9348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E9E52E5-26A6-4E14-AD23-3483E4DEF7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91644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61961"/>
                  <a:invGamma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85800" y="2438400"/>
            <a:ext cx="84566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35052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z="2400">
              <a:solidFill>
                <a:srgbClr val="FFFFFF"/>
              </a:solidFill>
            </a:endParaRPr>
          </a:p>
        </p:txBody>
      </p:sp>
      <p:sp>
        <p:nvSpPr>
          <p:cNvPr id="131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31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057400" y="4114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0">
                <a:latin typeface="Times New Roman" pitchFamily="18" charset="0"/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20F5968A-E073-4E85-87EC-270EB85B94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44406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A78C29FD-703C-4F41-88AE-8567EF39E5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90906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67913A29-A3F5-4EC5-ADDD-F10BF9D20C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145643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048A116D-445B-41EE-9E33-BB3160FE73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1665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5F72A6BC-6FC5-4AB9-AC3A-2F446153BA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38513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E1667089-54A1-4A82-BFD3-B9F1A45137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71113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23FAF3B6-AE7A-4E8B-825E-734B6CDDC3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939664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B8872C90-CE9C-4A06-860E-D775879AB4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162990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8388124D-85AE-4835-AAE1-BC4CCF6C6D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53152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494C1C87-E60B-468F-B8D3-5584CE1996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72888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cs typeface="Arial" pitchFamily="34" charset="0"/>
              </a:defRPr>
            </a:lvl1pPr>
          </a:lstStyle>
          <a:p>
            <a:pPr>
              <a:defRPr/>
            </a:pPr>
            <a:fld id="{7C42F9E3-BA2C-45F5-B485-17E24D339D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09109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61961"/>
                  <a:invGamma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85800" y="2438400"/>
            <a:ext cx="84566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35052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z="2400">
              <a:solidFill>
                <a:srgbClr val="FFFFFF"/>
              </a:solidFill>
            </a:endParaRPr>
          </a:p>
        </p:txBody>
      </p:sp>
      <p:sp>
        <p:nvSpPr>
          <p:cNvPr id="131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31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057400" y="4114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0">
                <a:latin typeface="Times New Roman" pitchFamily="18" charset="0"/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11F76DD4-D896-4D9F-947B-6D0FC224CD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590695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ABFB4A33-7414-40DE-90F5-C8FBE992C4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752575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9FA4F26-917D-4878-B1F1-D91145DA7E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08882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B9F4FB0E-0B3B-418B-A4DC-C1617A1E4C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79706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97F21750-EAF3-40BD-AA20-7D8D8CD6FC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14839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55FECDFD-5F84-48FE-8DAA-CA40B88951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30688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2402EBE6-EE2A-4C62-844B-1112FCEE1D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181792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51EB9159-BC12-4D8B-A83C-808A359532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74992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F0D77E49-4B94-4146-9A4A-DD32C82F88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65176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0AEE555-8458-4972-89F6-7DC89C32F5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903670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CDB607DB-3645-421D-89F0-6C24263418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583991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fld id="{4E1442A3-8C3B-4B9C-9F87-D4E2A21526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41803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fld id="{C060F657-A4B8-4AF3-9E9D-17CD016575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88366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fld id="{B8210D34-38A8-49EC-AFD2-0C53509DE1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2560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fld id="{CBD09BD0-B8E8-4A19-8E57-14666AB00B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161307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fld id="{152B8615-261E-40BC-B520-B7721D8DB4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830644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fld id="{5F0E72EA-9636-4F6F-A03C-1629FEF5CA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625403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fld id="{81A7713E-8A70-4178-A802-16415EB5D9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81566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fld id="{FF5B4F10-1AD9-4CED-B85A-3BA14AB88E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043118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fld id="{CB659F3A-0F40-4F7C-8DA6-7A11B9E398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190231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fld id="{E00F6B6D-E306-417A-A95A-D634DD5466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920381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kumimoji="1">
                <a:latin typeface="Times New Roman" pitchFamily="18" charset="0"/>
                <a:cs typeface="Arial" pitchFamily="34" charset="0"/>
              </a:defRPr>
            </a:lvl1pPr>
          </a:lstStyle>
          <a:p>
            <a:pPr>
              <a:defRPr/>
            </a:pPr>
            <a:fld id="{0919D54E-1F71-4E7B-8324-03EF069F70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745227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585F53-225B-47DA-B83A-36388AA4F255}" type="datetimeFigureOut">
              <a:rPr lang="ru-RU"/>
              <a:pPr>
                <a:defRPr/>
              </a:pPr>
              <a:t>18.01.2022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FDFF9-D680-45CC-87CF-48C3E320C3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541681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C4BB54-E957-4B05-9FC0-F56A10D4AFD1}" type="datetimeFigureOut">
              <a:rPr lang="ru-RU"/>
              <a:pPr>
                <a:defRPr/>
              </a:pPr>
              <a:t>18.01.2022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8C3C0-C905-46DB-9129-E4D0992289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83325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581665-9E63-47F1-855D-3345DA7BF87D}" type="datetimeFigureOut">
              <a:rPr lang="ru-RU"/>
              <a:pPr>
                <a:defRPr/>
              </a:pPr>
              <a:t>18.01.2022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8747FF-76D2-4EDD-9483-1A8A65A53F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219068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4ED6CE-339A-47FE-9D39-004D70A61907}" type="datetimeFigureOut">
              <a:rPr lang="ru-RU"/>
              <a:pPr>
                <a:defRPr/>
              </a:pPr>
              <a:t>18.01.2022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B17B1-24D8-48C5-9AE5-0F1BE45CEE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019336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A16AD-AB51-49D1-A234-7E444A94CFB8}" type="datetimeFigureOut">
              <a:rPr lang="ru-RU"/>
              <a:pPr>
                <a:defRPr/>
              </a:pPr>
              <a:t>18.01.2022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60E686-432F-4273-9E18-4B227620C8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25904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56F8B9-7ED9-40B4-8956-3BC54F0062F9}" type="datetimeFigureOut">
              <a:rPr lang="ru-RU"/>
              <a:pPr>
                <a:defRPr/>
              </a:pPr>
              <a:t>18.01.2022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C529C-965A-49F1-8D9A-ADD5794698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655899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D5FA69-994D-4017-A77A-9473DA7C86F8}" type="datetimeFigureOut">
              <a:rPr lang="ru-RU"/>
              <a:pPr>
                <a:defRPr/>
              </a:pPr>
              <a:t>18.01.2022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29A6C6-DBA7-41F6-8719-2BF4D3D1D7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74397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4F9449-CA0B-43F6-95DD-B54DBFB970EC}" type="datetimeFigureOut">
              <a:rPr lang="ru-RU"/>
              <a:pPr>
                <a:defRPr/>
              </a:pPr>
              <a:t>18.01.2022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DC534C-D7B6-4575-83D1-95810A2903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635362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C07704-014C-4727-8C3D-11B45F6577CE}" type="datetimeFigureOut">
              <a:rPr lang="ru-RU"/>
              <a:pPr>
                <a:defRPr/>
              </a:pPr>
              <a:t>18.01.2022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432664-69A3-4DB1-83BB-7B8B2CA765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3292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1316FD-8ABA-438D-8BE5-EBF06C805BDE}" type="datetimeFigureOut">
              <a:rPr lang="ru-RU"/>
              <a:pPr>
                <a:defRPr/>
              </a:pPr>
              <a:t>18.01.2022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44F67D-C355-4D54-A497-3B3BDEB84C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02110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4D9F3-918C-46DB-B52D-A0A56A0D92DC}" type="datetimeFigureOut">
              <a:rPr lang="ru-RU"/>
              <a:pPr>
                <a:defRPr/>
              </a:pPr>
              <a:t>18.01.2022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48A1F3-4C07-4612-B277-9BB7737BE7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9604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+mn-lt"/>
              <a:cs typeface="+mn-cs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D9A0AAAC-ABD2-4179-82C2-C363E565B5F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kumimoji="0" lang="en-US">
                <a:cs typeface="Arial" charset="0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kumimoji="0" lang="en-US">
                <a:cs typeface="Arial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8" r:id="rId1"/>
    <p:sldLayoutId id="2147484400" r:id="rId2"/>
    <p:sldLayoutId id="2147484409" r:id="rId3"/>
    <p:sldLayoutId id="2147484401" r:id="rId4"/>
    <p:sldLayoutId id="2147484402" r:id="rId5"/>
    <p:sldLayoutId id="2147484403" r:id="rId6"/>
    <p:sldLayoutId id="2147484404" r:id="rId7"/>
    <p:sldLayoutId id="2147484405" r:id="rId8"/>
    <p:sldLayoutId id="2147484410" r:id="rId9"/>
    <p:sldLayoutId id="2147484406" r:id="rId10"/>
    <p:sldLayoutId id="214748440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152400" y="17526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z="2400">
              <a:solidFill>
                <a:srgbClr val="FFFFFF"/>
              </a:solidFill>
            </a:endParaRPr>
          </a:p>
        </p:txBody>
      </p:sp>
      <p:sp>
        <p:nvSpPr>
          <p:cNvPr id="130052" name="Rectangle 4"/>
          <p:cNvSpPr>
            <a:spLocks noChangeArrowheads="1"/>
          </p:cNvSpPr>
          <p:nvPr/>
        </p:nvSpPr>
        <p:spPr bwMode="auto">
          <a:xfrm>
            <a:off x="685800" y="6629400"/>
            <a:ext cx="3505200" cy="227013"/>
          </a:xfrm>
          <a:prstGeom prst="rect">
            <a:avLst/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0053" name="Rectangle 5"/>
          <p:cNvSpPr>
            <a:spLocks noChangeArrowheads="1"/>
          </p:cNvSpPr>
          <p:nvPr/>
        </p:nvSpPr>
        <p:spPr bwMode="auto">
          <a:xfrm>
            <a:off x="762000" y="762000"/>
            <a:ext cx="83804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30056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1400">
                <a:solidFill>
                  <a:srgbClr val="FFFFFF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0057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400">
                <a:solidFill>
                  <a:srgbClr val="FFFFFF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0058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>
                <a:solidFill>
                  <a:srgbClr val="FFFFFF"/>
                </a:solidFill>
                <a:cs typeface="Arial" charset="0"/>
              </a:defRPr>
            </a:lvl1pPr>
          </a:lstStyle>
          <a:p>
            <a:pPr>
              <a:defRPr/>
            </a:pPr>
            <a:fld id="{D05E74FE-7CFB-41F4-BAB6-DDFA9F3F8D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488" r:id="rId1"/>
    <p:sldLayoutId id="2147484489" r:id="rId2"/>
    <p:sldLayoutId id="2147484490" r:id="rId3"/>
    <p:sldLayoutId id="2147484491" r:id="rId4"/>
    <p:sldLayoutId id="2147484492" r:id="rId5"/>
    <p:sldLayoutId id="2147484493" r:id="rId6"/>
    <p:sldLayoutId id="2147484494" r:id="rId7"/>
    <p:sldLayoutId id="2147484495" r:id="rId8"/>
    <p:sldLayoutId id="2147484496" r:id="rId9"/>
    <p:sldLayoutId id="2147484497" r:id="rId10"/>
    <p:sldLayoutId id="214748449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1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152400" y="17526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z="2400">
              <a:solidFill>
                <a:srgbClr val="FFFFFF"/>
              </a:solidFill>
            </a:endParaRPr>
          </a:p>
        </p:txBody>
      </p:sp>
      <p:sp>
        <p:nvSpPr>
          <p:cNvPr id="130052" name="Rectangle 4"/>
          <p:cNvSpPr>
            <a:spLocks noChangeArrowheads="1"/>
          </p:cNvSpPr>
          <p:nvPr/>
        </p:nvSpPr>
        <p:spPr bwMode="auto">
          <a:xfrm>
            <a:off x="685800" y="6629400"/>
            <a:ext cx="3505200" cy="227013"/>
          </a:xfrm>
          <a:prstGeom prst="rect">
            <a:avLst/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0053" name="Rectangle 5"/>
          <p:cNvSpPr>
            <a:spLocks noChangeArrowheads="1"/>
          </p:cNvSpPr>
          <p:nvPr/>
        </p:nvSpPr>
        <p:spPr bwMode="auto">
          <a:xfrm>
            <a:off x="762000" y="762000"/>
            <a:ext cx="83804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30056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1400">
                <a:solidFill>
                  <a:srgbClr val="FFFFFF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0057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400">
                <a:solidFill>
                  <a:srgbClr val="FFFFFF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0058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>
                <a:solidFill>
                  <a:srgbClr val="FFFFFF"/>
                </a:solidFill>
                <a:cs typeface="Arial" charset="0"/>
              </a:defRPr>
            </a:lvl1pPr>
          </a:lstStyle>
          <a:p>
            <a:pPr>
              <a:defRPr/>
            </a:pPr>
            <a:fld id="{3C109D29-AF1F-4915-98BA-E5ECCE0929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499" r:id="rId1"/>
    <p:sldLayoutId id="2147484500" r:id="rId2"/>
    <p:sldLayoutId id="2147484501" r:id="rId3"/>
    <p:sldLayoutId id="2147484502" r:id="rId4"/>
    <p:sldLayoutId id="2147484503" r:id="rId5"/>
    <p:sldLayoutId id="2147484504" r:id="rId6"/>
    <p:sldLayoutId id="2147484505" r:id="rId7"/>
    <p:sldLayoutId id="2147484506" r:id="rId8"/>
    <p:sldLayoutId id="2147484507" r:id="rId9"/>
    <p:sldLayoutId id="2147484508" r:id="rId10"/>
    <p:sldLayoutId id="214748450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1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7526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z="2400">
              <a:solidFill>
                <a:srgbClr val="FFFFFF"/>
              </a:solidFill>
            </a:endParaRPr>
          </a:p>
        </p:txBody>
      </p:sp>
      <p:sp>
        <p:nvSpPr>
          <p:cNvPr id="130052" name="Rectangle 4"/>
          <p:cNvSpPr>
            <a:spLocks noChangeArrowheads="1"/>
          </p:cNvSpPr>
          <p:nvPr/>
        </p:nvSpPr>
        <p:spPr bwMode="auto">
          <a:xfrm>
            <a:off x="685800" y="6629400"/>
            <a:ext cx="3505200" cy="227013"/>
          </a:xfrm>
          <a:prstGeom prst="rect">
            <a:avLst/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0053" name="Rectangle 5"/>
          <p:cNvSpPr>
            <a:spLocks noChangeArrowheads="1"/>
          </p:cNvSpPr>
          <p:nvPr/>
        </p:nvSpPr>
        <p:spPr bwMode="auto">
          <a:xfrm>
            <a:off x="762000" y="762000"/>
            <a:ext cx="83804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30056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1400">
                <a:solidFill>
                  <a:srgbClr val="FFFFFF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0057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400">
                <a:solidFill>
                  <a:srgbClr val="FFFFFF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0058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>
                <a:solidFill>
                  <a:srgbClr val="FFFFFF"/>
                </a:solidFill>
                <a:cs typeface="Arial" charset="0"/>
              </a:defRPr>
            </a:lvl1pPr>
          </a:lstStyle>
          <a:p>
            <a:pPr>
              <a:defRPr/>
            </a:pPr>
            <a:fld id="{8FF16D2B-B1D9-4A33-BB05-23B3F38A5E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510" r:id="rId1"/>
    <p:sldLayoutId id="2147484511" r:id="rId2"/>
    <p:sldLayoutId id="2147484512" r:id="rId3"/>
    <p:sldLayoutId id="2147484513" r:id="rId4"/>
    <p:sldLayoutId id="2147484514" r:id="rId5"/>
    <p:sldLayoutId id="2147484515" r:id="rId6"/>
    <p:sldLayoutId id="2147484516" r:id="rId7"/>
    <p:sldLayoutId id="2147484517" r:id="rId8"/>
    <p:sldLayoutId id="2147484518" r:id="rId9"/>
    <p:sldLayoutId id="2147484519" r:id="rId10"/>
    <p:sldLayoutId id="214748452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1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152400" y="17526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z="2400">
              <a:solidFill>
                <a:srgbClr val="FFFFFF"/>
              </a:solidFill>
            </a:endParaRPr>
          </a:p>
        </p:txBody>
      </p:sp>
      <p:sp>
        <p:nvSpPr>
          <p:cNvPr id="130052" name="Rectangle 4"/>
          <p:cNvSpPr>
            <a:spLocks noChangeArrowheads="1"/>
          </p:cNvSpPr>
          <p:nvPr/>
        </p:nvSpPr>
        <p:spPr bwMode="auto">
          <a:xfrm>
            <a:off x="685800" y="6629400"/>
            <a:ext cx="3505200" cy="227013"/>
          </a:xfrm>
          <a:prstGeom prst="rect">
            <a:avLst/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0053" name="Rectangle 5"/>
          <p:cNvSpPr>
            <a:spLocks noChangeArrowheads="1"/>
          </p:cNvSpPr>
          <p:nvPr/>
        </p:nvSpPr>
        <p:spPr bwMode="auto">
          <a:xfrm>
            <a:off x="762000" y="762000"/>
            <a:ext cx="83804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endParaRPr lang="ru-RU" sz="240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30056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1400">
                <a:solidFill>
                  <a:srgbClr val="FFFFFF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0057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400">
                <a:solidFill>
                  <a:srgbClr val="FFFFFF"/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0058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>
                <a:solidFill>
                  <a:srgbClr val="FFFFFF"/>
                </a:solidFill>
                <a:cs typeface="Arial" charset="0"/>
              </a:defRPr>
            </a:lvl1pPr>
          </a:lstStyle>
          <a:p>
            <a:pPr>
              <a:defRPr/>
            </a:pPr>
            <a:fld id="{CD66F50E-984E-4E2F-A760-0E05BFC4A3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521" r:id="rId1"/>
    <p:sldLayoutId id="2147484522" r:id="rId2"/>
    <p:sldLayoutId id="2147484523" r:id="rId3"/>
    <p:sldLayoutId id="2147484524" r:id="rId4"/>
    <p:sldLayoutId id="2147484525" r:id="rId5"/>
    <p:sldLayoutId id="2147484526" r:id="rId6"/>
    <p:sldLayoutId id="2147484527" r:id="rId7"/>
    <p:sldLayoutId id="2147484528" r:id="rId8"/>
    <p:sldLayoutId id="2147484529" r:id="rId9"/>
    <p:sldLayoutId id="2147484530" r:id="rId10"/>
    <p:sldLayoutId id="214748453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1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Char char="•"/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4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4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ECB4D20A-CE85-4498-BB79-602F3B4467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3" r:id="rId1"/>
    <p:sldLayoutId id="2147484544" r:id="rId2"/>
    <p:sldLayoutId id="2147484545" r:id="rId3"/>
    <p:sldLayoutId id="2147484546" r:id="rId4"/>
    <p:sldLayoutId id="2147484547" r:id="rId5"/>
    <p:sldLayoutId id="2147484548" r:id="rId6"/>
    <p:sldLayoutId id="2147484549" r:id="rId7"/>
    <p:sldLayoutId id="2147484550" r:id="rId8"/>
    <p:sldLayoutId id="2147484551" r:id="rId9"/>
    <p:sldLayoutId id="2147484552" r:id="rId10"/>
    <p:sldLayoutId id="214748455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eaLnBrk="1" hangingPunct="1">
              <a:defRPr/>
            </a:pPr>
            <a:fld id="{BD0AC0E3-5BEE-4C40-9121-32A23EC88DEA}" type="datetimeFigureOut">
              <a:rPr kumimoji="0" lang="ru-RU"/>
              <a:pPr eaLnBrk="1" hangingPunct="1">
                <a:defRPr/>
              </a:pPr>
              <a:t>18.01.2022</a:t>
            </a:fld>
            <a:endParaRPr kumimoji="0"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eaLnBrk="1" hangingPunct="1">
              <a:defRPr/>
            </a:pPr>
            <a:endParaRPr kumimoji="0"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eaLnBrk="1" hangingPunct="1">
              <a:defRPr/>
            </a:pPr>
            <a:fld id="{7F3AEB04-4538-4C90-8E9E-7F4956C1BAAF}" type="slidenum">
              <a:rPr kumimoji="0" lang="ru-RU"/>
              <a:pPr eaLnBrk="1" hangingPunct="1">
                <a:defRPr/>
              </a:pPr>
              <a:t>‹#›</a:t>
            </a:fld>
            <a:endParaRPr kumimoji="0" lang="ru-RU"/>
          </a:p>
        </p:txBody>
      </p:sp>
    </p:spTree>
    <p:extLst>
      <p:ext uri="{BB962C8B-B14F-4D97-AF65-F5344CB8AC3E}">
        <p14:creationId xmlns:p14="http://schemas.microsoft.com/office/powerpoint/2010/main" val="179713329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555" r:id="rId1"/>
    <p:sldLayoutId id="2147484556" r:id="rId2"/>
    <p:sldLayoutId id="2147484557" r:id="rId3"/>
    <p:sldLayoutId id="2147484558" r:id="rId4"/>
    <p:sldLayoutId id="2147484559" r:id="rId5"/>
    <p:sldLayoutId id="2147484560" r:id="rId6"/>
    <p:sldLayoutId id="2147484561" r:id="rId7"/>
    <p:sldLayoutId id="2147484562" r:id="rId8"/>
    <p:sldLayoutId id="2147484563" r:id="rId9"/>
    <p:sldLayoutId id="2147484564" r:id="rId10"/>
    <p:sldLayoutId id="214748456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8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8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25.png"/><Relationship Id="rId7" Type="http://schemas.openxmlformats.org/officeDocument/2006/relationships/image" Target="../media/image29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8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hyperlink" Target="http://www.uroki.net/" TargetMode="External"/><Relationship Id="rId4" Type="http://schemas.openxmlformats.org/officeDocument/2006/relationships/image" Target="../media/image26.gif"/><Relationship Id="rId9" Type="http://schemas.openxmlformats.org/officeDocument/2006/relationships/hyperlink" Target="http://www.proshkolu.ru/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8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3203848" y="5301208"/>
            <a:ext cx="5689203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2400" b="1" i="1" dirty="0" smtClean="0">
                <a:solidFill>
                  <a:srgbClr val="000066"/>
                </a:solidFill>
                <a:cs typeface="Arial" charset="0"/>
              </a:rPr>
              <a:t>учитель </a:t>
            </a:r>
            <a:r>
              <a:rPr lang="ru-RU" sz="2400" b="1" i="1" dirty="0">
                <a:solidFill>
                  <a:srgbClr val="000066"/>
                </a:solidFill>
                <a:cs typeface="Arial" charset="0"/>
              </a:rPr>
              <a:t>начальных классов</a:t>
            </a:r>
          </a:p>
          <a:p>
            <a:pPr algn="ctr" eaLnBrk="1" hangingPunct="1">
              <a:defRPr/>
            </a:pPr>
            <a:r>
              <a:rPr lang="ru-RU" sz="2400" b="1" i="1" dirty="0" smtClean="0">
                <a:solidFill>
                  <a:srgbClr val="000066"/>
                </a:solidFill>
                <a:cs typeface="Arial" charset="0"/>
              </a:rPr>
              <a:t>Игнатьева </a:t>
            </a:r>
            <a:r>
              <a:rPr lang="ru-RU" sz="2400" b="1" i="1" smtClean="0">
                <a:solidFill>
                  <a:srgbClr val="000066"/>
                </a:solidFill>
                <a:cs typeface="Arial" charset="0"/>
              </a:rPr>
              <a:t>Наталья Михайловна</a:t>
            </a:r>
            <a:endParaRPr lang="ru-RU" sz="2400" b="1" i="1" dirty="0">
              <a:solidFill>
                <a:srgbClr val="000066"/>
              </a:solidFill>
              <a:cs typeface="Arial" charset="0"/>
            </a:endParaRPr>
          </a:p>
          <a:p>
            <a:pPr eaLnBrk="1" hangingPunct="1">
              <a:spcBef>
                <a:spcPct val="50000"/>
              </a:spcBef>
              <a:defRPr/>
            </a:pPr>
            <a:endParaRPr lang="ru-RU" sz="2000" i="1" dirty="0"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9" y="903040"/>
            <a:ext cx="856952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eaLnBrk="1" hangingPunct="1">
              <a:spcBef>
                <a:spcPct val="50000"/>
              </a:spcBef>
            </a:pPr>
            <a:r>
              <a:rPr lang="ru-RU" altLang="ru-RU" sz="3200" b="1" dirty="0">
                <a:solidFill>
                  <a:srgbClr val="FF3300"/>
                </a:solidFill>
                <a:latin typeface="Constantia"/>
              </a:rPr>
              <a:t>Использование ИКТ </a:t>
            </a:r>
            <a:r>
              <a:rPr lang="ru-RU" altLang="ru-RU" sz="3200" b="1" dirty="0" smtClean="0">
                <a:solidFill>
                  <a:srgbClr val="FF3300"/>
                </a:solidFill>
                <a:latin typeface="Constantia"/>
              </a:rPr>
              <a:t>как </a:t>
            </a:r>
            <a:r>
              <a:rPr lang="ru-RU" altLang="ru-RU" sz="3200" b="1" dirty="0">
                <a:solidFill>
                  <a:srgbClr val="FF3300"/>
                </a:solidFill>
                <a:latin typeface="Constantia"/>
              </a:rPr>
              <a:t>средство организации </a:t>
            </a:r>
            <a:r>
              <a:rPr lang="ru-RU" altLang="ru-RU" sz="3200" b="1" dirty="0" smtClean="0">
                <a:solidFill>
                  <a:srgbClr val="FF3300"/>
                </a:solidFill>
                <a:latin typeface="Constantia"/>
              </a:rPr>
              <a:t>учебно-образовательного </a:t>
            </a:r>
            <a:r>
              <a:rPr lang="ru-RU" altLang="ru-RU" sz="3200" b="1" dirty="0">
                <a:solidFill>
                  <a:srgbClr val="FF3300"/>
                </a:solidFill>
                <a:latin typeface="Constantia"/>
              </a:rPr>
              <a:t>пространства обучаемых  с целью реализации ФГОС НОО</a:t>
            </a:r>
            <a:endParaRPr lang="ru-RU" altLang="ru-RU" sz="8000" b="1" dirty="0">
              <a:solidFill>
                <a:srgbClr val="FF3300"/>
              </a:solidFill>
              <a:latin typeface="Constant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95536" y="548680"/>
            <a:ext cx="8280920" cy="3888432"/>
          </a:xfrm>
        </p:spPr>
        <p:txBody>
          <a:bodyPr/>
          <a:lstStyle/>
          <a:p>
            <a:pPr eaLnBrk="1" hangingPunct="1"/>
            <a:r>
              <a:rPr lang="ru-RU" sz="3600" b="1" dirty="0" smtClean="0">
                <a:solidFill>
                  <a:schemeClr val="bg2"/>
                </a:solidFill>
              </a:rPr>
              <a:t>"Скажи мне, и я забуду. </a:t>
            </a:r>
            <a:br>
              <a:rPr lang="ru-RU" sz="3600" b="1" dirty="0" smtClean="0">
                <a:solidFill>
                  <a:schemeClr val="bg2"/>
                </a:solidFill>
              </a:rPr>
            </a:br>
            <a:r>
              <a:rPr lang="ru-RU" sz="3600" b="1" dirty="0" smtClean="0">
                <a:solidFill>
                  <a:schemeClr val="bg2"/>
                </a:solidFill>
              </a:rPr>
              <a:t>Покажи мне, - я смогу запомнить. </a:t>
            </a:r>
            <a:br>
              <a:rPr lang="ru-RU" sz="3600" b="1" dirty="0" smtClean="0">
                <a:solidFill>
                  <a:schemeClr val="bg2"/>
                </a:solidFill>
              </a:rPr>
            </a:br>
            <a:r>
              <a:rPr lang="ru-RU" sz="3600" b="1" dirty="0" smtClean="0">
                <a:solidFill>
                  <a:schemeClr val="bg2"/>
                </a:solidFill>
              </a:rPr>
              <a:t>Позволь мне это сделать самому,</a:t>
            </a:r>
            <a:br>
              <a:rPr lang="ru-RU" sz="3600" b="1" dirty="0" smtClean="0">
                <a:solidFill>
                  <a:schemeClr val="bg2"/>
                </a:solidFill>
              </a:rPr>
            </a:br>
            <a:r>
              <a:rPr lang="ru-RU" sz="3600" b="1" dirty="0" smtClean="0">
                <a:solidFill>
                  <a:schemeClr val="bg2"/>
                </a:solidFill>
              </a:rPr>
              <a:t>и это станет моим навсегда". </a:t>
            </a:r>
            <a:br>
              <a:rPr lang="ru-RU" sz="3600" b="1" dirty="0" smtClean="0">
                <a:solidFill>
                  <a:schemeClr val="bg2"/>
                </a:solidFill>
              </a:rPr>
            </a:br>
            <a:endParaRPr lang="ru-RU" sz="1200" b="1" dirty="0" smtClean="0">
              <a:solidFill>
                <a:schemeClr val="bg2"/>
              </a:solidFill>
            </a:endParaRPr>
          </a:p>
          <a:p>
            <a:pPr algn="r" eaLnBrk="1" hangingPunct="1"/>
            <a:r>
              <a:rPr lang="ru-RU" sz="3600" b="1" i="1" dirty="0" smtClean="0">
                <a:solidFill>
                  <a:schemeClr val="bg2"/>
                </a:solidFill>
              </a:rPr>
              <a:t>Древняя мудрость</a:t>
            </a:r>
            <a:r>
              <a:rPr lang="ru-RU" sz="3600" b="1" dirty="0" smtClean="0">
                <a:solidFill>
                  <a:schemeClr val="bg2"/>
                </a:solidFill>
              </a:rPr>
              <a:t> </a:t>
            </a:r>
          </a:p>
        </p:txBody>
      </p:sp>
      <p:pic>
        <p:nvPicPr>
          <p:cNvPr id="17416" name="Picture 8" descr="https://zodiak.one/boo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096" y="3356992"/>
            <a:ext cx="4824536" cy="299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9405" y="476672"/>
            <a:ext cx="84969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1" hangingPunct="1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kumimoji="0" lang="ru-RU" altLang="ru-RU" sz="2400" dirty="0">
                <a:solidFill>
                  <a:prstClr val="black"/>
                </a:solidFill>
                <a:cs typeface="+mn-cs"/>
              </a:rPr>
              <a:t>XXI век — век высоких компьютерных технологий. Современный ребёнок живёт в мире электронной культуры. Меняется и роль учителя в информационной культуре — он должен стать координатором информационного потока. Следовательно, учителю необходимо владеть современными методиками и новыми образовательными технологиями, чтобы общаться на одном языке с ребёнком.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284984"/>
            <a:ext cx="4170564" cy="31196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476672"/>
            <a:ext cx="8229600" cy="4530725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ru-RU" altLang="ru-RU" sz="2400" dirty="0" smtClean="0"/>
              <a:t>	Владение информационными технологиями ставится в современном мире в один ряд с такими качествами, как умение читать и писать. </a:t>
            </a:r>
          </a:p>
          <a:p>
            <a:pPr marL="0" indent="0" algn="just" eaLnBrk="1" hangingPunct="1">
              <a:buNone/>
            </a:pPr>
            <a:r>
              <a:rPr lang="ru-RU" altLang="ru-RU" sz="2400" dirty="0" smtClean="0"/>
              <a:t>	Уроки с использованием компьютерных технологий позволяют сделать их более интересными, продуманными, мобильными. Нет необходимости готовить к уроку массу энциклопедий, репродукций, аудио-сопровождения – всё это уже заранее готово и содержится на маленьком компакт-диске</a:t>
            </a:r>
            <a:r>
              <a:rPr lang="ru-RU" altLang="ru-RU" sz="2000" dirty="0" smtClean="0"/>
              <a:t>. </a:t>
            </a:r>
            <a:endParaRPr lang="ru-RU" altLang="ru-RU" sz="2400" dirty="0" smtClean="0"/>
          </a:p>
        </p:txBody>
      </p:sp>
      <p:pic>
        <p:nvPicPr>
          <p:cNvPr id="2070" name="Picture 22" descr="https://phonoteka.org/uploads/posts/2021-05/thumbs/1620111639_16-phonoteka_org-p-fon-internet-dlya-detei-2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442134"/>
            <a:ext cx="6516216" cy="3874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295785" y="736999"/>
            <a:ext cx="8589963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defRPr>
            </a:lvl9pPr>
          </a:lstStyle>
          <a:p>
            <a:pPr algn="just" eaLnBrk="1" hangingPunct="1">
              <a:defRPr/>
            </a:pPr>
            <a:r>
              <a:rPr lang="ru-RU" sz="2400" b="1" dirty="0" smtClean="0">
                <a:solidFill>
                  <a:srgbClr val="C00000"/>
                </a:solidFill>
                <a:effectLst/>
              </a:rPr>
              <a:t>В соответствии с требованиями новых образовательных стандартов учитель начальных классов должен выстраивать учебный процесс, используя все возможности информационной образовательной среды, в том числе и возможности средств ИКТ, и соответственно уметь:</a:t>
            </a:r>
            <a:r>
              <a:rPr lang="ru-RU" sz="2000" b="1" dirty="0" smtClean="0">
                <a:solidFill>
                  <a:srgbClr val="C00000"/>
                </a:solidFill>
                <a:effectLst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effectLst/>
              </a:rPr>
            </a:br>
            <a:endParaRPr lang="ru-RU" sz="4000" b="1" dirty="0">
              <a:solidFill>
                <a:srgbClr val="C00000"/>
              </a:solidFill>
              <a:effectLst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 bwMode="auto">
          <a:xfrm>
            <a:off x="295784" y="2276528"/>
            <a:ext cx="8589963" cy="4176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► управлять учебным процессом;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► создавать и редактировать электронные таблицы, тексты и презентации;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► создавать и редактировать интерактивные учебные материалы, образовательные ресурсы, творческие работы;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► размещать, систематизировать и хранить материалы 	 учебного процесса;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kern="0" dirty="0" smtClean="0">
                <a:solidFill>
                  <a:srgbClr val="002060"/>
                </a:solidFill>
              </a:rPr>
              <a:t>► </a:t>
            </a:r>
            <a:r>
              <a:rPr kumimoji="0" lang="ru-RU" sz="2000" b="1" kern="0" dirty="0">
                <a:solidFill>
                  <a:srgbClr val="002060"/>
                </a:solidFill>
              </a:rPr>
              <a:t>осуществлять взаимодействие между 	участниками 	учебного процесса.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kern="0" dirty="0" smtClean="0">
                <a:solidFill>
                  <a:srgbClr val="002060"/>
                </a:solidFill>
                <a:latin typeface="Arial"/>
                <a:cs typeface="Arial"/>
              </a:rPr>
              <a:t>                                    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► проводить мониторинг;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	                         ► использовать различные виды и формы         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kern="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kumimoji="0" lang="ru-RU" sz="2000" b="1" kern="0" dirty="0" smtClean="0">
                <a:solidFill>
                  <a:srgbClr val="002060"/>
                </a:solidFill>
                <a:latin typeface="Arial"/>
                <a:cs typeface="Arial"/>
              </a:rPr>
              <a:t>                                         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контроля;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1271524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24188" y="2349500"/>
            <a:ext cx="3095625" cy="18002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400" b="1" dirty="0">
                <a:solidFill>
                  <a:schemeClr val="bg1"/>
                </a:solidFill>
              </a:rPr>
              <a:t>Для  чего нужно учителю информационное пространство? </a:t>
            </a:r>
            <a:r>
              <a:rPr kumimoji="0" lang="ru-RU" sz="2400" b="1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4316413" y="4221163"/>
            <a:ext cx="484187" cy="8540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>
              <a:solidFill>
                <a:srgbClr val="FFFFFF"/>
              </a:solidFill>
            </a:endParaRPr>
          </a:p>
        </p:txBody>
      </p:sp>
      <p:sp>
        <p:nvSpPr>
          <p:cNvPr id="6" name="Стрелка вверх 5"/>
          <p:cNvSpPr/>
          <p:nvPr/>
        </p:nvSpPr>
        <p:spPr>
          <a:xfrm>
            <a:off x="4329113" y="1557338"/>
            <a:ext cx="485775" cy="719137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>
              <a:solidFill>
                <a:srgbClr val="FFFFFF"/>
              </a:solidFill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6227763" y="3254375"/>
            <a:ext cx="504477" cy="4857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>
              <a:solidFill>
                <a:srgbClr val="FFFFFF"/>
              </a:solidFill>
            </a:endParaRPr>
          </a:p>
        </p:txBody>
      </p:sp>
      <p:sp>
        <p:nvSpPr>
          <p:cNvPr id="8" name="Стрелка влево 7"/>
          <p:cNvSpPr/>
          <p:nvPr/>
        </p:nvSpPr>
        <p:spPr>
          <a:xfrm>
            <a:off x="2483768" y="3254375"/>
            <a:ext cx="540420" cy="4794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>
              <a:solidFill>
                <a:srgbClr val="FFFFFF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51238" y="384175"/>
            <a:ext cx="2316162" cy="11731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400" b="1" dirty="0">
                <a:solidFill>
                  <a:srgbClr val="FFFFFF"/>
                </a:solidFill>
              </a:rPr>
              <a:t>средство связи с родителями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732240" y="3054293"/>
            <a:ext cx="2046288" cy="1181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400" b="1" dirty="0">
                <a:solidFill>
                  <a:srgbClr val="FFFFFF"/>
                </a:solidFill>
              </a:rPr>
              <a:t>средство связи с учащимися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500119" y="5183188"/>
            <a:ext cx="3297237" cy="1341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400" b="1" dirty="0">
                <a:solidFill>
                  <a:srgbClr val="FFFFFF"/>
                </a:solidFill>
              </a:rPr>
              <a:t>информационная поддержка учебного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400" b="1" dirty="0">
                <a:solidFill>
                  <a:srgbClr val="FFFFFF"/>
                </a:solidFill>
              </a:rPr>
              <a:t>процесса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07076" y="2737643"/>
            <a:ext cx="2160587" cy="15192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400" b="1" dirty="0">
                <a:solidFill>
                  <a:srgbClr val="FFFFFF"/>
                </a:solidFill>
              </a:rPr>
              <a:t>публикация детских творческих работ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425217" y="1109662"/>
            <a:ext cx="2190750" cy="1282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400" b="1" dirty="0">
                <a:solidFill>
                  <a:srgbClr val="FFFFFF"/>
                </a:solidFill>
              </a:rPr>
              <a:t>внеклассная работа по  предметам</a:t>
            </a:r>
          </a:p>
        </p:txBody>
      </p:sp>
      <p:sp>
        <p:nvSpPr>
          <p:cNvPr id="15" name="Стрелка влево 14"/>
          <p:cNvSpPr/>
          <p:nvPr/>
        </p:nvSpPr>
        <p:spPr>
          <a:xfrm rot="1819542">
            <a:off x="3078313" y="1788622"/>
            <a:ext cx="552468" cy="36410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dirty="0">
                <a:solidFill>
                  <a:srgbClr val="FFFFFF"/>
                </a:solidFill>
              </a:rPr>
              <a:t> 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58055" y="550068"/>
            <a:ext cx="2676525" cy="13668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400" b="1" dirty="0">
                <a:solidFill>
                  <a:srgbClr val="FFFFFF"/>
                </a:solidFill>
              </a:rPr>
              <a:t>организация воспитательной работы</a:t>
            </a:r>
          </a:p>
        </p:txBody>
      </p:sp>
      <p:sp>
        <p:nvSpPr>
          <p:cNvPr id="17" name="Стрелка вправо 16"/>
          <p:cNvSpPr/>
          <p:nvPr/>
        </p:nvSpPr>
        <p:spPr>
          <a:xfrm rot="20174916">
            <a:off x="5679973" y="1826278"/>
            <a:ext cx="626219" cy="546999"/>
          </a:xfrm>
          <a:prstGeom prst="rightArrow">
            <a:avLst>
              <a:gd name="adj1" fmla="val 50000"/>
              <a:gd name="adj2" fmla="val 6860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801169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133595"/>
              </p:ext>
            </p:extLst>
          </p:nvPr>
        </p:nvGraphicFramePr>
        <p:xfrm>
          <a:off x="251520" y="1412777"/>
          <a:ext cx="8640960" cy="5320437"/>
        </p:xfrm>
        <a:graphic>
          <a:graphicData uri="http://schemas.openxmlformats.org/drawingml/2006/table">
            <a:tbl>
              <a:tblPr/>
              <a:tblGrid>
                <a:gridCol w="532859"/>
                <a:gridCol w="8108101"/>
              </a:tblGrid>
              <a:tr h="34205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Электронная обработка документов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16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Использование готовых мультимедийных продуктов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101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Использование ресурсов сети Интернет для подготовки к урокам или для самообразования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16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Использование электронной почты для переписки, общения с коллегами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16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Использование компьютерных технологий во внеурочное время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7204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Использование компьютерных технологий в работе с родителями, на педсоветах, заседаниях МО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261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Использование собственных мультимедийных продуктов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261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Профессиональные форумы, работа в сетевых профессиональных ассоциациях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101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Использование  сети Интернет для участия в дистанционных конкурсах, олимпиадах, конференциях разного уровня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595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Дистанционное образование (курсы повышения квалификации)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59147" marR="59147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Grp="1" noChangeArrowheads="1"/>
          </p:cNvSpPr>
          <p:nvPr>
            <p:ph type="title"/>
          </p:nvPr>
        </p:nvSpPr>
        <p:spPr>
          <a:xfrm>
            <a:off x="179512" y="332656"/>
            <a:ext cx="8712968" cy="1107996"/>
          </a:xfrm>
        </p:spPr>
        <p:txBody>
          <a:bodyPr wrap="square" lIns="91440" tIns="45720" rIns="91440" bIns="45720">
            <a:spAutoFit/>
          </a:bodyPr>
          <a:lstStyle/>
          <a:p>
            <a:pPr algn="ctr" eaLnBrk="1" hangingPunct="1">
              <a:defRPr/>
            </a:pPr>
            <a:r>
              <a:rPr lang="ru-RU" sz="2800" b="1" dirty="0" smtClean="0">
                <a:solidFill>
                  <a:srgbClr val="FF0000"/>
                </a:solidFill>
                <a:effectLst/>
              </a:rPr>
              <a:t>Использование учителями начальных классов ИКТ</a:t>
            </a:r>
            <a:br>
              <a:rPr lang="ru-RU" sz="2800" b="1" dirty="0" smtClean="0">
                <a:solidFill>
                  <a:srgbClr val="FF0000"/>
                </a:solidFill>
                <a:effectLst/>
              </a:rPr>
            </a:br>
            <a:r>
              <a:rPr lang="ru-RU" sz="2000" b="1" dirty="0" smtClean="0">
                <a:solidFill>
                  <a:schemeClr val="bg2"/>
                </a:solidFill>
                <a:effectLst/>
              </a:rPr>
              <a:t>В таблице приведены данные по мере уменьшения значимости:</a:t>
            </a:r>
            <a:br>
              <a:rPr lang="ru-RU" sz="2000" b="1" dirty="0" smtClean="0">
                <a:solidFill>
                  <a:schemeClr val="bg2"/>
                </a:solidFill>
                <a:effectLst/>
              </a:rPr>
            </a:br>
            <a:endParaRPr lang="ru-RU" sz="1800" dirty="0" smtClean="0"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2"/>
          <p:cNvSpPr>
            <a:spLocks noGrp="1"/>
          </p:cNvSpPr>
          <p:nvPr>
            <p:ph idx="1"/>
          </p:nvPr>
        </p:nvSpPr>
        <p:spPr bwMode="auto">
          <a:xfrm>
            <a:off x="395536" y="332656"/>
            <a:ext cx="8353425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Первым направлением использования ИКТ стал переход на оформление основной документации в электронном формате. Учебно-воспитательный процесс, как известно, начинается с планирования. План работы кабинета, календарно-тематическое планирование уроков, план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самообразования 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или просто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разработку 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мероприятия удобно составлять на компьютере: в записи можно всегда внести поправки и дополнения. Информацию, записанную в память компьютера или сохраненную на съемном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носителе 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можно быстро найти, так как материалы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упорядочены 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по специальным папкам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: 	</a:t>
            </a: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  <a:defRPr/>
            </a:pPr>
            <a:r>
              <a:rPr lang="ru-RU" sz="2400" b="1" kern="0" dirty="0" smtClean="0">
                <a:solidFill>
                  <a:srgbClr val="002060"/>
                </a:solidFill>
              </a:rPr>
              <a:t>           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«Рабочие программы»,</a:t>
            </a:r>
            <a:r>
              <a:rPr lang="ru-RU" sz="2400" b="1" kern="0" dirty="0" err="1">
                <a:solidFill>
                  <a:srgbClr val="002060"/>
                </a:solidFill>
              </a:rPr>
              <a:t>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«Классные       часы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»,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	    «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Внеурочная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	деятельность», «Проекты», 	                     «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Наше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творчество», «Материалы для		           проведения </a:t>
            </a: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уроков</a:t>
            </a:r>
            <a:r>
              <a:rPr lang="ru-RU" sz="2400" b="1" kern="0" dirty="0" smtClean="0">
                <a:solidFill>
                  <a:srgbClr val="002060"/>
                </a:solidFill>
              </a:rPr>
              <a:t>», «</a:t>
            </a:r>
            <a:r>
              <a:rPr lang="ru-RU" sz="2400" b="1" kern="0" dirty="0">
                <a:solidFill>
                  <a:srgbClr val="002060"/>
                </a:solidFill>
              </a:rPr>
              <a:t>Мониторинг</a:t>
            </a:r>
            <a:r>
              <a:rPr lang="ru-RU" sz="2400" b="1" kern="0" dirty="0" smtClean="0">
                <a:solidFill>
                  <a:srgbClr val="002060"/>
                </a:solidFill>
              </a:rPr>
              <a:t>»</a:t>
            </a: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                                                  и другое 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6" y="299552"/>
            <a:ext cx="849694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kumimoji="0" lang="ru-RU" sz="2400" b="1" kern="0" dirty="0">
                <a:solidFill>
                  <a:srgbClr val="002060"/>
                </a:solidFill>
                <a:latin typeface="Times New Roman"/>
                <a:ea typeface="+mj-ea"/>
                <a:cs typeface="Arial"/>
              </a:rPr>
              <a:t>Для улучшения качества образования и  </a:t>
            </a:r>
            <a:r>
              <a:rPr kumimoji="0" lang="ru-RU" sz="2400" b="1" kern="0" dirty="0" smtClean="0">
                <a:solidFill>
                  <a:srgbClr val="002060"/>
                </a:solidFill>
                <a:latin typeface="Times New Roman"/>
                <a:ea typeface="+mj-ea"/>
                <a:cs typeface="Arial"/>
              </a:rPr>
              <a:t>результативности   </a:t>
            </a:r>
            <a:r>
              <a:rPr kumimoji="0" lang="ru-RU" sz="2400" b="1" kern="0" dirty="0">
                <a:solidFill>
                  <a:srgbClr val="002060"/>
                </a:solidFill>
                <a:latin typeface="Times New Roman"/>
                <a:ea typeface="+mj-ea"/>
                <a:cs typeface="Arial"/>
              </a:rPr>
              <a:t>обучения  использую </a:t>
            </a:r>
            <a:r>
              <a:rPr kumimoji="0" lang="ru-RU" sz="2400" b="1" kern="0" dirty="0" smtClean="0">
                <a:solidFill>
                  <a:srgbClr val="002060"/>
                </a:solidFill>
                <a:latin typeface="Times New Roman"/>
                <a:ea typeface="+mj-ea"/>
                <a:cs typeface="Arial"/>
              </a:rPr>
              <a:t>электронные  </a:t>
            </a:r>
            <a:r>
              <a:rPr kumimoji="0" lang="ru-RU" sz="2400" b="1" kern="0" dirty="0">
                <a:solidFill>
                  <a:srgbClr val="002060"/>
                </a:solidFill>
                <a:latin typeface="Times New Roman"/>
                <a:ea typeface="+mj-ea"/>
                <a:cs typeface="Arial"/>
              </a:rPr>
              <a:t>образовательные   ресурсы  - это   второе   направление   использования ИКТ в </a:t>
            </a:r>
            <a:r>
              <a:rPr kumimoji="0" lang="ru-RU" sz="2400" b="1" kern="0" dirty="0" smtClean="0">
                <a:solidFill>
                  <a:srgbClr val="002060"/>
                </a:solidFill>
                <a:latin typeface="Times New Roman"/>
                <a:ea typeface="+mj-ea"/>
                <a:cs typeface="Arial"/>
              </a:rPr>
              <a:t>образовательном</a:t>
            </a:r>
            <a:r>
              <a:rPr kumimoji="0" lang="ru-RU" sz="2400" b="1" kern="0" dirty="0">
                <a:solidFill>
                  <a:srgbClr val="002060"/>
                </a:solidFill>
                <a:latin typeface="Times New Roman"/>
                <a:ea typeface="+mj-ea"/>
                <a:cs typeface="Arial"/>
              </a:rPr>
              <a:t>	процессе.</a:t>
            </a:r>
            <a:r>
              <a:rPr kumimoji="0" lang="ru-RU" sz="2400" kern="0" dirty="0">
                <a:solidFill>
                  <a:srgbClr val="FFFF00"/>
                </a:solidFill>
                <a:latin typeface="Times New Roman"/>
                <a:ea typeface="+mj-ea"/>
                <a:cs typeface="Arial"/>
              </a:rPr>
              <a:t> </a:t>
            </a:r>
            <a:endParaRPr kumimoji="0" lang="ru-RU" sz="2400" kern="0" dirty="0" smtClean="0">
              <a:solidFill>
                <a:srgbClr val="FFFF00"/>
              </a:solidFill>
              <a:latin typeface="Times New Roman"/>
              <a:ea typeface="+mj-ea"/>
              <a:cs typeface="Arial"/>
            </a:endParaRPr>
          </a:p>
          <a:p>
            <a:pPr algn="just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339752" y="1890526"/>
            <a:ext cx="4754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kumimoji="0" lang="en-US" sz="2800" b="1" kern="0" dirty="0">
                <a:solidFill>
                  <a:srgbClr val="FF0000"/>
                </a:solidFill>
                <a:latin typeface="Times New Roman"/>
                <a:cs typeface="Arial"/>
              </a:rPr>
              <a:t>CD</a:t>
            </a:r>
            <a:r>
              <a:rPr kumimoji="0" lang="ru-RU" sz="2800" b="1" kern="0" dirty="0">
                <a:solidFill>
                  <a:srgbClr val="FF0000"/>
                </a:solidFill>
                <a:latin typeface="Times New Roman"/>
                <a:cs typeface="Arial"/>
              </a:rPr>
              <a:t>  УМК  «Школа России» </a:t>
            </a:r>
            <a:endParaRPr lang="ru-RU" b="1" dirty="0">
              <a:solidFill>
                <a:srgbClr val="FFFFFF"/>
              </a:solidFill>
            </a:endParaRP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82744"/>
            <a:ext cx="1933461" cy="1874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48" y="2463413"/>
            <a:ext cx="1968500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388817"/>
            <a:ext cx="2132012" cy="2005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121" y="4610099"/>
            <a:ext cx="1884006" cy="175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633" y="4610099"/>
            <a:ext cx="1943893" cy="1834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05833" y="476672"/>
            <a:ext cx="84969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800" b="1" kern="0" dirty="0">
                <a:solidFill>
                  <a:srgbClr val="002060"/>
                </a:solidFill>
              </a:rPr>
              <a:t>	Следующее направление использования ИКТ учитывает преобладание визуального восприятия над слуховым у большинства учащихся начальных классов</a:t>
            </a:r>
            <a:r>
              <a:rPr kumimoji="0" lang="ru-RU" sz="2800" b="1" kern="0" dirty="0" smtClean="0">
                <a:solidFill>
                  <a:srgbClr val="002060"/>
                </a:solidFill>
              </a:rPr>
              <a:t>.</a:t>
            </a:r>
            <a:endParaRPr kumimoji="0" lang="ru-RU" sz="2800" b="1" kern="0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Ксения\Downloads\IMG-b595f2d5b2b5d34b11450ece0b24a546-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492896"/>
            <a:ext cx="5041541" cy="378115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05833" y="476672"/>
            <a:ext cx="84969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800" b="1" kern="0" dirty="0">
                <a:solidFill>
                  <a:srgbClr val="002060"/>
                </a:solidFill>
              </a:rPr>
              <a:t>	</a:t>
            </a:r>
            <a:r>
              <a:rPr kumimoji="0" lang="ru-RU" sz="2800" b="1" kern="0" dirty="0" smtClean="0">
                <a:solidFill>
                  <a:srgbClr val="002060"/>
                </a:solidFill>
              </a:rPr>
              <a:t>В </a:t>
            </a:r>
            <a:r>
              <a:rPr kumimoji="0" lang="ru-RU" sz="2800" b="1" kern="0" dirty="0">
                <a:solidFill>
                  <a:srgbClr val="002060"/>
                </a:solidFill>
              </a:rPr>
              <a:t>своей практике  использую специально созданные для конкретных уроков или мероприятий мультимедийные презентации, содержащие краткий текст,  	схемы, рисунки, анимации, видеофрагменты,    </a:t>
            </a:r>
            <a:r>
              <a:rPr kumimoji="0" lang="ru-RU" sz="2800" b="1" kern="0" dirty="0" smtClean="0">
                <a:solidFill>
                  <a:srgbClr val="002060"/>
                </a:solidFill>
              </a:rPr>
              <a:t>демонстрацию </a:t>
            </a:r>
            <a:r>
              <a:rPr kumimoji="0" lang="ru-RU" sz="2800" b="1" kern="0" dirty="0">
                <a:solidFill>
                  <a:srgbClr val="002060"/>
                </a:solidFill>
              </a:rPr>
              <a:t>последовательности  действий. </a:t>
            </a:r>
          </a:p>
        </p:txBody>
      </p:sp>
      <p:pic>
        <p:nvPicPr>
          <p:cNvPr id="2050" name="Picture 2" descr="C:\Users\Ксения\Downloads\28-10-2021_06-10-37\IMG-9977b4be149f5bc5dfee1abdd90cb71c-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9" y="3284984"/>
            <a:ext cx="4102763" cy="307707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797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074694"/>
            <a:ext cx="842493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kumimoji="0" lang="ru-RU" sz="2800" b="1" kern="0" dirty="0">
                <a:solidFill>
                  <a:srgbClr val="002060"/>
                </a:solidFill>
                <a:latin typeface="+mj-lt"/>
                <a:cs typeface="Arial"/>
              </a:rPr>
              <a:t>наглядно представлять материал</a:t>
            </a:r>
            <a:r>
              <a:rPr kumimoji="0" lang="ru-RU" sz="2800" b="1" kern="0" dirty="0" smtClean="0">
                <a:solidFill>
                  <a:srgbClr val="002060"/>
                </a:solidFill>
                <a:latin typeface="+mj-lt"/>
                <a:cs typeface="Arial"/>
              </a:rPr>
              <a:t>;</a:t>
            </a:r>
          </a:p>
          <a:p>
            <a:pPr marL="457200" lvl="0" indent="-45720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kumimoji="0" lang="ru-RU" b="1" kern="0" dirty="0">
              <a:solidFill>
                <a:srgbClr val="002060"/>
              </a:solidFill>
              <a:latin typeface="+mj-lt"/>
              <a:cs typeface="Arial"/>
            </a:endParaRPr>
          </a:p>
          <a:p>
            <a:pPr marL="457200" lvl="0" indent="-45720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kumimoji="0" lang="ru-RU" sz="2800" b="1" kern="0" dirty="0">
                <a:solidFill>
                  <a:srgbClr val="002060"/>
                </a:solidFill>
                <a:latin typeface="+mj-lt"/>
                <a:cs typeface="Arial"/>
              </a:rPr>
              <a:t>интенсифицировать процесс объяснения нового материала</a:t>
            </a:r>
            <a:r>
              <a:rPr kumimoji="0" lang="ru-RU" sz="2800" b="1" kern="0" dirty="0" smtClean="0">
                <a:solidFill>
                  <a:srgbClr val="002060"/>
                </a:solidFill>
                <a:latin typeface="+mj-lt"/>
                <a:cs typeface="Arial"/>
              </a:rPr>
              <a:t>;</a:t>
            </a:r>
          </a:p>
          <a:p>
            <a:pPr marL="457200" lvl="0" indent="-45720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kumimoji="0" lang="ru-RU" b="1" kern="0" dirty="0">
              <a:solidFill>
                <a:srgbClr val="002060"/>
              </a:solidFill>
              <a:latin typeface="+mj-lt"/>
              <a:cs typeface="Arial"/>
            </a:endParaRPr>
          </a:p>
          <a:p>
            <a:pPr marL="457200" lvl="0" indent="-45720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kumimoji="0" lang="ru-RU" sz="2800" b="1" kern="0" dirty="0">
                <a:solidFill>
                  <a:srgbClr val="002060"/>
                </a:solidFill>
                <a:latin typeface="+mj-lt"/>
                <a:cs typeface="Arial"/>
              </a:rPr>
              <a:t>регулировать объем и скорость выводимой информации посредством анимации; </a:t>
            </a:r>
            <a:endParaRPr kumimoji="0" lang="ru-RU" sz="2800" b="1" kern="0" dirty="0" smtClean="0">
              <a:solidFill>
                <a:srgbClr val="002060"/>
              </a:solidFill>
              <a:latin typeface="+mj-lt"/>
              <a:cs typeface="Arial"/>
            </a:endParaRPr>
          </a:p>
          <a:p>
            <a:pPr lv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800" b="1" kern="0" dirty="0">
                <a:solidFill>
                  <a:srgbClr val="002060"/>
                </a:solidFill>
                <a:latin typeface="+mj-lt"/>
                <a:cs typeface="Arial"/>
              </a:rPr>
              <a:t>			</a:t>
            </a:r>
          </a:p>
          <a:p>
            <a:pPr marL="457200" lvl="0" indent="-45720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kumimoji="0" lang="ru-RU" sz="2800" b="1" kern="0" dirty="0">
                <a:solidFill>
                  <a:srgbClr val="002060"/>
                </a:solidFill>
                <a:latin typeface="+mj-lt"/>
                <a:cs typeface="Arial"/>
              </a:rPr>
              <a:t>скомпоновать учебный материал   	исходя из особенностей 	конкретного класса, темы, 	предмета.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Презентации позволяют учителю:</a:t>
            </a:r>
            <a: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/>
            </a:r>
            <a:b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</a:br>
            <a: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		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590545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2117" y="3673535"/>
            <a:ext cx="3529087" cy="264718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239" y="477838"/>
            <a:ext cx="3419475" cy="25654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3" y="458788"/>
            <a:ext cx="3635375" cy="27273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821" y="3789040"/>
            <a:ext cx="3221038" cy="24161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59113" y="1760538"/>
            <a:ext cx="3798887" cy="28495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372400658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dirty="0" smtClean="0">
                <a:solidFill>
                  <a:srgbClr val="FF0000"/>
                </a:solidFill>
              </a:rPr>
              <a:t>Внеклассное мероприятие</a:t>
            </a:r>
          </a:p>
        </p:txBody>
      </p:sp>
      <p:pic>
        <p:nvPicPr>
          <p:cNvPr id="3074" name="Picture 2" descr="C:\Users\Ксения\Downloads\28-10-2021_06-10-37\IMG-413c2c4513599b1bd0f2e8699588b1a5-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16713"/>
            <a:ext cx="3744416" cy="499255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virtual.uemsv.com/pluginfile.php/841/course/overviewfiles/Icon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4536504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1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323850" y="676161"/>
            <a:ext cx="85693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kumimoji="0"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Презентации позволяют учителю подготовить своё выступление на МО, педсовете</a:t>
            </a:r>
            <a:r>
              <a:rPr kumimoji="0"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kumimoji="0"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kumimoji="0" lang="ru-RU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		</a:t>
            </a:r>
            <a:endParaRPr kumimoji="0" lang="ru-RU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21" name="Picture 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4" r="13209"/>
          <a:stretch/>
        </p:blipFill>
        <p:spPr bwMode="auto">
          <a:xfrm>
            <a:off x="683568" y="1894787"/>
            <a:ext cx="3372506" cy="2566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16" t="20181" r="18184" b="15511"/>
          <a:stretch/>
        </p:blipFill>
        <p:spPr bwMode="auto">
          <a:xfrm>
            <a:off x="1331640" y="4146951"/>
            <a:ext cx="3141700" cy="2351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45" t="20181" r="18439" b="15966"/>
          <a:stretch/>
        </p:blipFill>
        <p:spPr bwMode="auto">
          <a:xfrm>
            <a:off x="4932040" y="1932600"/>
            <a:ext cx="3324290" cy="24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33" t="20181" r="18294" b="15511"/>
          <a:stretch/>
        </p:blipFill>
        <p:spPr bwMode="auto">
          <a:xfrm>
            <a:off x="5551405" y="4154662"/>
            <a:ext cx="3159456" cy="2351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310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211138" y="1268413"/>
            <a:ext cx="8677275" cy="1143000"/>
          </a:xfrm>
        </p:spPr>
        <p:txBody>
          <a:bodyPr/>
          <a:lstStyle/>
          <a:p>
            <a:pPr eaLnBrk="1" hangingPunct="1"/>
            <a:r>
              <a:rPr lang="ru-RU" sz="2800" b="1" dirty="0" smtClean="0">
                <a:solidFill>
                  <a:srgbClr val="002060"/>
                </a:solidFill>
              </a:rPr>
              <a:t>В последнее время современное обучение немыслимо без применения ресурсов Интернета. Электронная почта, поисковые системы,  дистанционные конференции, олимпиады и викторины становятся составной частью современного образования</a:t>
            </a:r>
            <a:r>
              <a:rPr lang="ru-RU" sz="2400" b="1" dirty="0" smtClean="0">
                <a:solidFill>
                  <a:srgbClr val="002060"/>
                </a:solidFill>
              </a:rPr>
              <a:t/>
            </a:r>
            <a:br>
              <a:rPr lang="ru-RU" sz="24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Полезные сайты</a:t>
            </a:r>
          </a:p>
        </p:txBody>
      </p:sp>
      <p:pic>
        <p:nvPicPr>
          <p:cNvPr id="19459" name="Picture 2" descr="Бесплатный школьный портал ПроШколу.ру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038" y="3905250"/>
            <a:ext cx="19050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4" descr="Каталог сайтов 'Российское образование в сети'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292600"/>
            <a:ext cx="13017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6" descr="Методсовет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763" y="3465513"/>
            <a:ext cx="1419225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8" descr="Сайт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175" y="4516438"/>
            <a:ext cx="11430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10" descr="Учительский портал 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788" y="5226050"/>
            <a:ext cx="952500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12" descr="http://www.uroki.net/banners/Soft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5859463"/>
            <a:ext cx="1236663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5" name="Прямоугольник 10"/>
          <p:cNvSpPr>
            <a:spLocks noChangeArrowheads="1"/>
          </p:cNvSpPr>
          <p:nvPr/>
        </p:nvSpPr>
        <p:spPr bwMode="auto">
          <a:xfrm>
            <a:off x="5962650" y="4618038"/>
            <a:ext cx="2235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0" lang="en-US" b="1" smtClean="0">
                <a:solidFill>
                  <a:srgbClr val="2D2015"/>
                </a:solidFill>
                <a:latin typeface="Arial" pitchFamily="34" charset="0"/>
              </a:rPr>
              <a:t>http://pedsovet.su/</a:t>
            </a:r>
            <a:endParaRPr kumimoji="0" lang="ru-RU" b="1" smtClean="0">
              <a:solidFill>
                <a:srgbClr val="2D2015"/>
              </a:solidFill>
              <a:latin typeface="Arial" pitchFamily="34" charset="0"/>
            </a:endParaRPr>
          </a:p>
        </p:txBody>
      </p:sp>
      <p:sp>
        <p:nvSpPr>
          <p:cNvPr id="19466" name="Прямоугольник 11"/>
          <p:cNvSpPr>
            <a:spLocks noChangeArrowheads="1"/>
          </p:cNvSpPr>
          <p:nvPr/>
        </p:nvSpPr>
        <p:spPr bwMode="auto">
          <a:xfrm>
            <a:off x="5832475" y="3938588"/>
            <a:ext cx="28940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0" lang="en-US" b="1" smtClean="0">
                <a:solidFill>
                  <a:srgbClr val="2D2015"/>
                </a:solidFill>
                <a:latin typeface="Arial" pitchFamily="34" charset="0"/>
              </a:rPr>
              <a:t>http://www.proshkolu.ru</a:t>
            </a:r>
            <a:r>
              <a:rPr kumimoji="0" lang="en-US" b="1" smtClean="0">
                <a:solidFill>
                  <a:srgbClr val="2D2015"/>
                </a:solidFill>
                <a:latin typeface="Arial" pitchFamily="34" charset="0"/>
                <a:hlinkClick r:id="rId9"/>
              </a:rPr>
              <a:t>/</a:t>
            </a:r>
            <a:endParaRPr kumimoji="0" lang="ru-RU" b="1" smtClean="0">
              <a:solidFill>
                <a:srgbClr val="2D2015"/>
              </a:solidFill>
              <a:latin typeface="Arial" pitchFamily="34" charset="0"/>
            </a:endParaRPr>
          </a:p>
        </p:txBody>
      </p:sp>
      <p:sp>
        <p:nvSpPr>
          <p:cNvPr id="19467" name="Прямоугольник 12"/>
          <p:cNvSpPr>
            <a:spLocks noChangeArrowheads="1"/>
          </p:cNvSpPr>
          <p:nvPr/>
        </p:nvSpPr>
        <p:spPr bwMode="auto">
          <a:xfrm>
            <a:off x="2132013" y="4516438"/>
            <a:ext cx="2454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0" lang="en-US" b="1" smtClean="0">
                <a:solidFill>
                  <a:srgbClr val="2D2015"/>
                </a:solidFill>
                <a:latin typeface="Arial" pitchFamily="34" charset="0"/>
              </a:rPr>
              <a:t>http://educat.msk.ru/</a:t>
            </a:r>
            <a:endParaRPr kumimoji="0" lang="ru-RU" b="1" smtClean="0">
              <a:solidFill>
                <a:srgbClr val="2D2015"/>
              </a:solidFill>
              <a:latin typeface="Arial" pitchFamily="34" charset="0"/>
            </a:endParaRPr>
          </a:p>
        </p:txBody>
      </p:sp>
      <p:sp>
        <p:nvSpPr>
          <p:cNvPr id="19468" name="Прямоугольник 13"/>
          <p:cNvSpPr>
            <a:spLocks noChangeArrowheads="1"/>
          </p:cNvSpPr>
          <p:nvPr/>
        </p:nvSpPr>
        <p:spPr bwMode="auto">
          <a:xfrm>
            <a:off x="3327400" y="3381375"/>
            <a:ext cx="25177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0" lang="en-US" b="1" smtClean="0">
                <a:solidFill>
                  <a:srgbClr val="2D2015"/>
                </a:solidFill>
                <a:latin typeface="Arial" pitchFamily="34" charset="0"/>
              </a:rPr>
              <a:t>http://metodsovet.su/</a:t>
            </a:r>
            <a:endParaRPr kumimoji="0" lang="ru-RU" b="1" smtClean="0">
              <a:solidFill>
                <a:srgbClr val="2D2015"/>
              </a:solidFill>
              <a:latin typeface="Arial" pitchFamily="34" charset="0"/>
            </a:endParaRPr>
          </a:p>
        </p:txBody>
      </p:sp>
      <p:sp>
        <p:nvSpPr>
          <p:cNvPr id="19469" name="Прямоугольник 14"/>
          <p:cNvSpPr>
            <a:spLocks noChangeArrowheads="1"/>
          </p:cNvSpPr>
          <p:nvPr/>
        </p:nvSpPr>
        <p:spPr bwMode="auto">
          <a:xfrm>
            <a:off x="4416425" y="5332413"/>
            <a:ext cx="28305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0" lang="en-US" b="1" smtClean="0">
                <a:solidFill>
                  <a:srgbClr val="2D2015"/>
                </a:solidFill>
                <a:latin typeface="Arial" pitchFamily="34" charset="0"/>
              </a:rPr>
              <a:t>http://www.uchportal.ru/</a:t>
            </a:r>
            <a:endParaRPr kumimoji="0" lang="ru-RU" b="1" smtClean="0">
              <a:solidFill>
                <a:srgbClr val="2D2015"/>
              </a:solidFill>
              <a:latin typeface="Arial" pitchFamily="34" charset="0"/>
            </a:endParaRPr>
          </a:p>
        </p:txBody>
      </p:sp>
      <p:sp>
        <p:nvSpPr>
          <p:cNvPr id="19470" name="Прямоугольник 15"/>
          <p:cNvSpPr>
            <a:spLocks noChangeArrowheads="1"/>
          </p:cNvSpPr>
          <p:nvPr/>
        </p:nvSpPr>
        <p:spPr bwMode="auto">
          <a:xfrm>
            <a:off x="3965575" y="5891213"/>
            <a:ext cx="2457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0" lang="en-US" b="1" smtClean="0">
                <a:solidFill>
                  <a:srgbClr val="2D2015"/>
                </a:solidFill>
                <a:latin typeface="Arial" pitchFamily="34" charset="0"/>
              </a:rPr>
              <a:t>http://www.uroki.net</a:t>
            </a:r>
            <a:r>
              <a:rPr kumimoji="0" lang="en-US" b="1" smtClean="0">
                <a:solidFill>
                  <a:srgbClr val="2D2015"/>
                </a:solidFill>
                <a:latin typeface="Arial" pitchFamily="34" charset="0"/>
                <a:hlinkClick r:id="rId10"/>
              </a:rPr>
              <a:t>/</a:t>
            </a:r>
            <a:endParaRPr kumimoji="0" lang="ru-RU" b="1" smtClean="0">
              <a:solidFill>
                <a:srgbClr val="2D2015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848039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9" name="Oval 5"/>
          <p:cNvSpPr>
            <a:spLocks noChangeArrowheads="1"/>
          </p:cNvSpPr>
          <p:nvPr/>
        </p:nvSpPr>
        <p:spPr bwMode="auto">
          <a:xfrm>
            <a:off x="2771775" y="2492375"/>
            <a:ext cx="3600450" cy="18002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kumimoji="0" lang="ru-RU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3052763" y="2420938"/>
            <a:ext cx="3241675" cy="170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0" lang="ru-RU" sz="3000" b="1" i="1" dirty="0" smtClean="0">
                <a:solidFill>
                  <a:srgbClr val="2D2015"/>
                </a:solidFill>
                <a:latin typeface="Times New Roman" pitchFamily="18" charset="0"/>
              </a:rPr>
              <a:t>Формы использования </a:t>
            </a:r>
          </a:p>
          <a:p>
            <a:pPr algn="ctr" eaLnBrk="1" hangingPunct="1">
              <a:spcBef>
                <a:spcPct val="50000"/>
              </a:spcBef>
            </a:pPr>
            <a:r>
              <a:rPr kumimoji="0" lang="ru-RU" sz="2800" b="1" i="1" dirty="0" smtClean="0">
                <a:solidFill>
                  <a:srgbClr val="2D2015"/>
                </a:solidFill>
                <a:latin typeface="Times New Roman" pitchFamily="18" charset="0"/>
              </a:rPr>
              <a:t>ИКТ</a:t>
            </a:r>
            <a:r>
              <a:rPr kumimoji="0" lang="ru-RU" sz="3000" b="1" i="1" dirty="0" smtClean="0">
                <a:solidFill>
                  <a:srgbClr val="2D2015"/>
                </a:solidFill>
                <a:latin typeface="Times New Roman" pitchFamily="18" charset="0"/>
              </a:rPr>
              <a:t> на уроках</a:t>
            </a:r>
          </a:p>
        </p:txBody>
      </p:sp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1728788" y="4846638"/>
            <a:ext cx="2232025" cy="650875"/>
          </a:xfrm>
          <a:prstGeom prst="rect">
            <a:avLst/>
          </a:prstGeom>
          <a:solidFill>
            <a:schemeClr val="bg2">
              <a:lumMod val="50000"/>
              <a:lumOff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ru-RU" b="1" dirty="0">
                <a:solidFill>
                  <a:srgbClr val="FFFF00"/>
                </a:solidFill>
                <a:latin typeface="Arial" pitchFamily="34" charset="0"/>
                <a:cs typeface="Arial"/>
              </a:rPr>
              <a:t>Электронный   учебник</a:t>
            </a:r>
          </a:p>
        </p:txBody>
      </p:sp>
      <p:sp>
        <p:nvSpPr>
          <p:cNvPr id="98311" name="Text Box 7"/>
          <p:cNvSpPr txBox="1">
            <a:spLocks noChangeArrowheads="1"/>
          </p:cNvSpPr>
          <p:nvPr/>
        </p:nvSpPr>
        <p:spPr bwMode="auto">
          <a:xfrm>
            <a:off x="684213" y="3608388"/>
            <a:ext cx="2087562" cy="650875"/>
          </a:xfrm>
          <a:prstGeom prst="rect">
            <a:avLst/>
          </a:prstGeom>
          <a:solidFill>
            <a:schemeClr val="bg2">
              <a:lumMod val="50000"/>
              <a:lumOff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ru-RU" b="1" dirty="0">
                <a:solidFill>
                  <a:srgbClr val="FFFF00"/>
                </a:solidFill>
                <a:latin typeface="Arial" pitchFamily="34" charset="0"/>
                <a:cs typeface="Arial"/>
              </a:rPr>
              <a:t>Обучающие программы</a:t>
            </a:r>
          </a:p>
        </p:txBody>
      </p:sp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539750" y="2492375"/>
            <a:ext cx="1944688" cy="376238"/>
          </a:xfrm>
          <a:prstGeom prst="rect">
            <a:avLst/>
          </a:prstGeom>
          <a:solidFill>
            <a:schemeClr val="bg2">
              <a:lumMod val="50000"/>
              <a:lumOff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ru-RU" b="1" dirty="0">
                <a:solidFill>
                  <a:srgbClr val="FFFF00"/>
                </a:solidFill>
                <a:latin typeface="Arial" pitchFamily="34" charset="0"/>
                <a:cs typeface="Arial"/>
              </a:rPr>
              <a:t>Презентации</a:t>
            </a:r>
          </a:p>
        </p:txBody>
      </p:sp>
      <p:sp>
        <p:nvSpPr>
          <p:cNvPr id="98313" name="Text Box 9"/>
          <p:cNvSpPr txBox="1">
            <a:spLocks noChangeArrowheads="1"/>
          </p:cNvSpPr>
          <p:nvPr/>
        </p:nvSpPr>
        <p:spPr bwMode="auto">
          <a:xfrm>
            <a:off x="539750" y="908050"/>
            <a:ext cx="2808288" cy="925513"/>
          </a:xfrm>
          <a:prstGeom prst="rect">
            <a:avLst/>
          </a:prstGeom>
          <a:solidFill>
            <a:schemeClr val="bg2">
              <a:lumMod val="50000"/>
              <a:lumOff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ru-RU" b="1" dirty="0">
                <a:solidFill>
                  <a:srgbClr val="FFFF00"/>
                </a:solidFill>
                <a:latin typeface="Arial" pitchFamily="34" charset="0"/>
                <a:cs typeface="Arial"/>
              </a:rPr>
              <a:t>Инновационный учебно-методический комплекс</a:t>
            </a:r>
          </a:p>
        </p:txBody>
      </p:sp>
      <p:sp>
        <p:nvSpPr>
          <p:cNvPr id="98316" name="Text Box 12"/>
          <p:cNvSpPr txBox="1">
            <a:spLocks noChangeArrowheads="1"/>
          </p:cNvSpPr>
          <p:nvPr/>
        </p:nvSpPr>
        <p:spPr bwMode="auto">
          <a:xfrm>
            <a:off x="5580063" y="1139825"/>
            <a:ext cx="2736850" cy="923925"/>
          </a:xfrm>
          <a:prstGeom prst="rect">
            <a:avLst/>
          </a:prstGeom>
          <a:solidFill>
            <a:schemeClr val="bg2">
              <a:lumMod val="50000"/>
              <a:lumOff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ru-RU" b="1" dirty="0">
                <a:solidFill>
                  <a:srgbClr val="FFFF00"/>
                </a:solidFill>
                <a:latin typeface="Arial" pitchFamily="34" charset="0"/>
                <a:cs typeface="Arial"/>
              </a:rPr>
              <a:t>Тесты, диагностические и контрольные работы</a:t>
            </a:r>
          </a:p>
        </p:txBody>
      </p:sp>
      <p:sp>
        <p:nvSpPr>
          <p:cNvPr id="98317" name="Text Box 13"/>
          <p:cNvSpPr txBox="1">
            <a:spLocks noChangeArrowheads="1"/>
          </p:cNvSpPr>
          <p:nvPr/>
        </p:nvSpPr>
        <p:spPr bwMode="auto">
          <a:xfrm>
            <a:off x="6664325" y="2868613"/>
            <a:ext cx="2016125" cy="646112"/>
          </a:xfrm>
          <a:prstGeom prst="rect">
            <a:avLst/>
          </a:prstGeom>
          <a:solidFill>
            <a:schemeClr val="bg2">
              <a:lumMod val="50000"/>
              <a:lumOff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ru-RU" b="1" dirty="0">
                <a:solidFill>
                  <a:srgbClr val="FFFF00"/>
                </a:solidFill>
                <a:latin typeface="Arial" pitchFamily="34" charset="0"/>
                <a:cs typeface="Arial"/>
              </a:rPr>
              <a:t>Учебные проекты</a:t>
            </a:r>
          </a:p>
        </p:txBody>
      </p:sp>
      <p:sp>
        <p:nvSpPr>
          <p:cNvPr id="98318" name="Text Box 14"/>
          <p:cNvSpPr txBox="1">
            <a:spLocks noChangeArrowheads="1"/>
          </p:cNvSpPr>
          <p:nvPr/>
        </p:nvSpPr>
        <p:spPr bwMode="auto">
          <a:xfrm>
            <a:off x="5975350" y="4275138"/>
            <a:ext cx="2690813" cy="368300"/>
          </a:xfrm>
          <a:prstGeom prst="rect">
            <a:avLst/>
          </a:prstGeom>
          <a:solidFill>
            <a:schemeClr val="bg2">
              <a:lumMod val="50000"/>
              <a:lumOff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ru-RU" b="1" dirty="0">
                <a:solidFill>
                  <a:srgbClr val="FFFF00"/>
                </a:solidFill>
                <a:latin typeface="Arial" pitchFamily="34" charset="0"/>
                <a:cs typeface="Arial"/>
              </a:rPr>
              <a:t>Тренажёры</a:t>
            </a:r>
          </a:p>
        </p:txBody>
      </p:sp>
      <p:sp>
        <p:nvSpPr>
          <p:cNvPr id="98320" name="Text Box 16"/>
          <p:cNvSpPr txBox="1">
            <a:spLocks noChangeArrowheads="1"/>
          </p:cNvSpPr>
          <p:nvPr/>
        </p:nvSpPr>
        <p:spPr bwMode="auto">
          <a:xfrm>
            <a:off x="4614863" y="5380038"/>
            <a:ext cx="2482850" cy="376237"/>
          </a:xfrm>
          <a:prstGeom prst="rect">
            <a:avLst/>
          </a:prstGeom>
          <a:solidFill>
            <a:schemeClr val="bg2">
              <a:lumMod val="50000"/>
              <a:lumOff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ru-RU" b="1" dirty="0">
                <a:solidFill>
                  <a:srgbClr val="FFFF00"/>
                </a:solidFill>
                <a:latin typeface="Arial" pitchFamily="34" charset="0"/>
                <a:cs typeface="Arial"/>
              </a:rPr>
              <a:t>Интернет</a:t>
            </a:r>
          </a:p>
        </p:txBody>
      </p:sp>
      <p:sp>
        <p:nvSpPr>
          <p:cNvPr id="98321" name="Line 17"/>
          <p:cNvSpPr>
            <a:spLocks noChangeShapeType="1"/>
          </p:cNvSpPr>
          <p:nvPr/>
        </p:nvSpPr>
        <p:spPr bwMode="auto">
          <a:xfrm flipH="1" flipV="1">
            <a:off x="3348038" y="1844675"/>
            <a:ext cx="287337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kumimoji="0" lang="ru-RU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98322" name="Line 18"/>
          <p:cNvSpPr>
            <a:spLocks noChangeShapeType="1"/>
          </p:cNvSpPr>
          <p:nvPr/>
        </p:nvSpPr>
        <p:spPr bwMode="auto">
          <a:xfrm flipV="1">
            <a:off x="5219700" y="1809750"/>
            <a:ext cx="360363" cy="682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kumimoji="0" lang="ru-RU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98323" name="Line 19"/>
          <p:cNvSpPr>
            <a:spLocks noChangeShapeType="1"/>
          </p:cNvSpPr>
          <p:nvPr/>
        </p:nvSpPr>
        <p:spPr bwMode="auto">
          <a:xfrm flipV="1">
            <a:off x="4427538" y="908050"/>
            <a:ext cx="447675" cy="15128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kumimoji="0" lang="ru-RU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98324" name="Line 20"/>
          <p:cNvSpPr>
            <a:spLocks noChangeShapeType="1"/>
          </p:cNvSpPr>
          <p:nvPr/>
        </p:nvSpPr>
        <p:spPr bwMode="auto">
          <a:xfrm flipV="1">
            <a:off x="6294438" y="3155950"/>
            <a:ext cx="369887" cy="365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kumimoji="0" lang="ru-RU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98325" name="Line 21"/>
          <p:cNvSpPr>
            <a:spLocks noChangeShapeType="1"/>
          </p:cNvSpPr>
          <p:nvPr/>
        </p:nvSpPr>
        <p:spPr bwMode="auto">
          <a:xfrm flipH="1" flipV="1">
            <a:off x="2484438" y="2708275"/>
            <a:ext cx="64770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kumimoji="0" lang="ru-RU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98326" name="Line 22"/>
          <p:cNvSpPr>
            <a:spLocks noChangeShapeType="1"/>
          </p:cNvSpPr>
          <p:nvPr/>
        </p:nvSpPr>
        <p:spPr bwMode="auto">
          <a:xfrm flipH="1">
            <a:off x="2771775" y="3933825"/>
            <a:ext cx="360363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kumimoji="0" lang="ru-RU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98328" name="Line 24"/>
          <p:cNvSpPr>
            <a:spLocks noChangeShapeType="1"/>
          </p:cNvSpPr>
          <p:nvPr/>
        </p:nvSpPr>
        <p:spPr bwMode="auto">
          <a:xfrm flipH="1">
            <a:off x="3490913" y="4318000"/>
            <a:ext cx="550862" cy="479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kumimoji="0" lang="ru-RU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98329" name="Line 25"/>
          <p:cNvSpPr>
            <a:spLocks noChangeShapeType="1"/>
          </p:cNvSpPr>
          <p:nvPr/>
        </p:nvSpPr>
        <p:spPr bwMode="auto">
          <a:xfrm>
            <a:off x="5614988" y="4065588"/>
            <a:ext cx="360362" cy="2524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kumimoji="0" lang="ru-RU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98330" name="Line 26"/>
          <p:cNvSpPr>
            <a:spLocks noChangeShapeType="1"/>
          </p:cNvSpPr>
          <p:nvPr/>
        </p:nvSpPr>
        <p:spPr bwMode="auto">
          <a:xfrm>
            <a:off x="4673600" y="4318000"/>
            <a:ext cx="403225" cy="10572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kumimoji="0" lang="ru-RU" smtClean="0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3787775" y="533400"/>
            <a:ext cx="2690813" cy="369888"/>
          </a:xfrm>
          <a:prstGeom prst="rect">
            <a:avLst/>
          </a:prstGeom>
          <a:solidFill>
            <a:schemeClr val="bg2">
              <a:lumMod val="50000"/>
              <a:lumOff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ru-RU" b="1" dirty="0">
                <a:solidFill>
                  <a:srgbClr val="FFFF00"/>
                </a:solidFill>
                <a:latin typeface="Arial" pitchFamily="34" charset="0"/>
                <a:cs typeface="Arial"/>
              </a:rPr>
              <a:t>Видеофильмы</a:t>
            </a:r>
          </a:p>
        </p:txBody>
      </p:sp>
    </p:spTree>
    <p:extLst>
      <p:ext uri="{BB962C8B-B14F-4D97-AF65-F5344CB8AC3E}">
        <p14:creationId xmlns:p14="http://schemas.microsoft.com/office/powerpoint/2010/main" val="705202050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8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1000"/>
                                        <p:tgtEl>
                                          <p:spTgt spid="98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1000"/>
                                        <p:tgtEl>
                                          <p:spTgt spid="98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10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1000"/>
                                        <p:tgtEl>
                                          <p:spTgt spid="98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4" dur="1000"/>
                                        <p:tgtEl>
                                          <p:spTgt spid="98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7" dur="1000"/>
                                        <p:tgtEl>
                                          <p:spTgt spid="98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4" dur="1000"/>
                                        <p:tgtEl>
                                          <p:spTgt spid="98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5" dur="2000"/>
                                        <p:tgtEl>
                                          <p:spTgt spid="98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9" grpId="0" animBg="1"/>
      <p:bldP spid="98308" grpId="0"/>
      <p:bldP spid="98310" grpId="0" animBg="1"/>
      <p:bldP spid="98311" grpId="0" animBg="1"/>
      <p:bldP spid="98312" grpId="0" animBg="1"/>
      <p:bldP spid="98313" grpId="0" animBg="1"/>
      <p:bldP spid="98316" grpId="0" animBg="1"/>
      <p:bldP spid="98317" grpId="0" animBg="1"/>
      <p:bldP spid="98318" grpId="0" animBg="1"/>
      <p:bldP spid="98320" grpId="0" animBg="1"/>
      <p:bldP spid="98321" grpId="0" animBg="1"/>
      <p:bldP spid="98322" grpId="0" animBg="1"/>
      <p:bldP spid="98324" grpId="0" animBg="1"/>
      <p:bldP spid="98325" grpId="0" animBg="1"/>
      <p:bldP spid="98326" grpId="0" animBg="1"/>
      <p:bldP spid="98328" grpId="0" animBg="1"/>
      <p:bldP spid="98329" grpId="0" animBg="1"/>
      <p:bldP spid="98330" grpId="0" animBg="1"/>
      <p:bldP spid="2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859088" y="2387600"/>
            <a:ext cx="3392487" cy="1143000"/>
          </a:xfrm>
        </p:spPr>
        <p:txBody>
          <a:bodyPr/>
          <a:lstStyle/>
          <a:p>
            <a:pPr eaLnBrk="1" hangingPunct="1"/>
            <a:r>
              <a:rPr lang="ru-RU" sz="3200" b="1" dirty="0" smtClean="0">
                <a:solidFill>
                  <a:srgbClr val="FF0000"/>
                </a:solidFill>
              </a:rPr>
              <a:t>На каких этапах уроках целесообразно использование ИКТ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6183313" y="3933825"/>
            <a:ext cx="2016125" cy="1008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 dirty="0">
              <a:solidFill>
                <a:srgbClr val="FFFFFF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dirty="0">
                <a:solidFill>
                  <a:srgbClr val="FFFFFF"/>
                </a:solidFill>
              </a:rPr>
              <a:t>Обобщение пройденного материала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 dirty="0">
              <a:solidFill>
                <a:srgbClr val="FFFFFF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11188" y="1919288"/>
            <a:ext cx="1981200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 dirty="0">
              <a:solidFill>
                <a:srgbClr val="FFFFFF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dirty="0">
                <a:solidFill>
                  <a:srgbClr val="FFFFFF"/>
                </a:solidFill>
              </a:rPr>
              <a:t>Повторение пройденного материала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 dirty="0">
              <a:solidFill>
                <a:srgbClr val="FFFFFF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300788" y="2306638"/>
            <a:ext cx="2159000" cy="10937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 dirty="0">
              <a:solidFill>
                <a:srgbClr val="FFFFFF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dirty="0">
                <a:solidFill>
                  <a:srgbClr val="FFFFFF"/>
                </a:solidFill>
              </a:rPr>
              <a:t>Закрепление нового материала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 dirty="0">
              <a:solidFill>
                <a:srgbClr val="FFFFFF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79613" y="688975"/>
            <a:ext cx="2376487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 dirty="0">
              <a:solidFill>
                <a:srgbClr val="FFFFFF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dirty="0">
                <a:solidFill>
                  <a:srgbClr val="FFFFFF"/>
                </a:solidFill>
              </a:rPr>
              <a:t>Объяснение нового материала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 dirty="0">
              <a:solidFill>
                <a:srgbClr val="FFFFFF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11188" y="3398838"/>
            <a:ext cx="2160587" cy="8651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dirty="0">
                <a:solidFill>
                  <a:srgbClr val="FFFFFF"/>
                </a:solidFill>
              </a:rPr>
              <a:t>Диагностика усвоения пройденного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605463" y="546100"/>
            <a:ext cx="2655887" cy="1222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 dirty="0">
              <a:solidFill>
                <a:srgbClr val="FFFFFF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dirty="0">
                <a:solidFill>
                  <a:srgbClr val="FFFFFF"/>
                </a:solidFill>
              </a:rPr>
              <a:t>Открытия нового знания или инструктирования класса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 dirty="0">
              <a:solidFill>
                <a:srgbClr val="FFFFFF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722688" y="4264025"/>
            <a:ext cx="1873250" cy="5048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dirty="0">
                <a:solidFill>
                  <a:srgbClr val="FFFFFF"/>
                </a:solidFill>
              </a:rPr>
              <a:t>Рефлексия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246" y="5108575"/>
            <a:ext cx="2266554" cy="1312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056" y="5108575"/>
            <a:ext cx="2303463" cy="1312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Прямая соединительная линия 10"/>
          <p:cNvCxnSpPr>
            <a:stCxn id="8" idx="1"/>
            <a:endCxn id="29698" idx="0"/>
          </p:cNvCxnSpPr>
          <p:nvPr/>
        </p:nvCxnSpPr>
        <p:spPr>
          <a:xfrm flipH="1">
            <a:off x="3108523" y="4516438"/>
            <a:ext cx="614165" cy="5921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5605463" y="4652963"/>
            <a:ext cx="334962" cy="4365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218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2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8" grpId="0"/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"/>
          <p:cNvSpPr txBox="1">
            <a:spLocks noChangeArrowheads="1"/>
          </p:cNvSpPr>
          <p:nvPr/>
        </p:nvSpPr>
        <p:spPr bwMode="auto">
          <a:xfrm>
            <a:off x="468313" y="457200"/>
            <a:ext cx="8424862" cy="66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kumimoji="0" lang="ru-RU" sz="32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DejaVu Sans"/>
                <a:cs typeface="DejaVu Sans"/>
              </a:rPr>
              <a:t>Формы ИКТ активности детей на уроках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827088" y="1125538"/>
            <a:ext cx="3168650" cy="18716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 sz="2000" dirty="0">
              <a:solidFill>
                <a:srgbClr val="FFFFFF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000" dirty="0">
                <a:solidFill>
                  <a:srgbClr val="FFFFFF"/>
                </a:solidFill>
              </a:rPr>
              <a:t>индивидуальное или групповое выступление: презентация с помощью ИКТ;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 sz="2000" dirty="0">
              <a:solidFill>
                <a:srgbClr val="FFFFFF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076825" y="3789363"/>
            <a:ext cx="3609975" cy="24479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 sz="2000" dirty="0">
              <a:solidFill>
                <a:srgbClr val="FFFFFF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000" dirty="0">
                <a:solidFill>
                  <a:srgbClr val="FFFFFF"/>
                </a:solidFill>
              </a:rPr>
              <a:t>проектная работа: поиск, обработка готовых и создание собственных информационных объектов с помощью инструментов  и средств ИКТ;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 sz="2000" dirty="0">
              <a:solidFill>
                <a:srgbClr val="FFFFFF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979613" y="4221163"/>
            <a:ext cx="2700337" cy="18748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 sz="2000" dirty="0">
              <a:solidFill>
                <a:srgbClr val="FFFFFF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000" dirty="0">
                <a:solidFill>
                  <a:srgbClr val="FFFFFF"/>
                </a:solidFill>
              </a:rPr>
              <a:t>исследование процессов с использованием инструментов и средств ИКТ;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ru-RU" sz="2000" dirty="0">
              <a:solidFill>
                <a:srgbClr val="FFFFFF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64163" y="1287463"/>
            <a:ext cx="2874962" cy="11334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000" dirty="0">
                <a:solidFill>
                  <a:srgbClr val="FFFFFF"/>
                </a:solidFill>
              </a:rPr>
              <a:t>практикумы с интерактивными заданиями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248150" y="2636838"/>
            <a:ext cx="2411413" cy="10080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ru-RU" sz="2000" dirty="0">
                <a:solidFill>
                  <a:srgbClr val="FFFFFF"/>
                </a:solidFill>
              </a:rPr>
              <a:t>индивидуальное компьютерное тестирование;</a:t>
            </a:r>
          </a:p>
        </p:txBody>
      </p:sp>
    </p:spTree>
    <p:extLst>
      <p:ext uri="{BB962C8B-B14F-4D97-AF65-F5344CB8AC3E}">
        <p14:creationId xmlns:p14="http://schemas.microsoft.com/office/powerpoint/2010/main" val="1151113651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85192" y="-2198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 </a:t>
            </a:r>
            <a:r>
              <a:rPr lang="ru-RU" sz="3900" b="1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</a:rPr>
              <a:t>Использование ИКТ учащимися</a:t>
            </a:r>
            <a:endParaRPr lang="ru-RU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C:\Users\Ксения\Downloads\28-10-2021_06-10-37\IMG-2dd182610a509ea1a2b5e47694ba6a0c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256" y="1196752"/>
            <a:ext cx="6912768" cy="51845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91170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692696"/>
            <a:ext cx="8229600" cy="5775325"/>
          </a:xfrm>
        </p:spPr>
        <p:txBody>
          <a:bodyPr/>
          <a:lstStyle/>
          <a:p>
            <a:pPr algn="just" eaLnBrk="1" hangingPunct="1">
              <a:defRPr/>
            </a:pPr>
            <a:r>
              <a:rPr lang="ru-RU" dirty="0" smtClean="0"/>
              <a:t>Уроки с использованием ИКТ стали привычными для учащихся моих классов, а для меня -нормой работы. </a:t>
            </a:r>
          </a:p>
          <a:p>
            <a:pPr algn="just" eaLnBrk="1" hangingPunct="1">
              <a:defRPr/>
            </a:pPr>
            <a:r>
              <a:rPr lang="ru-RU" dirty="0" smtClean="0"/>
              <a:t>Очевидно, что ИКТ – мощный педагогический инструмент в руках учителя, им надо владеть и широко использовать на своих предметных уроках.</a:t>
            </a:r>
          </a:p>
          <a:p>
            <a:pPr algn="just" eaLnBrk="1" hangingPunct="1">
              <a:defRPr/>
            </a:pP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</a:rPr>
              <a:t>Учитель  всегда  должен помнить,  что  ИКТ – это  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не  цель,  а  лишь средство обучения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</a:rPr>
              <a:t>.  Она  должна  применяться  только  там,  где  она  действительно  необходима!</a:t>
            </a:r>
          </a:p>
          <a:p>
            <a:pPr algn="just" eaLnBrk="1" hangingPunct="1">
              <a:defRPr/>
            </a:pPr>
            <a:endParaRPr lang="ru-RU" dirty="0" smtClean="0"/>
          </a:p>
        </p:txBody>
      </p:sp>
      <p:pic>
        <p:nvPicPr>
          <p:cNvPr id="5124" name="Picture 4" descr="https://tronix.pl/wp-content/uploads/2018/12/tronix-o-nas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3" t="35042" r="5583" b="33358"/>
          <a:stretch/>
        </p:blipFill>
        <p:spPr bwMode="auto">
          <a:xfrm>
            <a:off x="3851920" y="5013176"/>
            <a:ext cx="4680520" cy="166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332656"/>
            <a:ext cx="8229600" cy="4389437"/>
          </a:xfrm>
        </p:spPr>
        <p:txBody>
          <a:bodyPr/>
          <a:lstStyle/>
          <a:p>
            <a:pPr algn="just" eaLnBrk="1" hangingPunct="1">
              <a:defRPr/>
            </a:pPr>
            <a:r>
              <a:rPr lang="ru-RU" sz="2400" dirty="0" smtClean="0"/>
              <a:t>Но всякое лекарство может стать ядом, если принять в неразумных дозах. Нужно помнить, что компьютер - это не волшебная палочка, которая за один час занятий сделает ребенка сразу умным и развитым. </a:t>
            </a:r>
          </a:p>
          <a:p>
            <a:pPr algn="just" eaLnBrk="1" hangingPunct="1">
              <a:defRPr/>
            </a:pPr>
            <a:r>
              <a:rPr lang="ru-RU" sz="2400" dirty="0" smtClean="0"/>
              <a:t>Существуют </a:t>
            </a:r>
            <a:r>
              <a:rPr lang="ru-RU" sz="2400" dirty="0"/>
              <a:t>определенные ограничения по времени. Чрезмерное общение с компьютером может не только привести к ухудшению зрения ребенка, но и отрицательно сказаться на его психическом здоровье</a:t>
            </a:r>
            <a:r>
              <a:rPr lang="ru-RU" sz="2400" dirty="0" smtClean="0"/>
              <a:t>.</a:t>
            </a:r>
            <a:r>
              <a:rPr lang="ru-RU" sz="2400" dirty="0"/>
              <a:t> </a:t>
            </a:r>
            <a:endParaRPr lang="ru-RU" sz="2400" dirty="0" smtClean="0"/>
          </a:p>
          <a:p>
            <a:pPr algn="just" eaLnBrk="1" hangingPunct="1">
              <a:defRPr/>
            </a:pPr>
            <a:r>
              <a:rPr lang="ru-RU" sz="2400" dirty="0" smtClean="0"/>
              <a:t>И </a:t>
            </a:r>
            <a:r>
              <a:rPr lang="ru-RU" sz="2400" dirty="0"/>
              <a:t>все же компьютер - это наше будущее. Он помогает интеллектуальному росту ребенка, ускоряет процесс мышления. С другой стороны - нельзя уповать только на компьютер и не превращать его в единственный источник знаний об окружающем мире, заменяющий книги, игрушки, а главное - живое общение.</a:t>
            </a:r>
          </a:p>
          <a:p>
            <a:pPr eaLnBrk="1" hangingPunct="1">
              <a:defRPr/>
            </a:pPr>
            <a:endParaRPr lang="ru-RU" dirty="0" smtClean="0"/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pPr eaLnBrk="1" hangingPunct="1">
              <a:defRPr/>
            </a:pPr>
            <a:endParaRPr lang="ru-RU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3"/>
          <p:cNvSpPr>
            <a:spLocks noGrp="1" noChangeArrowheads="1"/>
          </p:cNvSpPr>
          <p:nvPr>
            <p:ph idx="1"/>
          </p:nvPr>
        </p:nvSpPr>
        <p:spPr>
          <a:xfrm>
            <a:off x="755650" y="692150"/>
            <a:ext cx="8229600" cy="4962525"/>
          </a:xfrm>
        </p:spPr>
        <p:txBody>
          <a:bodyPr/>
          <a:lstStyle/>
          <a:p>
            <a:pPr eaLnBrk="1" hangingPunct="1"/>
            <a:r>
              <a:rPr lang="ru-RU" altLang="ru-RU" smtClean="0"/>
              <a:t>На мой взгляд, использование ИКТ в учебном процессе — это требование времени, что позволяет вовлечь детей в активную работу и вызвать у них стремление к получению знаний.</a:t>
            </a:r>
          </a:p>
        </p:txBody>
      </p:sp>
      <p:pic>
        <p:nvPicPr>
          <p:cNvPr id="6146" name="Picture 2" descr="C:\Users\Ксения\Downloads\28-10-2021_06-10-37\IMG-cd72553b8a3d7eae0174da2cf226b7b5-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420888"/>
            <a:ext cx="5184576" cy="38884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47664" y="1340768"/>
            <a:ext cx="633670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kumimoji="0" lang="ru-RU" sz="5400" b="1" dirty="0">
                <a:ln w="1905"/>
                <a:gradFill>
                  <a:gsLst>
                    <a:gs pos="0">
                      <a:srgbClr val="2D2D8A">
                        <a:shade val="20000"/>
                        <a:satMod val="200000"/>
                      </a:srgbClr>
                    </a:gs>
                    <a:gs pos="78000">
                      <a:srgbClr val="2D2D8A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2D2D8A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cs typeface="Arial"/>
              </a:rPr>
              <a:t>Спасибо за </a:t>
            </a:r>
          </a:p>
          <a:p>
            <a:pPr algn="ctr" eaLnBrk="1" hangingPunct="1">
              <a:defRPr/>
            </a:pPr>
            <a:r>
              <a:rPr kumimoji="0" lang="ru-RU" sz="5400" b="1" dirty="0">
                <a:ln w="1905"/>
                <a:gradFill>
                  <a:gsLst>
                    <a:gs pos="0">
                      <a:srgbClr val="2D2D8A">
                        <a:shade val="20000"/>
                        <a:satMod val="200000"/>
                      </a:srgbClr>
                    </a:gs>
                    <a:gs pos="78000">
                      <a:srgbClr val="2D2D8A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2D2D8A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/>
                <a:cs typeface="Arial"/>
              </a:rPr>
              <a:t>внимание!</a:t>
            </a: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3203848" y="5301208"/>
            <a:ext cx="568920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endParaRPr lang="ru-RU" sz="2000" i="1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Project Overview">
  <a:themeElements>
    <a:clrScheme name="Project Overview 1">
      <a:dk1>
        <a:srgbClr val="000000"/>
      </a:dk1>
      <a:lt1>
        <a:srgbClr val="FFFFFF"/>
      </a:lt1>
      <a:dk2>
        <a:srgbClr val="0066CC"/>
      </a:dk2>
      <a:lt2>
        <a:srgbClr val="CBCBCB"/>
      </a:lt2>
      <a:accent1>
        <a:srgbClr val="00CCFF"/>
      </a:accent1>
      <a:accent2>
        <a:srgbClr val="00FFCC"/>
      </a:accent2>
      <a:accent3>
        <a:srgbClr val="AAB8E2"/>
      </a:accent3>
      <a:accent4>
        <a:srgbClr val="DADADA"/>
      </a:accent4>
      <a:accent5>
        <a:srgbClr val="AAE2FF"/>
      </a:accent5>
      <a:accent6>
        <a:srgbClr val="00E7B9"/>
      </a:accent6>
      <a:hlink>
        <a:srgbClr val="FF3300"/>
      </a:hlink>
      <a:folHlink>
        <a:srgbClr val="FF7C80"/>
      </a:folHlink>
    </a:clrScheme>
    <a:fontScheme name="Project Overview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lnDef>
  </a:objectDefaults>
  <a:extraClrSchemeLst>
    <a:extraClrScheme>
      <a:clrScheme name="Project Overview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CCFF"/>
        </a:accent1>
        <a:accent2>
          <a:srgbClr val="00FFCC"/>
        </a:accent2>
        <a:accent3>
          <a:srgbClr val="AAB8E2"/>
        </a:accent3>
        <a:accent4>
          <a:srgbClr val="DADADA"/>
        </a:accent4>
        <a:accent5>
          <a:srgbClr val="AAE2FF"/>
        </a:accent5>
        <a:accent6>
          <a:srgbClr val="00E7B9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Overview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Overview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Project Overview">
  <a:themeElements>
    <a:clrScheme name="Project Overview 1">
      <a:dk1>
        <a:srgbClr val="000000"/>
      </a:dk1>
      <a:lt1>
        <a:srgbClr val="FFFFFF"/>
      </a:lt1>
      <a:dk2>
        <a:srgbClr val="0066CC"/>
      </a:dk2>
      <a:lt2>
        <a:srgbClr val="CBCBCB"/>
      </a:lt2>
      <a:accent1>
        <a:srgbClr val="00CCFF"/>
      </a:accent1>
      <a:accent2>
        <a:srgbClr val="00FFCC"/>
      </a:accent2>
      <a:accent3>
        <a:srgbClr val="AAB8E2"/>
      </a:accent3>
      <a:accent4>
        <a:srgbClr val="DADADA"/>
      </a:accent4>
      <a:accent5>
        <a:srgbClr val="AAE2FF"/>
      </a:accent5>
      <a:accent6>
        <a:srgbClr val="00E7B9"/>
      </a:accent6>
      <a:hlink>
        <a:srgbClr val="FF3300"/>
      </a:hlink>
      <a:folHlink>
        <a:srgbClr val="FF7C80"/>
      </a:folHlink>
    </a:clrScheme>
    <a:fontScheme name="Project Overview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lnDef>
  </a:objectDefaults>
  <a:extraClrSchemeLst>
    <a:extraClrScheme>
      <a:clrScheme name="Project Overview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CCFF"/>
        </a:accent1>
        <a:accent2>
          <a:srgbClr val="00FFCC"/>
        </a:accent2>
        <a:accent3>
          <a:srgbClr val="AAB8E2"/>
        </a:accent3>
        <a:accent4>
          <a:srgbClr val="DADADA"/>
        </a:accent4>
        <a:accent5>
          <a:srgbClr val="AAE2FF"/>
        </a:accent5>
        <a:accent6>
          <a:srgbClr val="00E7B9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Overview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Overview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Project Overview">
  <a:themeElements>
    <a:clrScheme name="Project Overview 1">
      <a:dk1>
        <a:srgbClr val="000000"/>
      </a:dk1>
      <a:lt1>
        <a:srgbClr val="FFFFFF"/>
      </a:lt1>
      <a:dk2>
        <a:srgbClr val="0066CC"/>
      </a:dk2>
      <a:lt2>
        <a:srgbClr val="CBCBCB"/>
      </a:lt2>
      <a:accent1>
        <a:srgbClr val="00CCFF"/>
      </a:accent1>
      <a:accent2>
        <a:srgbClr val="00FFCC"/>
      </a:accent2>
      <a:accent3>
        <a:srgbClr val="AAB8E2"/>
      </a:accent3>
      <a:accent4>
        <a:srgbClr val="DADADA"/>
      </a:accent4>
      <a:accent5>
        <a:srgbClr val="AAE2FF"/>
      </a:accent5>
      <a:accent6>
        <a:srgbClr val="00E7B9"/>
      </a:accent6>
      <a:hlink>
        <a:srgbClr val="FF3300"/>
      </a:hlink>
      <a:folHlink>
        <a:srgbClr val="FF7C80"/>
      </a:folHlink>
    </a:clrScheme>
    <a:fontScheme name="Project Overview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lnDef>
  </a:objectDefaults>
  <a:extraClrSchemeLst>
    <a:extraClrScheme>
      <a:clrScheme name="Project Overview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CCFF"/>
        </a:accent1>
        <a:accent2>
          <a:srgbClr val="00FFCC"/>
        </a:accent2>
        <a:accent3>
          <a:srgbClr val="AAB8E2"/>
        </a:accent3>
        <a:accent4>
          <a:srgbClr val="DADADA"/>
        </a:accent4>
        <a:accent5>
          <a:srgbClr val="AAE2FF"/>
        </a:accent5>
        <a:accent6>
          <a:srgbClr val="00E7B9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Overview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Overview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Project Overview">
  <a:themeElements>
    <a:clrScheme name="Project Overview 1">
      <a:dk1>
        <a:srgbClr val="000000"/>
      </a:dk1>
      <a:lt1>
        <a:srgbClr val="FFFFFF"/>
      </a:lt1>
      <a:dk2>
        <a:srgbClr val="0066CC"/>
      </a:dk2>
      <a:lt2>
        <a:srgbClr val="CBCBCB"/>
      </a:lt2>
      <a:accent1>
        <a:srgbClr val="00CCFF"/>
      </a:accent1>
      <a:accent2>
        <a:srgbClr val="00FFCC"/>
      </a:accent2>
      <a:accent3>
        <a:srgbClr val="AAB8E2"/>
      </a:accent3>
      <a:accent4>
        <a:srgbClr val="DADADA"/>
      </a:accent4>
      <a:accent5>
        <a:srgbClr val="AAE2FF"/>
      </a:accent5>
      <a:accent6>
        <a:srgbClr val="00E7B9"/>
      </a:accent6>
      <a:hlink>
        <a:srgbClr val="FF3300"/>
      </a:hlink>
      <a:folHlink>
        <a:srgbClr val="FF7C80"/>
      </a:folHlink>
    </a:clrScheme>
    <a:fontScheme name="Project Overview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lnDef>
  </a:objectDefaults>
  <a:extraClrSchemeLst>
    <a:extraClrScheme>
      <a:clrScheme name="Project Overview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CCFF"/>
        </a:accent1>
        <a:accent2>
          <a:srgbClr val="00FFCC"/>
        </a:accent2>
        <a:accent3>
          <a:srgbClr val="AAB8E2"/>
        </a:accent3>
        <a:accent4>
          <a:srgbClr val="DADADA"/>
        </a:accent4>
        <a:accent5>
          <a:srgbClr val="AAE2FF"/>
        </a:accent5>
        <a:accent6>
          <a:srgbClr val="00E7B9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Overview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Overview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6_РОДИТЕЛЬСКОЕ СОБРАНИЕ  ИТОГИ 3 ЧЕТВЕРТИ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Diseño predeterminado">
  <a:themeElements>
    <a:clrScheme name="Diseño predeterminado 12">
      <a:dk1>
        <a:srgbClr val="2D2015"/>
      </a:dk1>
      <a:lt1>
        <a:srgbClr val="FFFFFF"/>
      </a:lt1>
      <a:dk2>
        <a:srgbClr val="523E26"/>
      </a:dk2>
      <a:lt2>
        <a:srgbClr val="DFC08D"/>
      </a:lt2>
      <a:accent1>
        <a:srgbClr val="8C7B70"/>
      </a:accent1>
      <a:accent2>
        <a:srgbClr val="8F5F2F"/>
      </a:accent2>
      <a:accent3>
        <a:srgbClr val="B3AFAC"/>
      </a:accent3>
      <a:accent4>
        <a:srgbClr val="DADADA"/>
      </a:accent4>
      <a:accent5>
        <a:srgbClr val="C5BFBB"/>
      </a:accent5>
      <a:accent6>
        <a:srgbClr val="81552A"/>
      </a:accent6>
      <a:hlink>
        <a:srgbClr val="CCB400"/>
      </a:hlink>
      <a:folHlink>
        <a:srgbClr val="8C9EA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3510</TotalTime>
  <Words>740</Words>
  <Application>Microsoft Office PowerPoint</Application>
  <PresentationFormat>Экран (4:3)</PresentationFormat>
  <Paragraphs>117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7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Поток</vt:lpstr>
      <vt:lpstr>1_Project Overview</vt:lpstr>
      <vt:lpstr>2_Project Overview</vt:lpstr>
      <vt:lpstr>Project Overview</vt:lpstr>
      <vt:lpstr>3_Project Overview</vt:lpstr>
      <vt:lpstr>6_РОДИТЕЛЬСКОЕ СОБРАНИЕ  ИТОГИ 3 ЧЕТВЕРТИ</vt:lpstr>
      <vt:lpstr>Diseño predeterminado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Использование учителями начальных классов ИКТ В таблице приведены данные по мере уменьшения значимости: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Презентации позволяют учителю:    </vt:lpstr>
      <vt:lpstr>Презентация PowerPoint</vt:lpstr>
      <vt:lpstr>Внеклассное мероприятие</vt:lpstr>
      <vt:lpstr>Презентация PowerPoint</vt:lpstr>
      <vt:lpstr>В последнее время современное обучение немыслимо без применения ресурсов Интернета. Электронная почта, поисковые системы,  дистанционные конференции, олимпиады и викторины становятся составной частью современного образования Полезные сайты</vt:lpstr>
      <vt:lpstr>Презентация PowerPoint</vt:lpstr>
      <vt:lpstr>На каких этапах уроках целесообразно использование ИКТ</vt:lpstr>
      <vt:lpstr>Презентация PowerPoint</vt:lpstr>
      <vt:lpstr> Использование ИКТ учащимися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ИКТ на уроках в начальной школе.</dc:title>
  <dc:creator>Зиганьшин  М.М.</dc:creator>
  <cp:lastModifiedBy>Ксения</cp:lastModifiedBy>
  <cp:revision>82</cp:revision>
  <dcterms:created xsi:type="dcterms:W3CDTF">2009-04-03T14:15:42Z</dcterms:created>
  <dcterms:modified xsi:type="dcterms:W3CDTF">2022-01-18T05:25:55Z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2575635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