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60" r:id="rId1"/>
  </p:sldMasterIdLst>
  <p:sldIdLst>
    <p:sldId id="258" r:id="rId2"/>
    <p:sldId id="257" r:id="rId3"/>
    <p:sldId id="262" r:id="rId4"/>
    <p:sldId id="270" r:id="rId5"/>
    <p:sldId id="271" r:id="rId6"/>
    <p:sldId id="256" r:id="rId7"/>
    <p:sldId id="272" r:id="rId8"/>
    <p:sldId id="273" r:id="rId9"/>
    <p:sldId id="274" r:id="rId10"/>
    <p:sldId id="260" r:id="rId11"/>
    <p:sldId id="275" r:id="rId12"/>
    <p:sldId id="264" r:id="rId13"/>
    <p:sldId id="265" r:id="rId14"/>
    <p:sldId id="259" r:id="rId15"/>
    <p:sldId id="261" r:id="rId16"/>
    <p:sldId id="267" r:id="rId17"/>
    <p:sldId id="263" r:id="rId18"/>
    <p:sldId id="269" r:id="rId19"/>
    <p:sldId id="266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65" autoAdjust="0"/>
    <p:restoredTop sz="94660"/>
  </p:normalViewPr>
  <p:slideViewPr>
    <p:cSldViewPr>
      <p:cViewPr varScale="1">
        <p:scale>
          <a:sx n="83" d="100"/>
          <a:sy n="83" d="100"/>
        </p:scale>
        <p:origin x="1459" y="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1/16/2024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1/16/2024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1/16/2024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1/16/2024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1/16/2024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1/16/2024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1/16/2024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1/16/2024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1/16/2024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1/16/2024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1/16/2024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28E80666-FB37-4B36-9149-507F3B0178E3}" type="datetimeFigureOut">
              <a:rPr lang="en-US" smtClean="0"/>
              <a:pPr/>
              <a:t>1/16/2024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D7E63A33-8271-4DD0-9C48-789913D7C11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61" r:id="rId1"/>
    <p:sldLayoutId id="2147483962" r:id="rId2"/>
    <p:sldLayoutId id="2147483963" r:id="rId3"/>
    <p:sldLayoutId id="2147483964" r:id="rId4"/>
    <p:sldLayoutId id="2147483965" r:id="rId5"/>
    <p:sldLayoutId id="2147483966" r:id="rId6"/>
    <p:sldLayoutId id="2147483967" r:id="rId7"/>
    <p:sldLayoutId id="2147483968" r:id="rId8"/>
    <p:sldLayoutId id="2147483969" r:id="rId9"/>
    <p:sldLayoutId id="2147483970" r:id="rId10"/>
    <p:sldLayoutId id="21474839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paintnet.ru/download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3.jpeg"/><Relationship Id="rId7" Type="http://schemas.microsoft.com/office/2007/relationships/hdphoto" Target="../media/hdphoto2.wdp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microsoft.com/office/2007/relationships/hdphoto" Target="../media/hdphoto1.wdp"/><Relationship Id="rId4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18.jpeg"/><Relationship Id="rId7" Type="http://schemas.microsoft.com/office/2007/relationships/hdphoto" Target="../media/hdphoto4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6.png"/><Relationship Id="rId4" Type="http://schemas.microsoft.com/office/2007/relationships/hdphoto" Target="../media/hdphoto3.wdp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2.jpeg"/><Relationship Id="rId7" Type="http://schemas.openxmlformats.org/officeDocument/2006/relationships/image" Target="../media/image24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microsoft.com/office/2007/relationships/hdphoto" Target="../media/hdphoto5.wdp"/><Relationship Id="rId4" Type="http://schemas.openxmlformats.org/officeDocument/2006/relationships/image" Target="../media/image2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16.png"/><Relationship Id="rId4" Type="http://schemas.openxmlformats.org/officeDocument/2006/relationships/image" Target="../media/image32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>
          <a:xfrm>
            <a:off x="683567" y="4293096"/>
            <a:ext cx="7776864" cy="2160240"/>
          </a:xfrm>
        </p:spPr>
        <p:txBody>
          <a:bodyPr>
            <a:normAutofit/>
          </a:bodyPr>
          <a:lstStyle/>
          <a:p>
            <a:pPr algn="ctr"/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>Учитель-дефектолог Макаревич О.Н.</a:t>
            </a:r>
          </a:p>
          <a:p>
            <a:pPr algn="ctr"/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Санкт-Петербург</a:t>
            </a:r>
          </a:p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2024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г.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179512" y="836712"/>
            <a:ext cx="8784975" cy="3096344"/>
          </a:xfrm>
        </p:spPr>
        <p:txBody>
          <a:bodyPr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182880" indent="0" algn="ctr">
              <a:buNone/>
            </a:pPr>
            <a:r>
              <a:rPr lang="ru-RU" sz="36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«Практический потенциал использования графического редактора</a:t>
            </a:r>
            <a:r>
              <a:rPr lang="en-US" sz="36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6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для создания дидактического </a:t>
            </a:r>
            <a:r>
              <a:rPr lang="ru-RU" sz="36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и методического </a:t>
            </a:r>
            <a:r>
              <a:rPr lang="ru-RU" sz="36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материала </a:t>
            </a:r>
            <a:r>
              <a:rPr lang="ru-RU" sz="36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педагогом»</a:t>
            </a:r>
            <a:endParaRPr lang="ru-RU" sz="360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79948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-6678" y="32048"/>
            <a:ext cx="9144000" cy="2316832"/>
          </a:xfrm>
        </p:spPr>
        <p:txBody>
          <a:bodyPr/>
          <a:lstStyle/>
          <a:p>
            <a:pPr marL="182880" indent="0" algn="ctr">
              <a:lnSpc>
                <a:spcPct val="150000"/>
              </a:lnSpc>
              <a:buNone/>
            </a:pPr>
            <a:r>
              <a:rPr lang="ru-RU" sz="4000" dirty="0">
                <a:ln w="1905"/>
                <a:solidFill>
                  <a:schemeClr val="accent6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Графический </a:t>
            </a:r>
            <a:r>
              <a:rPr lang="ru-RU" sz="4000" dirty="0" smtClean="0">
                <a:ln w="1905"/>
                <a:solidFill>
                  <a:schemeClr val="accent6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редактор</a:t>
            </a:r>
            <a:r>
              <a:rPr lang="ru-RU" sz="4000" dirty="0">
                <a:ln w="1905"/>
                <a:solidFill>
                  <a:schemeClr val="accent6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en-US" sz="4000" dirty="0" smtClean="0">
                <a:ln w="1905"/>
                <a:solidFill>
                  <a:schemeClr val="accent6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Paint.NET</a:t>
            </a:r>
            <a:r>
              <a:rPr lang="en-US" dirty="0" smtClean="0">
                <a:ln w="1905"/>
                <a:solidFill>
                  <a:schemeClr val="accent6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en-US" sz="3200" dirty="0" smtClean="0">
                <a:ln w="1905"/>
                <a:solidFill>
                  <a:schemeClr val="accent6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https</a:t>
            </a:r>
            <a:r>
              <a:rPr lang="en-US" sz="3200" dirty="0">
                <a:ln w="1905"/>
                <a:solidFill>
                  <a:schemeClr val="accent6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://paintnet.ru/</a:t>
            </a:r>
            <a:endParaRPr lang="ru-RU" sz="3200" dirty="0">
              <a:ln w="1905"/>
              <a:solidFill>
                <a:schemeClr val="accent6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026" name="Picture 2" descr="C:\Users\Олеся\Desktop\кмо 29.11.22\Paint-NET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0645" y="4509120"/>
            <a:ext cx="1993404" cy="19934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23528" y="2492896"/>
            <a:ext cx="864763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2400" dirty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Paint.NET — бесплатный растровый графический редактор рисунков и фотографий для </a:t>
            </a:r>
            <a:r>
              <a:rPr lang="ru-RU" sz="2400" dirty="0" err="1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Windows</a:t>
            </a:r>
            <a:r>
              <a:rPr lang="ru-RU" sz="2400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, разработанный </a:t>
            </a:r>
            <a:r>
              <a:rPr lang="ru-RU" sz="2400" dirty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на </a:t>
            </a:r>
            <a:r>
              <a:rPr lang="ru-RU" sz="2400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платформе .NET </a:t>
            </a:r>
            <a:r>
              <a:rPr lang="ru-RU" sz="2400" dirty="0" err="1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Framework</a:t>
            </a:r>
            <a:r>
              <a:rPr lang="ru-RU" sz="2400" dirty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310622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98" t="13840" r="20452" b="5294"/>
          <a:stretch/>
        </p:blipFill>
        <p:spPr bwMode="auto">
          <a:xfrm>
            <a:off x="2051720" y="2373670"/>
            <a:ext cx="4680520" cy="39132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5" name="Picture 3" descr="E:\кмо 29.11.22\строка.pn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5733256"/>
            <a:ext cx="2667000" cy="76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95536" y="404664"/>
            <a:ext cx="8964488" cy="546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9580">
              <a:lnSpc>
                <a:spcPct val="115000"/>
              </a:lnSpc>
              <a:spcAft>
                <a:spcPts val="0"/>
              </a:spcAft>
            </a:pPr>
            <a:r>
              <a:rPr lang="ru-RU" sz="2800" u="sng" dirty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Paint.NET имеет ряд </a:t>
            </a:r>
            <a:r>
              <a:rPr lang="ru-RU" sz="2800" u="sng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преимуществ</a:t>
            </a:r>
            <a:r>
              <a:rPr lang="ru-RU" sz="2800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: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539552" y="1196752"/>
            <a:ext cx="8208912" cy="8710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200" dirty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программа бесплатна для распространения и </a:t>
            </a:r>
            <a:r>
              <a:rPr lang="ru-RU" sz="2200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использования (</a:t>
            </a:r>
            <a:r>
              <a:rPr lang="en-US" sz="2200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hlinkClick r:id="rId4"/>
              </a:rPr>
              <a:t>https</a:t>
            </a:r>
            <a:r>
              <a:rPr lang="en-US" sz="2200" dirty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hlinkClick r:id="rId4"/>
              </a:rPr>
              <a:t>://</a:t>
            </a:r>
            <a:r>
              <a:rPr lang="en-US" sz="2200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hlinkClick r:id="rId4"/>
              </a:rPr>
              <a:t>paintnet.ru/download</a:t>
            </a:r>
            <a:r>
              <a:rPr lang="ru-RU" sz="2200" dirty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818528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52" t="12628" r="20248" b="13035"/>
          <a:stretch/>
        </p:blipFill>
        <p:spPr bwMode="auto">
          <a:xfrm>
            <a:off x="1691680" y="1993563"/>
            <a:ext cx="5616624" cy="432756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5" name="Picture 3" descr="E:\кмо 29.11.22\строка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5952158"/>
            <a:ext cx="2779507" cy="737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95536" y="1225671"/>
            <a:ext cx="7560840" cy="4816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200" dirty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имеет удобный интерфейс, похожий на </a:t>
            </a:r>
            <a:r>
              <a:rPr lang="ru-RU" sz="2200" dirty="0" err="1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Photoshop</a:t>
            </a:r>
            <a:endParaRPr lang="ru-RU" sz="2200" dirty="0">
              <a:ln w="0"/>
              <a:solidFill>
                <a:schemeClr val="accent1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51520" y="382924"/>
            <a:ext cx="6552728" cy="546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9580">
              <a:lnSpc>
                <a:spcPct val="115000"/>
              </a:lnSpc>
              <a:spcAft>
                <a:spcPts val="0"/>
              </a:spcAft>
            </a:pPr>
            <a:r>
              <a:rPr lang="ru-RU" sz="2800" u="sng" dirty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Paint.NET имеет ряд преимуществ</a:t>
            </a:r>
            <a:r>
              <a:rPr lang="ru-RU" sz="2800" dirty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2846736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36" t="13370" r="20014" b="7353"/>
          <a:stretch/>
        </p:blipFill>
        <p:spPr bwMode="auto">
          <a:xfrm>
            <a:off x="1600029" y="1844824"/>
            <a:ext cx="5553372" cy="45070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5" name="Picture 3" descr="E:\кмо 29.11.22\строка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0346" y="5752441"/>
            <a:ext cx="2880320" cy="737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755576" y="1052736"/>
            <a:ext cx="7632848" cy="4491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200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доступны бесплатные уроки</a:t>
            </a:r>
            <a:endParaRPr lang="ru-RU" sz="2200" dirty="0">
              <a:ln w="0"/>
              <a:solidFill>
                <a:schemeClr val="accent1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64702" y="292834"/>
            <a:ext cx="6488699" cy="5464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49580">
              <a:lnSpc>
                <a:spcPct val="115000"/>
              </a:lnSpc>
              <a:spcAft>
                <a:spcPts val="0"/>
              </a:spcAft>
            </a:pPr>
            <a:r>
              <a:rPr lang="ru-RU" sz="2800" u="sng" dirty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Paint.NET имеет ряд преимуществ:</a:t>
            </a:r>
          </a:p>
        </p:txBody>
      </p:sp>
    </p:spTree>
    <p:extLst>
      <p:ext uri="{BB962C8B-B14F-4D97-AF65-F5344CB8AC3E}">
        <p14:creationId xmlns:p14="http://schemas.microsoft.com/office/powerpoint/2010/main" val="4188949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Олеся\Desktop\кмо 29.11.22\How-to-Install-Paint.NET-on-Windows-11--1024x576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564903"/>
            <a:ext cx="5676122" cy="319281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4" name="Прямоугольник 3"/>
          <p:cNvSpPr/>
          <p:nvPr/>
        </p:nvSpPr>
        <p:spPr>
          <a:xfrm>
            <a:off x="467544" y="281891"/>
            <a:ext cx="6488699" cy="5464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49580">
              <a:lnSpc>
                <a:spcPct val="115000"/>
              </a:lnSpc>
              <a:spcAft>
                <a:spcPts val="0"/>
              </a:spcAft>
            </a:pPr>
            <a:r>
              <a:rPr lang="ru-RU" sz="2800" u="sng" dirty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Paint.NET имеет ряд преимуществ: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596833" y="991901"/>
            <a:ext cx="8543122" cy="12603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200" dirty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оптимизирована для работы с двуядерными и </a:t>
            </a:r>
            <a:r>
              <a:rPr lang="ru-RU" sz="2200" dirty="0" err="1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четырехядерными</a:t>
            </a:r>
            <a:r>
              <a:rPr lang="ru-RU" sz="2200" dirty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процессорами</a:t>
            </a:r>
            <a:r>
              <a:rPr lang="ru-RU" sz="2200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;</a:t>
            </a: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200" dirty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ч</a:t>
            </a:r>
            <a:r>
              <a:rPr lang="ru-RU" sz="2200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астые </a:t>
            </a:r>
            <a:r>
              <a:rPr lang="ru-RU" sz="2200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обновление.</a:t>
            </a:r>
            <a:endParaRPr lang="ru-RU" sz="2200" dirty="0">
              <a:ln w="0"/>
              <a:solidFill>
                <a:schemeClr val="accent1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8" name="Picture 3" descr="E:\кмо 29.11.22\строка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5949280"/>
            <a:ext cx="2880320" cy="737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3794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11560" y="476672"/>
            <a:ext cx="6552728" cy="546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9580">
              <a:lnSpc>
                <a:spcPct val="115000"/>
              </a:lnSpc>
              <a:spcAft>
                <a:spcPts val="0"/>
              </a:spcAft>
            </a:pPr>
            <a:r>
              <a:rPr lang="ru-RU" sz="2800" u="sng" dirty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Paint.NET имеет ряд преимуществ:</a:t>
            </a:r>
          </a:p>
        </p:txBody>
      </p:sp>
      <p:pic>
        <p:nvPicPr>
          <p:cNvPr id="5" name="Picture 3" descr="E:\кмо 29.11.22\строка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6003925"/>
            <a:ext cx="2880320" cy="737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539552" y="1210365"/>
            <a:ext cx="792088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200" dirty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позволяет работать с несколькими документами </a:t>
            </a:r>
            <a:r>
              <a:rPr lang="ru-RU" sz="2200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сразу</a:t>
            </a:r>
            <a:endParaRPr lang="ru-RU" sz="2200" dirty="0">
              <a:ln w="0"/>
              <a:solidFill>
                <a:schemeClr val="accent1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1600" y="1856485"/>
            <a:ext cx="6353868" cy="3947407"/>
          </a:xfrm>
          <a:prstGeom prst="rect">
            <a:avLst/>
          </a:prstGeom>
          <a:solidFill>
            <a:srgbClr val="FFFFFF">
              <a:shade val="85000"/>
            </a:srgbClr>
          </a:solidFill>
          <a:ln w="127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18741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54045" y="360151"/>
            <a:ext cx="6488699" cy="5464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49580">
              <a:lnSpc>
                <a:spcPct val="115000"/>
              </a:lnSpc>
              <a:spcAft>
                <a:spcPts val="0"/>
              </a:spcAft>
            </a:pPr>
            <a:r>
              <a:rPr lang="ru-RU" sz="2800" u="sng" dirty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Paint.NET имеет ряд преимуществ:</a:t>
            </a:r>
          </a:p>
        </p:txBody>
      </p:sp>
      <p:pic>
        <p:nvPicPr>
          <p:cNvPr id="5" name="Picture 3" descr="E:\кмо 29.11.22\строка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5733256"/>
            <a:ext cx="2880320" cy="737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827584" y="1124744"/>
            <a:ext cx="4735592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200" dirty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поддерживает работу со слоями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7623" y="1773792"/>
            <a:ext cx="6049067" cy="38154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117505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E:\кмо 29.11.22\строка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7540" y="5877272"/>
            <a:ext cx="2880320" cy="737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611560" y="218076"/>
            <a:ext cx="6488699" cy="5464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49580">
              <a:lnSpc>
                <a:spcPct val="115000"/>
              </a:lnSpc>
              <a:spcAft>
                <a:spcPts val="0"/>
              </a:spcAft>
            </a:pPr>
            <a:r>
              <a:rPr lang="ru-RU" sz="2800" u="sng" dirty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Paint.NET имеет ряд преимуществ: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827584" y="909300"/>
            <a:ext cx="4163319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200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разнообразие инструментов</a:t>
            </a:r>
            <a:endParaRPr lang="ru-RU" sz="2200" dirty="0">
              <a:ln w="0"/>
              <a:solidFill>
                <a:schemeClr val="accent1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2141" y="1484784"/>
            <a:ext cx="5589256" cy="4169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1863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E:\кмо 29.11.22\строка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9766" y="5877272"/>
            <a:ext cx="2880320" cy="737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11560" y="218076"/>
            <a:ext cx="6488699" cy="5464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49580">
              <a:lnSpc>
                <a:spcPct val="115000"/>
              </a:lnSpc>
              <a:spcAft>
                <a:spcPts val="0"/>
              </a:spcAft>
            </a:pPr>
            <a:r>
              <a:rPr lang="ru-RU" sz="2800" u="sng" dirty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Paint.NET имеет ряд преимуществ: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23528" y="836712"/>
            <a:ext cx="5157105" cy="8710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indent="-285750" algn="just">
              <a:lnSpc>
                <a:spcPct val="115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2200" dirty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прост в </a:t>
            </a:r>
            <a:r>
              <a:rPr lang="ru-RU" sz="2200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использовании;</a:t>
            </a:r>
          </a:p>
          <a:p>
            <a:pPr marL="742950" indent="-285750" algn="just">
              <a:lnSpc>
                <a:spcPct val="115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2200" dirty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с</a:t>
            </a:r>
            <a:r>
              <a:rPr lang="ru-RU" sz="2200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пециальные </a:t>
            </a:r>
            <a:r>
              <a:rPr lang="ru-RU" sz="2200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эффекты.</a:t>
            </a:r>
            <a:endParaRPr lang="ru-RU" sz="2200" dirty="0">
              <a:ln w="0"/>
              <a:solidFill>
                <a:schemeClr val="accent1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1795556"/>
            <a:ext cx="5175195" cy="4051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0154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611560" y="218076"/>
            <a:ext cx="6488699" cy="5464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49580">
              <a:lnSpc>
                <a:spcPct val="115000"/>
              </a:lnSpc>
              <a:spcAft>
                <a:spcPts val="0"/>
              </a:spcAft>
            </a:pPr>
            <a:r>
              <a:rPr lang="ru-RU" sz="2800" u="sng" dirty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Paint.NET имеет ряд преимуществ: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323528" y="789362"/>
            <a:ext cx="5157105" cy="4491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indent="-285750" algn="just">
              <a:lnSpc>
                <a:spcPct val="115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2200" dirty="0" err="1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безлимитная</a:t>
            </a:r>
            <a:r>
              <a:rPr lang="ru-RU" sz="2200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ru-RU" sz="2200" dirty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история</a:t>
            </a:r>
          </a:p>
        </p:txBody>
      </p:sp>
      <p:pic>
        <p:nvPicPr>
          <p:cNvPr id="11" name="Picture 3" descr="E:\кмо 29.11.22\строка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9766" y="5733256"/>
            <a:ext cx="2880320" cy="737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C:\Users\Олеся\Desktop\кмо 29.11.22\1200px-Paint.NET_354_rus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9146" y="1412777"/>
            <a:ext cx="6577190" cy="4110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7942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5915" y="1540506"/>
            <a:ext cx="1605640" cy="2248031"/>
          </a:xfrm>
          <a:prstGeom prst="rect">
            <a:avLst/>
          </a:prstGeom>
          <a:solidFill>
            <a:srgbClr val="FFFFFF">
              <a:shade val="85000"/>
            </a:srgbClr>
          </a:solidFill>
          <a:ln w="9525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5142" y="1484784"/>
            <a:ext cx="2232432" cy="3125594"/>
          </a:xfrm>
          <a:prstGeom prst="rect">
            <a:avLst/>
          </a:prstGeom>
          <a:solidFill>
            <a:srgbClr val="FFFFFF">
              <a:shade val="85000"/>
            </a:srgbClr>
          </a:solidFill>
          <a:ln w="9525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6" name="Picture 2" descr="https://sun9-41.userapi.com/impg/zLUGDpRjT8jzHmcKymyy8NmgxlGcXM6omVfCqA/21AIVoJJnLw.jpg?size=1201x1600&amp;quality=96&amp;sign=3e822b53db5e7653221347a41d9518e7&amp;type=album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5077" b="19669"/>
          <a:stretch/>
        </p:blipFill>
        <p:spPr bwMode="auto">
          <a:xfrm>
            <a:off x="378407" y="3816192"/>
            <a:ext cx="2994288" cy="2603008"/>
          </a:xfrm>
          <a:prstGeom prst="rect">
            <a:avLst/>
          </a:prstGeom>
          <a:solidFill>
            <a:srgbClr val="FFFFFF">
              <a:shade val="85000"/>
            </a:srgbClr>
          </a:solidFill>
          <a:ln w="9525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28" name="Picture 4" descr="https://sun9-86.userapi.com/impg/5ehAsP7cvprGH5kPE0U7dRLMSbHDgIadoumjRg/IzcAtBOLIVE.jpg?size=1201x1600&amp;quality=96&amp;sign=cdbea2df7d8dc341de65769447fa0ffd&amp;type=album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3263" r="333" b="10726"/>
          <a:stretch/>
        </p:blipFill>
        <p:spPr bwMode="auto">
          <a:xfrm>
            <a:off x="3707904" y="3986447"/>
            <a:ext cx="2461663" cy="2501091"/>
          </a:xfrm>
          <a:prstGeom prst="rect">
            <a:avLst/>
          </a:prstGeom>
          <a:solidFill>
            <a:srgbClr val="FFFFFF">
              <a:shade val="85000"/>
            </a:srgbClr>
          </a:solidFill>
          <a:ln w="9525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2" name="Picture 2" descr="E:\кмо 29.11.22\логотип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8769" y="5202149"/>
            <a:ext cx="1239049" cy="1228976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 w="12700">
            <a:solidFill>
              <a:srgbClr val="002060"/>
            </a:solidFill>
          </a:ln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13" name="Прямоугольник 12"/>
          <p:cNvSpPr/>
          <p:nvPr/>
        </p:nvSpPr>
        <p:spPr>
          <a:xfrm>
            <a:off x="285605" y="260648"/>
            <a:ext cx="8451096" cy="5878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49580">
              <a:lnSpc>
                <a:spcPct val="115000"/>
              </a:lnSpc>
              <a:spcAft>
                <a:spcPts val="0"/>
              </a:spcAft>
            </a:pPr>
            <a:r>
              <a:rPr lang="ru-RU" sz="2800" u="sng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Продукты, выполненные с помощью Paint.NET:</a:t>
            </a:r>
            <a:endParaRPr lang="ru-RU" sz="2800" u="sng" dirty="0">
              <a:ln w="0"/>
              <a:solidFill>
                <a:schemeClr val="accent1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0386" y="1540506"/>
            <a:ext cx="3710331" cy="16496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indent="-285750" algn="just">
              <a:lnSpc>
                <a:spcPct val="115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2200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Дидактические </a:t>
            </a:r>
            <a:r>
              <a:rPr lang="ru-RU" sz="2200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пособия.</a:t>
            </a:r>
            <a:endParaRPr lang="ru-RU" sz="2200" dirty="0" smtClean="0">
              <a:ln w="0"/>
              <a:solidFill>
                <a:schemeClr val="accent1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marL="742950" indent="-285750" algn="just">
              <a:lnSpc>
                <a:spcPct val="115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2200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Бирки.</a:t>
            </a:r>
            <a:endParaRPr lang="ru-RU" sz="2200" dirty="0" smtClean="0">
              <a:ln w="0"/>
              <a:solidFill>
                <a:schemeClr val="accent1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marL="742950" indent="-285750" algn="just">
              <a:lnSpc>
                <a:spcPct val="115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2200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Удостоверения.</a:t>
            </a:r>
            <a:endParaRPr lang="ru-RU" sz="2200" dirty="0" smtClean="0">
              <a:ln w="0"/>
              <a:solidFill>
                <a:schemeClr val="accent1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17948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9048" y="1988840"/>
            <a:ext cx="1792105" cy="3166757"/>
          </a:xfrm>
          <a:prstGeom prst="rect">
            <a:avLst/>
          </a:prstGeom>
          <a:solidFill>
            <a:srgbClr val="FFFFFF">
              <a:shade val="85000"/>
            </a:srgbClr>
          </a:solidFill>
          <a:ln w="9525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50" name="Picture 2" descr="https://sun9-42.userapi.com/impg/bE_TJu30DraaOA-GkAXHBFMqzfzM1MwcAPcIhA/tBmkhIHvpGo.jpg?size=927x1600&amp;quality=95&amp;sign=ce6afd98049750079030565ee1a35701&amp;type=albu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605" y="3119700"/>
            <a:ext cx="1936097" cy="33417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9" name="Picture 2" descr="E:\кмо 29.11.22\логотип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4797152"/>
            <a:ext cx="1471971" cy="1460004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 w="12700">
            <a:solidFill>
              <a:srgbClr val="002060"/>
            </a:solidFill>
          </a:ln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2056" name="Picture 8" descr="https://sun9-35.userapi.com/impg/EsOWnA8yppZhwWLfaV_56MtRyANg5zPa8Jfpxg/bgZM2wMiODw.jpg?size=775x1599&amp;quality=95&amp;sign=7f91b6df5ab211d4d43f482e1ae78889&amp;type=album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222351"/>
            <a:ext cx="1526543" cy="3149601"/>
          </a:xfrm>
          <a:prstGeom prst="rect">
            <a:avLst/>
          </a:prstGeom>
          <a:solidFill>
            <a:srgbClr val="FFFFFF">
              <a:shade val="85000"/>
            </a:srgbClr>
          </a:solidFill>
          <a:ln w="9525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2058" name="Picture 10" descr="https://sun9-14.userapi.com/impg/NABsasHfmq02C7bnprWwhGoR5pMUuNBjw0f3KQ/SUraP4zN_6Q.jpg?size=757x1600&amp;quality=96&amp;sign=4b9d22674c0280b83b1fc1e8268659e3&amp;type=album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8380" y="1282355"/>
            <a:ext cx="1488691" cy="3146507"/>
          </a:xfrm>
          <a:prstGeom prst="rect">
            <a:avLst/>
          </a:prstGeom>
          <a:solidFill>
            <a:srgbClr val="FFFFFF">
              <a:shade val="85000"/>
            </a:srgbClr>
          </a:solidFill>
          <a:ln w="9525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12" name="Прямоугольник 11"/>
          <p:cNvSpPr/>
          <p:nvPr/>
        </p:nvSpPr>
        <p:spPr>
          <a:xfrm>
            <a:off x="285605" y="260648"/>
            <a:ext cx="8451096" cy="5878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49580">
              <a:lnSpc>
                <a:spcPct val="115000"/>
              </a:lnSpc>
              <a:spcAft>
                <a:spcPts val="0"/>
              </a:spcAft>
            </a:pPr>
            <a:r>
              <a:rPr lang="ru-RU" sz="2800" u="sng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Продукты, выполненные с помощью Paint.NET:</a:t>
            </a:r>
            <a:endParaRPr lang="ru-RU" sz="2800" u="sng" dirty="0">
              <a:ln w="0"/>
              <a:solidFill>
                <a:schemeClr val="accent1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07504" y="1041520"/>
            <a:ext cx="4608512" cy="4816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indent="-285750" algn="just">
              <a:lnSpc>
                <a:spcPct val="115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2200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Дидактические панно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4684419" y="2204864"/>
            <a:ext cx="2122972" cy="4491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algn="just">
              <a:lnSpc>
                <a:spcPct val="115000"/>
              </a:lnSpc>
              <a:spcAft>
                <a:spcPts val="0"/>
              </a:spcAft>
            </a:pPr>
            <a:r>
              <a:rPr lang="ru-RU" sz="2200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шаблоны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2221702" y="5661248"/>
            <a:ext cx="2782346" cy="4816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algn="just">
              <a:lnSpc>
                <a:spcPct val="115000"/>
              </a:lnSpc>
              <a:spcAft>
                <a:spcPts val="0"/>
              </a:spcAft>
            </a:pPr>
            <a:r>
              <a:rPr lang="ru-RU" sz="2200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готовые панно  </a:t>
            </a:r>
          </a:p>
        </p:txBody>
      </p:sp>
      <p:sp>
        <p:nvSpPr>
          <p:cNvPr id="6" name="Двойная стрелка влево/вправо 5"/>
          <p:cNvSpPr/>
          <p:nvPr/>
        </p:nvSpPr>
        <p:spPr>
          <a:xfrm>
            <a:off x="2521841" y="6146006"/>
            <a:ext cx="2160240" cy="225946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Двойная стрелка влево/вправо 16"/>
          <p:cNvSpPr/>
          <p:nvPr/>
        </p:nvSpPr>
        <p:spPr>
          <a:xfrm>
            <a:off x="4668616" y="2673658"/>
            <a:ext cx="2160240" cy="225946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6031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Скругленный прямоугольник 21"/>
          <p:cNvSpPr/>
          <p:nvPr/>
        </p:nvSpPr>
        <p:spPr>
          <a:xfrm>
            <a:off x="4716016" y="2776438"/>
            <a:ext cx="3928061" cy="1588665"/>
          </a:xfrm>
          <a:prstGeom prst="roundRect">
            <a:avLst/>
          </a:prstGeom>
          <a:solidFill>
            <a:schemeClr val="bg2">
              <a:lumMod val="90000"/>
            </a:schemeClr>
          </a:solidFill>
          <a:ln w="9525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343395" y="2776438"/>
            <a:ext cx="3364509" cy="1588665"/>
          </a:xfrm>
          <a:prstGeom prst="roundRect">
            <a:avLst/>
          </a:prstGeom>
          <a:solidFill>
            <a:schemeClr val="bg2">
              <a:lumMod val="90000"/>
            </a:schemeClr>
          </a:solidFill>
          <a:ln w="9525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951319" y="4930123"/>
            <a:ext cx="3883753" cy="1457862"/>
          </a:xfrm>
          <a:prstGeom prst="roundRect">
            <a:avLst/>
          </a:prstGeom>
          <a:solidFill>
            <a:schemeClr val="bg2">
              <a:lumMod val="90000"/>
            </a:schemeClr>
          </a:solidFill>
          <a:ln w="9525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76" name="Picture 4" descr="D:\Работа\метод материал\4 лишний\54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0448" y="3008749"/>
            <a:ext cx="1607179" cy="1134210"/>
          </a:xfrm>
          <a:prstGeom prst="rect">
            <a:avLst/>
          </a:prstGeom>
          <a:solidFill>
            <a:srgbClr val="FFFFFF">
              <a:shade val="85000"/>
            </a:srgbClr>
          </a:solidFill>
          <a:ln w="9525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077" name="Picture 5" descr="D:\Работа\метод материал\4 лишний\54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7657" y="3021583"/>
            <a:ext cx="1556401" cy="1098374"/>
          </a:xfrm>
          <a:prstGeom prst="rect">
            <a:avLst/>
          </a:prstGeom>
          <a:solidFill>
            <a:srgbClr val="FFFFFF">
              <a:shade val="85000"/>
            </a:srgbClr>
          </a:solidFill>
          <a:ln w="9525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078" name="Picture 6" descr="D:\Работа\метод материал\грибы и ягоды\ежик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6283" y="5059599"/>
            <a:ext cx="1855969" cy="11455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6" descr="D:\Работа\метод материал\грибы и ягоды\ежик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872252" y="5059599"/>
            <a:ext cx="1853606" cy="11455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E:\кмо 29.11.22\логотип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4797152"/>
            <a:ext cx="1471971" cy="1460004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 w="12700">
            <a:solidFill>
              <a:srgbClr val="002060"/>
            </a:solidFill>
          </a:ln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14" name="Прямоугольник 13"/>
          <p:cNvSpPr/>
          <p:nvPr/>
        </p:nvSpPr>
        <p:spPr>
          <a:xfrm>
            <a:off x="285605" y="260648"/>
            <a:ext cx="8451096" cy="5878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49580">
              <a:lnSpc>
                <a:spcPct val="115000"/>
              </a:lnSpc>
              <a:spcAft>
                <a:spcPts val="0"/>
              </a:spcAft>
            </a:pPr>
            <a:r>
              <a:rPr lang="ru-RU" sz="2800" u="sng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Продукты, выполненные с помощью Paint.NET:</a:t>
            </a:r>
            <a:endParaRPr lang="ru-RU" sz="2800" u="sng" dirty="0">
              <a:ln w="0"/>
              <a:solidFill>
                <a:schemeClr val="accent1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07504" y="1041520"/>
            <a:ext cx="8496944" cy="12603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indent="-285750" algn="just">
              <a:lnSpc>
                <a:spcPct val="115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2200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Дидактический и диагностический </a:t>
            </a:r>
            <a:r>
              <a:rPr lang="ru-RU" sz="2200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материал.</a:t>
            </a:r>
            <a:endParaRPr lang="ru-RU" sz="2200" dirty="0" smtClean="0">
              <a:ln w="0"/>
              <a:solidFill>
                <a:schemeClr val="accent1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marL="742950" indent="-285750" algn="just">
              <a:lnSpc>
                <a:spcPct val="115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2200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Разнообразные </a:t>
            </a:r>
            <a:r>
              <a:rPr lang="ru-RU" sz="2200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игры.</a:t>
            </a:r>
            <a:endParaRPr lang="ru-RU" sz="2200" dirty="0" smtClean="0">
              <a:ln w="0"/>
              <a:solidFill>
                <a:schemeClr val="accent1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marL="742950" indent="-285750" algn="just">
              <a:lnSpc>
                <a:spcPct val="115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2200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Заготовки для ИКТ-проектов (</a:t>
            </a:r>
            <a:r>
              <a:rPr lang="ru-RU" sz="2200" dirty="0" err="1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Мимио</a:t>
            </a:r>
            <a:r>
              <a:rPr lang="ru-RU" sz="2200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).</a:t>
            </a:r>
            <a:endParaRPr lang="ru-RU" sz="2200" dirty="0" smtClean="0">
              <a:ln w="0"/>
              <a:solidFill>
                <a:schemeClr val="accent1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7170" name="Picture 2" descr="D:\Работа\метод материал\раздаточный материал\7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998582"/>
            <a:ext cx="1672888" cy="114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E:\кмо 29.11.22\обр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7386" y="2855649"/>
            <a:ext cx="1276641" cy="1379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5295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794"/>
          <a:stretch/>
        </p:blipFill>
        <p:spPr bwMode="auto">
          <a:xfrm>
            <a:off x="3851921" y="1124743"/>
            <a:ext cx="4317882" cy="2569319"/>
          </a:xfrm>
          <a:prstGeom prst="rect">
            <a:avLst/>
          </a:prstGeom>
          <a:solidFill>
            <a:srgbClr val="FFFFFF">
              <a:shade val="85000"/>
            </a:srgbClr>
          </a:solidFill>
          <a:ln w="9525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7" name="Прямоугольник 6"/>
          <p:cNvSpPr/>
          <p:nvPr/>
        </p:nvSpPr>
        <p:spPr>
          <a:xfrm>
            <a:off x="274594" y="915734"/>
            <a:ext cx="4608512" cy="12603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indent="-285750" algn="just">
              <a:lnSpc>
                <a:spcPct val="115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2200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Открытки.</a:t>
            </a:r>
            <a:endParaRPr lang="ru-RU" sz="2200" dirty="0" smtClean="0">
              <a:ln w="0"/>
              <a:solidFill>
                <a:schemeClr val="accent1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marL="742950" indent="-285750" algn="just">
              <a:lnSpc>
                <a:spcPct val="115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2200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Плакаты.</a:t>
            </a:r>
            <a:endParaRPr lang="ru-RU" sz="2200" dirty="0" smtClean="0">
              <a:ln w="0"/>
              <a:solidFill>
                <a:schemeClr val="accent1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marL="742950" indent="-285750" algn="just">
              <a:lnSpc>
                <a:spcPct val="115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2200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Постеры. </a:t>
            </a:r>
            <a:endParaRPr lang="ru-RU" sz="2200" dirty="0" smtClean="0">
              <a:ln w="0"/>
              <a:solidFill>
                <a:schemeClr val="accent1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90405" y="239440"/>
            <a:ext cx="8451096" cy="5878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49580">
              <a:lnSpc>
                <a:spcPct val="115000"/>
              </a:lnSpc>
              <a:spcAft>
                <a:spcPts val="0"/>
              </a:spcAft>
            </a:pPr>
            <a:r>
              <a:rPr lang="ru-RU" sz="2800" u="sng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Продукты, выполненные с помощью Paint.NET:</a:t>
            </a:r>
            <a:endParaRPr lang="ru-RU" sz="2800" u="sng" dirty="0">
              <a:ln w="0"/>
              <a:solidFill>
                <a:schemeClr val="accent1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0" name="Picture 2" descr="E:\кмо 29.11.22\логотип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4797152"/>
            <a:ext cx="1471971" cy="1460004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 w="12700">
            <a:solidFill>
              <a:srgbClr val="002060"/>
            </a:solidFill>
          </a:ln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6146" name="Picture 2" descr="D:\Работа\метод материал\Новый год\открытка в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1" y="4073303"/>
            <a:ext cx="2997677" cy="2099162"/>
          </a:xfrm>
          <a:prstGeom prst="rect">
            <a:avLst/>
          </a:prstGeom>
          <a:solidFill>
            <a:srgbClr val="FFFFFF">
              <a:shade val="85000"/>
            </a:srgbClr>
          </a:solidFill>
          <a:ln w="9525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6147" name="Picture 3" descr="D:\Работа\метод материал\Новый год\открытка с2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276" y="4073303"/>
            <a:ext cx="3118619" cy="2183853"/>
          </a:xfrm>
          <a:prstGeom prst="rect">
            <a:avLst/>
          </a:prstGeom>
          <a:solidFill>
            <a:srgbClr val="FFFFFF">
              <a:shade val="85000"/>
            </a:srgbClr>
          </a:solidFill>
          <a:ln w="9525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91980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7504" y="1041520"/>
            <a:ext cx="4608512" cy="4491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indent="-285750" algn="just">
              <a:lnSpc>
                <a:spcPct val="115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2200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Брошюры.</a:t>
            </a:r>
            <a:endParaRPr lang="ru-RU" sz="2200" dirty="0" smtClean="0">
              <a:ln w="0"/>
              <a:solidFill>
                <a:schemeClr val="accent1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90405" y="239440"/>
            <a:ext cx="8451096" cy="5878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49580">
              <a:lnSpc>
                <a:spcPct val="115000"/>
              </a:lnSpc>
              <a:spcAft>
                <a:spcPts val="0"/>
              </a:spcAft>
            </a:pPr>
            <a:r>
              <a:rPr lang="ru-RU" sz="2800" u="sng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Продукты, выполненные с помощью Paint.NET:</a:t>
            </a:r>
            <a:endParaRPr lang="ru-RU" sz="2800" u="sng" dirty="0">
              <a:ln w="0"/>
              <a:solidFill>
                <a:schemeClr val="accent1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8" name="Picture 2" descr="E:\кмо 29.11.22\логотип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9464" y="4941168"/>
            <a:ext cx="1471971" cy="1460004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 w="12700">
            <a:solidFill>
              <a:srgbClr val="002060"/>
            </a:solidFill>
          </a:ln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5123" name="Picture 3" descr="E:\кмо 29.11.22\зож Обр2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5952" y="1700808"/>
            <a:ext cx="3948683" cy="2771860"/>
          </a:xfrm>
          <a:prstGeom prst="rect">
            <a:avLst/>
          </a:prstGeom>
          <a:solidFill>
            <a:srgbClr val="FFFFFF">
              <a:shade val="85000"/>
            </a:srgbClr>
          </a:solidFill>
          <a:ln w="9525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grpSp>
        <p:nvGrpSpPr>
          <p:cNvPr id="4" name="Группа 3"/>
          <p:cNvGrpSpPr/>
          <p:nvPr/>
        </p:nvGrpSpPr>
        <p:grpSpPr>
          <a:xfrm>
            <a:off x="323529" y="2564903"/>
            <a:ext cx="4011528" cy="3008647"/>
            <a:chOff x="323529" y="2564903"/>
            <a:chExt cx="4011528" cy="3008647"/>
          </a:xfrm>
        </p:grpSpPr>
        <p:pic>
          <p:nvPicPr>
            <p:cNvPr id="5122" name="Picture 2" descr="E:\кмо 29.11.22\зож Об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3529" y="2564903"/>
              <a:ext cx="4011528" cy="3008647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9525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  <a:extLst/>
          </p:spPr>
        </p:pic>
        <p:pic>
          <p:nvPicPr>
            <p:cNvPr id="3" name="Рисунок 2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059832" y="4069226"/>
              <a:ext cx="1032063" cy="40344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91418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Поздравительный видеоролик.mp4Мал">
            <a:hlinkClick r:id="" action="ppaction://media"/>
          </p:cNvPr>
          <p:cNvPicPr>
            <a:picLocks noGrp="1" noChangeAspect="1"/>
          </p:cNvPicPr>
          <p:nvPr>
            <p:ph sz="quarter" idx="13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619672" y="1484784"/>
            <a:ext cx="5472608" cy="3752988"/>
          </a:xfrm>
          <a:prstGeom prst="rect">
            <a:avLst/>
          </a:prstGeom>
          <a:solidFill>
            <a:srgbClr val="FFFFFF">
              <a:shade val="85000"/>
            </a:srgbClr>
          </a:solidFill>
          <a:ln w="9525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Picture 2" descr="E:\кмо 29.11.22\логотип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4797152"/>
            <a:ext cx="1471971" cy="1460004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 w="12700">
            <a:solidFill>
              <a:srgbClr val="002060"/>
            </a:solidFill>
          </a:ln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7" name="Прямоугольник 6"/>
          <p:cNvSpPr/>
          <p:nvPr/>
        </p:nvSpPr>
        <p:spPr>
          <a:xfrm>
            <a:off x="274594" y="915734"/>
            <a:ext cx="4608512" cy="4491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indent="-285750" algn="just">
              <a:lnSpc>
                <a:spcPct val="115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2200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Видеоролик.</a:t>
            </a:r>
            <a:endParaRPr lang="ru-RU" sz="2200" dirty="0" smtClean="0">
              <a:ln w="0"/>
              <a:solidFill>
                <a:schemeClr val="accent1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90405" y="239440"/>
            <a:ext cx="8451096" cy="5878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49580">
              <a:lnSpc>
                <a:spcPct val="115000"/>
              </a:lnSpc>
              <a:spcAft>
                <a:spcPts val="0"/>
              </a:spcAft>
            </a:pPr>
            <a:r>
              <a:rPr lang="ru-RU" sz="2800" u="sng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Продукты, выполненные с помощью Paint.NET:</a:t>
            </a:r>
            <a:endParaRPr lang="ru-RU" sz="2800" u="sng" dirty="0">
              <a:ln w="0"/>
              <a:solidFill>
                <a:schemeClr val="accent1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39208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83568" y="612557"/>
            <a:ext cx="7704856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9580" algn="just">
              <a:lnSpc>
                <a:spcPct val="115000"/>
              </a:lnSpc>
              <a:spcAft>
                <a:spcPts val="0"/>
              </a:spcAft>
            </a:pPr>
            <a:r>
              <a:rPr lang="ru-RU" sz="4000" u="sng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Источник</a:t>
            </a:r>
            <a:r>
              <a:rPr lang="ru-RU" sz="4000" u="sng" dirty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: https://paintnet.ru</a:t>
            </a:r>
          </a:p>
        </p:txBody>
      </p:sp>
      <p:pic>
        <p:nvPicPr>
          <p:cNvPr id="5" name="Picture 2" descr="E:\кмо 29.11.22\логотип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2060848"/>
            <a:ext cx="3924436" cy="3892531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 w="12700">
            <a:solidFill>
              <a:srgbClr val="002060"/>
            </a:solidFill>
          </a:ln>
          <a:scene3d>
            <a:camera prst="orthographicFront"/>
            <a:lightRig rig="threePt" dir="t"/>
          </a:scene3d>
          <a:sp3d>
            <a:bevelT/>
          </a:sp3d>
        </p:spPr>
      </p:pic>
    </p:spTree>
    <p:extLst>
      <p:ext uri="{BB962C8B-B14F-4D97-AF65-F5344CB8AC3E}">
        <p14:creationId xmlns:p14="http://schemas.microsoft.com/office/powerpoint/2010/main" val="2900553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4355976" y="6124839"/>
            <a:ext cx="3346750" cy="410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49580" algn="just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Источник: https://paintnet.ru</a:t>
            </a:r>
            <a:endParaRPr lang="ru-RU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 descr="C:\Users\Олеся\Downloads\спасибо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074608"/>
            <a:ext cx="8150200" cy="2074471"/>
          </a:xfrm>
          <a:prstGeom prst="rect">
            <a:avLst/>
          </a:prstGeom>
          <a:solidFill>
            <a:srgbClr val="FFFFFF">
              <a:shade val="85000"/>
            </a:srgbClr>
          </a:solidFill>
          <a:ln w="9525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715496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Slipstream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Slipstream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lipstream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655</TotalTime>
  <Words>235</Words>
  <Application>Microsoft Office PowerPoint</Application>
  <PresentationFormat>Экран (4:3)</PresentationFormat>
  <Paragraphs>50</Paragraphs>
  <Slides>19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6" baseType="lpstr">
      <vt:lpstr>Arial</vt:lpstr>
      <vt:lpstr>Calibri</vt:lpstr>
      <vt:lpstr>Georgia</vt:lpstr>
      <vt:lpstr>Symbol</vt:lpstr>
      <vt:lpstr>Times New Roman</vt:lpstr>
      <vt:lpstr>Trebuchet MS</vt:lpstr>
      <vt:lpstr>Воздушный поток</vt:lpstr>
      <vt:lpstr>«Практический потенциал использования графического редактора для создания дидактического и методического материала педагогом»</vt:lpstr>
      <vt:lpstr>Графический редактор Paint.NET https://paintnet.ru/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Олеся</dc:creator>
  <cp:lastModifiedBy>Олеся Николаевна Макаревич</cp:lastModifiedBy>
  <cp:revision>57</cp:revision>
  <dcterms:created xsi:type="dcterms:W3CDTF">2022-11-21T19:06:31Z</dcterms:created>
  <dcterms:modified xsi:type="dcterms:W3CDTF">2024-01-16T18:12:59Z</dcterms:modified>
</cp:coreProperties>
</file>