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64" r:id="rId3"/>
    <p:sldId id="266" r:id="rId4"/>
    <p:sldId id="267" r:id="rId5"/>
    <p:sldId id="269" r:id="rId6"/>
    <p:sldId id="270" r:id="rId7"/>
    <p:sldId id="272" r:id="rId8"/>
    <p:sldId id="273" r:id="rId9"/>
    <p:sldId id="274" r:id="rId10"/>
    <p:sldId id="277" r:id="rId11"/>
    <p:sldId id="278" r:id="rId12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1092" y="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812327-3779-41FF-BAAD-790A6FE57E80}" type="datetimeFigureOut">
              <a:rPr lang="ru-RU" smtClean="0"/>
              <a:t>18.04.2024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E8CDA6-F4DF-462F-9DB8-215E838E9C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03366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jpeg"/><Relationship Id="rId9" Type="http://schemas.openxmlformats.org/officeDocument/2006/relationships/image" Target="../media/image8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6" descr="lovelyanimals016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4941888"/>
            <a:ext cx="1914525" cy="1296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Рисунок 7" descr="12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1817688"/>
            <a:ext cx="4824412" cy="5040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Рисунок 8" descr="school21062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4162425"/>
            <a:ext cx="1811338" cy="269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9" descr="lovelyanimals014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6775" y="4760913"/>
            <a:ext cx="2365375" cy="191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Рисунок 10" descr="26.gi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88" y="2781300"/>
            <a:ext cx="1076325" cy="124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Рисунок 11" descr="0_93dc6_762b015b_XL.pn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5805488"/>
            <a:ext cx="4427537" cy="1250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Рисунок 12" descr="0_93dc6_762b015b_XL.pn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5805488"/>
            <a:ext cx="4427538" cy="1250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Рисунок 13" descr="0_93dc6_762b015b_XL.pn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975" y="5805488"/>
            <a:ext cx="4429125" cy="1250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Рисунок 14" descr="lovelyanimals087.gif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838" y="5300663"/>
            <a:ext cx="1373187" cy="1557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Рисунок 15" descr="lovelyanimals086.gif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1588" y="4724400"/>
            <a:ext cx="1522412" cy="213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AutoShape 4" descr="http://allforchildren.ru/pictures/sun2/sun087.png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pic>
        <p:nvPicPr>
          <p:cNvPr id="13" name="Рисунок 17" descr="sun087.png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2763" y="-106363"/>
            <a:ext cx="2359025" cy="2405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AC3CDC-2726-4DB1-AA43-483A3F402B3F}" type="datetimeFigureOut">
              <a:rPr lang="ru-RU"/>
              <a:pPr>
                <a:defRPr/>
              </a:pPr>
              <a:t>18.04.2024</a:t>
            </a:fld>
            <a:endParaRPr lang="ru-RU"/>
          </a:p>
        </p:txBody>
      </p:sp>
      <p:sp>
        <p:nvSpPr>
          <p:cNvPr id="1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BCCEC3-DC88-4B60-91BF-21B3D7F98342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16708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6" descr="ej11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4076700"/>
            <a:ext cx="2924175" cy="292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7" descr="lovelyanimals087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084763"/>
            <a:ext cx="1563688" cy="177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53C3BA-183A-4F7B-A0CA-71CEB97CC4F1}" type="datetimeFigureOut">
              <a:rPr lang="ru-RU"/>
              <a:pPr>
                <a:defRPr/>
              </a:pPr>
              <a:t>18.04.2024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06862C-2DFE-4899-99A0-48B9EECF0CF8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52948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6" descr="ej14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975" y="3860800"/>
            <a:ext cx="2398713" cy="299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Рисунок 7" descr="lovelyanimals087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0313" y="5084763"/>
            <a:ext cx="1563687" cy="177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2BFD38-D6B1-4E0E-86B2-993D33616D57}" type="datetimeFigureOut">
              <a:rPr lang="ru-RU"/>
              <a:pPr>
                <a:defRPr/>
              </a:pPr>
              <a:t>18.04.2024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CE94A5-7760-48E7-98A8-DEB00A596A67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38125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6" descr="ej08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4076700"/>
            <a:ext cx="2392363" cy="278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Рисунок 7" descr="lovelyanimals087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084763"/>
            <a:ext cx="1563688" cy="177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5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34872E-9102-4F60-A7D1-1DC8CF667503}" type="datetimeFigureOut">
              <a:rPr lang="ru-RU"/>
              <a:pPr>
                <a:defRPr/>
              </a:pPr>
              <a:t>18.04.2024</a:t>
            </a:fld>
            <a:endParaRPr lang="ru-RU"/>
          </a:p>
        </p:txBody>
      </p:sp>
      <p:sp>
        <p:nvSpPr>
          <p:cNvPr id="6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1762E9-9243-4ACB-BDAB-28874258389F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24765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5">
                <a:lumMod val="20000"/>
                <a:lumOff val="80000"/>
              </a:schemeClr>
            </a:gs>
            <a:gs pos="100000">
              <a:schemeClr val="bg1">
                <a:lumMod val="90000"/>
              </a:schemeClr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FD8B70D-17CA-4DC6-8CA2-C6D2059314B4}" type="datetimeFigureOut">
              <a:rPr lang="ru-RU"/>
              <a:pPr>
                <a:defRPr/>
              </a:pPr>
              <a:t>18.04.2024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F89"/>
                </a:solidFill>
                <a:latin typeface="Times New Roman" panose="02020603050405020304" pitchFamily="18" charset="0"/>
              </a:defRPr>
            </a:lvl1pPr>
          </a:lstStyle>
          <a:p>
            <a:fld id="{48E92989-75FA-4FF3-9EFA-B0DCF26582DD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692696"/>
            <a:ext cx="5580112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dirty="0">
                <a:solidFill>
                  <a:srgbClr val="FF0000"/>
                </a:solidFill>
                <a:latin typeface="+mn-lt"/>
              </a:rPr>
              <a:t>«Лаборатория грамотности» - формирование </a:t>
            </a:r>
            <a:r>
              <a:rPr lang="ru-RU" sz="4000" dirty="0" smtClean="0">
                <a:solidFill>
                  <a:srgbClr val="FF0000"/>
                </a:solidFill>
                <a:latin typeface="+mn-lt"/>
              </a:rPr>
              <a:t>читательской </a:t>
            </a:r>
            <a:r>
              <a:rPr lang="ru-RU" sz="4000" dirty="0">
                <a:solidFill>
                  <a:srgbClr val="FF0000"/>
                </a:solidFill>
                <a:latin typeface="+mn-lt"/>
              </a:rPr>
              <a:t>грамотности.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052736"/>
            <a:ext cx="8229600" cy="3672408"/>
          </a:xfrm>
        </p:spPr>
        <p:txBody>
          <a:bodyPr/>
          <a:lstStyle/>
          <a:p>
            <a:r>
              <a:rPr lang="ru-RU" sz="3600" dirty="0" smtClean="0">
                <a:solidFill>
                  <a:srgbClr val="FF0000"/>
                </a:solidFill>
                <a:latin typeface="+mn-lt"/>
              </a:rPr>
              <a:t>«</a:t>
            </a:r>
            <a:r>
              <a:rPr lang="ru-RU" sz="3600" dirty="0">
                <a:solidFill>
                  <a:srgbClr val="FF0000"/>
                </a:solidFill>
                <a:latin typeface="+mn-lt"/>
              </a:rPr>
              <a:t>Читательская грамотность» - это способность человека понимать и использовать письменные тексты, размышлять о них и заниматься чтением для того, чтобы достигать своих целей, расширять свои знания и возможности, участвовать в социальной жизни».</a:t>
            </a:r>
          </a:p>
        </p:txBody>
      </p:sp>
    </p:spTree>
    <p:extLst>
      <p:ext uri="{BB962C8B-B14F-4D97-AF65-F5344CB8AC3E}">
        <p14:creationId xmlns:p14="http://schemas.microsoft.com/office/powerpoint/2010/main" val="3110941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dirty="0" smtClean="0">
                <a:solidFill>
                  <a:srgbClr val="FF0000"/>
                </a:solidFill>
                <a:latin typeface="+mn-lt"/>
              </a:rPr>
              <a:t/>
            </a:r>
            <a:br>
              <a:rPr lang="ru-RU" sz="3200" dirty="0" smtClean="0">
                <a:solidFill>
                  <a:srgbClr val="FF0000"/>
                </a:solidFill>
                <a:latin typeface="+mn-lt"/>
              </a:rPr>
            </a:br>
            <a:r>
              <a:rPr lang="ru-RU" sz="3200" dirty="0">
                <a:solidFill>
                  <a:srgbClr val="FF0000"/>
                </a:solidFill>
                <a:latin typeface="+mn-lt"/>
              </a:rPr>
              <a:t/>
            </a:r>
            <a:br>
              <a:rPr lang="ru-RU" sz="3200" dirty="0">
                <a:solidFill>
                  <a:srgbClr val="FF0000"/>
                </a:solidFill>
                <a:latin typeface="+mn-lt"/>
              </a:rPr>
            </a:br>
            <a:r>
              <a:rPr lang="ru-RU" sz="3200" b="1" dirty="0" smtClean="0">
                <a:solidFill>
                  <a:srgbClr val="FF0000"/>
                </a:solidFill>
                <a:latin typeface="+mn-lt"/>
              </a:rPr>
              <a:t>Формы</a:t>
            </a:r>
            <a:r>
              <a:rPr lang="ru-RU" sz="3200" b="1" dirty="0">
                <a:solidFill>
                  <a:srgbClr val="FF0000"/>
                </a:solidFill>
                <a:latin typeface="+mn-lt"/>
              </a:rPr>
              <a:t>, методы и содержание работы по формированию читательской грамотности:</a:t>
            </a:r>
            <a:br>
              <a:rPr lang="ru-RU" sz="3200" b="1" dirty="0">
                <a:solidFill>
                  <a:srgbClr val="FF0000"/>
                </a:solidFill>
                <a:latin typeface="+mn-lt"/>
              </a:rPr>
            </a:br>
            <a:r>
              <a:rPr lang="ru-RU" sz="3200" b="1" dirty="0" smtClean="0">
                <a:solidFill>
                  <a:srgbClr val="FF0000"/>
                </a:solidFill>
                <a:latin typeface="+mn-lt"/>
              </a:rPr>
              <a:t/>
            </a:r>
            <a:br>
              <a:rPr lang="ru-RU" sz="3200" b="1" dirty="0" smtClean="0">
                <a:solidFill>
                  <a:srgbClr val="FF0000"/>
                </a:solidFill>
                <a:latin typeface="+mn-lt"/>
              </a:rPr>
            </a:br>
            <a:r>
              <a:rPr lang="ru-RU" sz="3200" dirty="0" smtClean="0">
                <a:solidFill>
                  <a:srgbClr val="FF0000"/>
                </a:solidFill>
                <a:latin typeface="+mn-lt"/>
              </a:rPr>
              <a:t>Рассматривание </a:t>
            </a:r>
            <a:r>
              <a:rPr lang="ru-RU" sz="3200" dirty="0">
                <a:solidFill>
                  <a:srgbClr val="FF0000"/>
                </a:solidFill>
                <a:latin typeface="+mn-lt"/>
              </a:rPr>
              <a:t>книжек с картинками.</a:t>
            </a:r>
            <a:br>
              <a:rPr lang="ru-RU" sz="3200" dirty="0">
                <a:solidFill>
                  <a:srgbClr val="FF0000"/>
                </a:solidFill>
                <a:latin typeface="+mn-lt"/>
              </a:rPr>
            </a:br>
            <a:endParaRPr lang="ru-RU" sz="3200" dirty="0">
              <a:solidFill>
                <a:srgbClr val="FF0000"/>
              </a:solidFill>
              <a:latin typeface="+mn-lt"/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420888"/>
            <a:ext cx="5256584" cy="3705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4537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dirty="0">
                <a:solidFill>
                  <a:srgbClr val="FF0000"/>
                </a:solidFill>
                <a:latin typeface="+mn-lt"/>
              </a:rPr>
              <a:t>Рассказывание и чтение вслух (воспитателем для детей).</a:t>
            </a: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700808"/>
            <a:ext cx="5400600" cy="34563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34555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dirty="0">
                <a:solidFill>
                  <a:srgbClr val="FF0000"/>
                </a:solidFill>
                <a:latin typeface="+mn-lt"/>
              </a:rPr>
              <a:t>Рассказывание литературных историй и сказок. </a:t>
            </a:r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412776"/>
            <a:ext cx="5256584" cy="42050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32568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dirty="0">
                <a:solidFill>
                  <a:srgbClr val="FF0000"/>
                </a:solidFill>
                <a:latin typeface="+mn-lt"/>
              </a:rPr>
              <a:t>Письменное документирование детских историй.</a:t>
            </a:r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600201"/>
            <a:ext cx="5112568" cy="42075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70431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rgbClr val="FF0000"/>
                </a:solidFill>
                <a:latin typeface="+mn-lt"/>
              </a:rPr>
              <a:t>Тематическая азбука.</a:t>
            </a:r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9298" y="1340768"/>
            <a:ext cx="5862982" cy="3888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45961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rgbClr val="FF0000"/>
                </a:solidFill>
                <a:latin typeface="+mn-lt"/>
              </a:rPr>
              <a:t>Изготовление книг.</a:t>
            </a:r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3" y="1412776"/>
            <a:ext cx="5688632" cy="368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50719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dirty="0">
                <a:solidFill>
                  <a:srgbClr val="FF0000"/>
                </a:solidFill>
                <a:latin typeface="+mn-lt"/>
              </a:rPr>
              <a:t>Знакомство с рифмами, стихами и творческими играми.</a:t>
            </a:r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007964"/>
            <a:ext cx="5256584" cy="3569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81248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/>
          <a:lstStyle/>
          <a:p>
            <a:r>
              <a:rPr lang="ru-RU" sz="3600" dirty="0">
                <a:solidFill>
                  <a:srgbClr val="FF0000"/>
                </a:solidFill>
                <a:latin typeface="+mn-lt"/>
              </a:rPr>
              <a:t>Тематические проекты как средство развития предпосылок грамотности.</a:t>
            </a:r>
          </a:p>
        </p:txBody>
      </p:sp>
      <p:pic>
        <p:nvPicPr>
          <p:cNvPr id="1229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556792"/>
            <a:ext cx="5472608" cy="3895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8665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dirty="0">
                <a:solidFill>
                  <a:srgbClr val="FF0000"/>
                </a:solidFill>
                <a:latin typeface="+mn-lt"/>
              </a:rPr>
              <a:t>Исследовательский подход в развитии грамотности. </a:t>
            </a:r>
          </a:p>
        </p:txBody>
      </p:sp>
      <p:pic>
        <p:nvPicPr>
          <p:cNvPr id="1331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600200"/>
            <a:ext cx="5248106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1386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УНИВЕРСАЛЬНЫЙ ЕЖИКИ">
  <a:themeElements>
    <a:clrScheme name="елочный">
      <a:dk1>
        <a:srgbClr val="003300"/>
      </a:dk1>
      <a:lt1>
        <a:srgbClr val="99FF99"/>
      </a:lt1>
      <a:dk2>
        <a:srgbClr val="006600"/>
      </a:dk2>
      <a:lt2>
        <a:srgbClr val="99FF66"/>
      </a:lt2>
      <a:accent1>
        <a:srgbClr val="FFFF00"/>
      </a:accent1>
      <a:accent2>
        <a:srgbClr val="66FF33"/>
      </a:accent2>
      <a:accent3>
        <a:srgbClr val="009900"/>
      </a:accent3>
      <a:accent4>
        <a:srgbClr val="FFFF99"/>
      </a:accent4>
      <a:accent5>
        <a:srgbClr val="6600FF"/>
      </a:accent5>
      <a:accent6>
        <a:srgbClr val="CCFF33"/>
      </a:accent6>
      <a:hlink>
        <a:srgbClr val="0000FF"/>
      </a:hlink>
      <a:folHlink>
        <a:srgbClr val="00CC66"/>
      </a:folHlink>
    </a:clrScheme>
    <a:fontScheme name="Классическая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43219_lJK</Template>
  <TotalTime>157</TotalTime>
  <Words>97</Words>
  <Application>Microsoft Office PowerPoint</Application>
  <PresentationFormat>Экран (4:3)</PresentationFormat>
  <Paragraphs>11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5" baseType="lpstr">
      <vt:lpstr>Arial</vt:lpstr>
      <vt:lpstr>Calibri</vt:lpstr>
      <vt:lpstr>Times New Roman</vt:lpstr>
      <vt:lpstr>УНИВЕРСАЛЬНЫЙ ЕЖИКИ</vt:lpstr>
      <vt:lpstr>Презентация PowerPoint</vt:lpstr>
      <vt:lpstr>«Читательская грамотность» - это способность человека понимать и использовать письменные тексты, размышлять о них и заниматься чтением для того, чтобы достигать своих целей, расширять свои знания и возможности, участвовать в социальной жизни».</vt:lpstr>
      <vt:lpstr>  Формы, методы и содержание работы по формированию читательской грамотности:  Рассматривание книжек с картинками. </vt:lpstr>
      <vt:lpstr>Рассказывание и чтение вслух (воспитателем для детей).</vt:lpstr>
      <vt:lpstr>Рассказывание литературных историй и сказок. </vt:lpstr>
      <vt:lpstr>Письменное документирование детских историй.</vt:lpstr>
      <vt:lpstr>Тематическая азбука.</vt:lpstr>
      <vt:lpstr>Изготовление книг.</vt:lpstr>
      <vt:lpstr>Знакомство с рифмами, стихами и творческими играми.</vt:lpstr>
      <vt:lpstr>Тематические проекты как средство развития предпосылок грамотности.</vt:lpstr>
      <vt:lpstr>Исследовательский подход в развитии грамотности.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jul</dc:creator>
  <cp:lastModifiedBy>Светлана</cp:lastModifiedBy>
  <cp:revision>14</cp:revision>
  <dcterms:created xsi:type="dcterms:W3CDTF">2016-05-11T09:22:36Z</dcterms:created>
  <dcterms:modified xsi:type="dcterms:W3CDTF">2024-04-18T13:36:44Z</dcterms:modified>
</cp:coreProperties>
</file>