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77" r:id="rId5"/>
    <p:sldId id="266" r:id="rId6"/>
    <p:sldId id="260" r:id="rId7"/>
    <p:sldId id="262" r:id="rId8"/>
    <p:sldId id="263" r:id="rId9"/>
    <p:sldId id="265" r:id="rId10"/>
    <p:sldId id="259" r:id="rId11"/>
    <p:sldId id="267" r:id="rId12"/>
    <p:sldId id="264" r:id="rId13"/>
    <p:sldId id="268" r:id="rId14"/>
    <p:sldId id="269" r:id="rId15"/>
    <p:sldId id="273" r:id="rId16"/>
    <p:sldId id="271" r:id="rId17"/>
    <p:sldId id="272" r:id="rId18"/>
    <p:sldId id="270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FE9569-F661-4ECC-B88D-2724E6C36348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EDC303-CFC8-4452-AD4A-102DD393B2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DC303-CFC8-4452-AD4A-102DD393B2F5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EDC303-CFC8-4452-AD4A-102DD393B2F5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ACCA-C484-4A5A-84D6-1A1BC2DD0113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E4D28-E238-4F92-81A4-BF50181190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ACCA-C484-4A5A-84D6-1A1BC2DD0113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E4D28-E238-4F92-81A4-BF50181190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ACCA-C484-4A5A-84D6-1A1BC2DD0113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E4D28-E238-4F92-81A4-BF50181190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ACCA-C484-4A5A-84D6-1A1BC2DD0113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E4D28-E238-4F92-81A4-BF50181190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ACCA-C484-4A5A-84D6-1A1BC2DD0113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E4D28-E238-4F92-81A4-BF50181190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ACCA-C484-4A5A-84D6-1A1BC2DD0113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E4D28-E238-4F92-81A4-BF50181190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ACCA-C484-4A5A-84D6-1A1BC2DD0113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E4D28-E238-4F92-81A4-BF50181190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ACCA-C484-4A5A-84D6-1A1BC2DD0113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E4D28-E238-4F92-81A4-BF50181190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ACCA-C484-4A5A-84D6-1A1BC2DD0113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E4D28-E238-4F92-81A4-BF50181190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ACCA-C484-4A5A-84D6-1A1BC2DD0113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E4D28-E238-4F92-81A4-BF50181190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FACCA-C484-4A5A-84D6-1A1BC2DD0113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E4D28-E238-4F92-81A4-BF50181190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2FACCA-C484-4A5A-84D6-1A1BC2DD0113}" type="datetimeFigureOut">
              <a:rPr lang="ru-RU" smtClean="0"/>
              <a:pPr/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E4D28-E238-4F92-81A4-BF50181190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7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slide" Target="slide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9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slide" Target="slide6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" Target="slide12.xml"/><Relationship Id="rId7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1.jpe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slide" Target="slide10.xml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9.jpe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0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slide" Target="slide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1.jpeg"/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slide" Target="slide13.xml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9.jpe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slide" Target="slide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0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1.jpeg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slide" Target="slide17.xml"/><Relationship Id="rId4" Type="http://schemas.openxmlformats.org/officeDocument/2006/relationships/image" Target="../media/image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0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slide" Target="slide19.xml"/><Relationship Id="rId4" Type="http://schemas.openxmlformats.org/officeDocument/2006/relationships/image" Target="../media/image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1.jpeg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slide" Target="slide2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Игорь\Desktop\Квест\img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14282" y="2357430"/>
            <a:ext cx="259731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КВЕСТ</a:t>
            </a:r>
            <a:endParaRPr lang="ru-RU" sz="7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5572132" y="142852"/>
            <a:ext cx="3357586" cy="2286016"/>
          </a:xfrm>
          <a:prstGeom prst="wedgeRoundRectCallout">
            <a:avLst>
              <a:gd name="adj1" fmla="val -58434"/>
              <a:gd name="adj2" fmla="val 70386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285728"/>
            <a:ext cx="3241807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0" y="3500438"/>
            <a:ext cx="4500626" cy="1015663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60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«Помоги</a:t>
            </a:r>
            <a:endParaRPr lang="ru-RU" sz="6000" b="1" dirty="0">
              <a:ln w="1270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86314" y="4500570"/>
            <a:ext cx="42148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найти себя»</a:t>
            </a:r>
            <a:endParaRPr lang="ru-RU" sz="6000" b="1" dirty="0">
              <a:ln w="1270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8143900" y="6000768"/>
            <a:ext cx="714380" cy="5715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7356" y="142852"/>
            <a:ext cx="5613204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solidFill>
                  <a:schemeClr val="accent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Инструкция</a:t>
            </a:r>
            <a:endParaRPr lang="ru-RU" sz="6000" b="1" spc="50" dirty="0">
              <a:ln w="11430"/>
              <a:solidFill>
                <a:schemeClr val="accent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00496" y="1428736"/>
            <a:ext cx="4857784" cy="4573560"/>
          </a:xfrm>
          <a:custGeom>
            <a:avLst/>
            <a:gdLst>
              <a:gd name="connsiteX0" fmla="*/ 0 w 7992888"/>
              <a:gd name="connsiteY0" fmla="*/ 0 h 4358116"/>
              <a:gd name="connsiteX1" fmla="*/ 7992888 w 7992888"/>
              <a:gd name="connsiteY1" fmla="*/ 0 h 4358116"/>
              <a:gd name="connsiteX2" fmla="*/ 7992888 w 7992888"/>
              <a:gd name="connsiteY2" fmla="*/ 4358116 h 4358116"/>
              <a:gd name="connsiteX3" fmla="*/ 0 w 7992888"/>
              <a:gd name="connsiteY3" fmla="*/ 4358116 h 4358116"/>
              <a:gd name="connsiteX4" fmla="*/ 0 w 7992888"/>
              <a:gd name="connsiteY4" fmla="*/ 0 h 4358116"/>
              <a:gd name="connsiteX0" fmla="*/ 633100 w 7992888"/>
              <a:gd name="connsiteY0" fmla="*/ 0 h 4502132"/>
              <a:gd name="connsiteX1" fmla="*/ 7992888 w 7992888"/>
              <a:gd name="connsiteY1" fmla="*/ 144016 h 4502132"/>
              <a:gd name="connsiteX2" fmla="*/ 7992888 w 7992888"/>
              <a:gd name="connsiteY2" fmla="*/ 4502132 h 4502132"/>
              <a:gd name="connsiteX3" fmla="*/ 0 w 7992888"/>
              <a:gd name="connsiteY3" fmla="*/ 4502132 h 4502132"/>
              <a:gd name="connsiteX4" fmla="*/ 633100 w 7992888"/>
              <a:gd name="connsiteY4" fmla="*/ 0 h 4502132"/>
              <a:gd name="connsiteX0" fmla="*/ 633100 w 7992888"/>
              <a:gd name="connsiteY0" fmla="*/ 0 h 4502132"/>
              <a:gd name="connsiteX1" fmla="*/ 7359788 w 7992888"/>
              <a:gd name="connsiteY1" fmla="*/ 72008 h 4502132"/>
              <a:gd name="connsiteX2" fmla="*/ 7992888 w 7992888"/>
              <a:gd name="connsiteY2" fmla="*/ 4502132 h 4502132"/>
              <a:gd name="connsiteX3" fmla="*/ 0 w 7992888"/>
              <a:gd name="connsiteY3" fmla="*/ 4502132 h 4502132"/>
              <a:gd name="connsiteX4" fmla="*/ 633100 w 7992888"/>
              <a:gd name="connsiteY4" fmla="*/ 0 h 4502132"/>
              <a:gd name="connsiteX0" fmla="*/ 633100 w 7992888"/>
              <a:gd name="connsiteY0" fmla="*/ 0 h 4502132"/>
              <a:gd name="connsiteX1" fmla="*/ 7359788 w 7992888"/>
              <a:gd name="connsiteY1" fmla="*/ 72008 h 4502132"/>
              <a:gd name="connsiteX2" fmla="*/ 7992888 w 7992888"/>
              <a:gd name="connsiteY2" fmla="*/ 4502132 h 4502132"/>
              <a:gd name="connsiteX3" fmla="*/ 0 w 7992888"/>
              <a:gd name="connsiteY3" fmla="*/ 4248472 h 4502132"/>
              <a:gd name="connsiteX4" fmla="*/ 633100 w 7992888"/>
              <a:gd name="connsiteY4" fmla="*/ 0 h 4502132"/>
              <a:gd name="connsiteX0" fmla="*/ 1074772 w 8434560"/>
              <a:gd name="connsiteY0" fmla="*/ 0 h 4502132"/>
              <a:gd name="connsiteX1" fmla="*/ 7801460 w 8434560"/>
              <a:gd name="connsiteY1" fmla="*/ 72008 h 4502132"/>
              <a:gd name="connsiteX2" fmla="*/ 8434560 w 8434560"/>
              <a:gd name="connsiteY2" fmla="*/ 4502132 h 4502132"/>
              <a:gd name="connsiteX3" fmla="*/ 441672 w 8434560"/>
              <a:gd name="connsiteY3" fmla="*/ 4248472 h 4502132"/>
              <a:gd name="connsiteX4" fmla="*/ 1074772 w 8434560"/>
              <a:gd name="connsiteY4" fmla="*/ 0 h 4502132"/>
              <a:gd name="connsiteX0" fmla="*/ 1074772 w 8434560"/>
              <a:gd name="connsiteY0" fmla="*/ 0 h 4502132"/>
              <a:gd name="connsiteX1" fmla="*/ 7801460 w 8434560"/>
              <a:gd name="connsiteY1" fmla="*/ 72008 h 4502132"/>
              <a:gd name="connsiteX2" fmla="*/ 8355422 w 8434560"/>
              <a:gd name="connsiteY2" fmla="*/ 1368152 h 4502132"/>
              <a:gd name="connsiteX3" fmla="*/ 8434560 w 8434560"/>
              <a:gd name="connsiteY3" fmla="*/ 4502132 h 4502132"/>
              <a:gd name="connsiteX4" fmla="*/ 441672 w 8434560"/>
              <a:gd name="connsiteY4" fmla="*/ 4248472 h 4502132"/>
              <a:gd name="connsiteX5" fmla="*/ 1074772 w 8434560"/>
              <a:gd name="connsiteY5" fmla="*/ 0 h 4502132"/>
              <a:gd name="connsiteX0" fmla="*/ 1074772 w 8355422"/>
              <a:gd name="connsiteY0" fmla="*/ 0 h 4248472"/>
              <a:gd name="connsiteX1" fmla="*/ 7801460 w 8355422"/>
              <a:gd name="connsiteY1" fmla="*/ 72008 h 4248472"/>
              <a:gd name="connsiteX2" fmla="*/ 8355422 w 8355422"/>
              <a:gd name="connsiteY2" fmla="*/ 1368152 h 4248472"/>
              <a:gd name="connsiteX3" fmla="*/ 7801460 w 8355422"/>
              <a:gd name="connsiteY3" fmla="*/ 3960440 h 4248472"/>
              <a:gd name="connsiteX4" fmla="*/ 441672 w 8355422"/>
              <a:gd name="connsiteY4" fmla="*/ 4248472 h 4248472"/>
              <a:gd name="connsiteX5" fmla="*/ 1074772 w 8355422"/>
              <a:gd name="connsiteY5" fmla="*/ 0 h 4248472"/>
              <a:gd name="connsiteX0" fmla="*/ 1074772 w 8767684"/>
              <a:gd name="connsiteY0" fmla="*/ 0 h 4248472"/>
              <a:gd name="connsiteX1" fmla="*/ 7801460 w 8767684"/>
              <a:gd name="connsiteY1" fmla="*/ 72008 h 4248472"/>
              <a:gd name="connsiteX2" fmla="*/ 8355422 w 8767684"/>
              <a:gd name="connsiteY2" fmla="*/ 1368152 h 4248472"/>
              <a:gd name="connsiteX3" fmla="*/ 7801460 w 8767684"/>
              <a:gd name="connsiteY3" fmla="*/ 3960440 h 4248472"/>
              <a:gd name="connsiteX4" fmla="*/ 441672 w 8767684"/>
              <a:gd name="connsiteY4" fmla="*/ 4248472 h 4248472"/>
              <a:gd name="connsiteX5" fmla="*/ 1074772 w 8767684"/>
              <a:gd name="connsiteY5" fmla="*/ 0 h 4248472"/>
              <a:gd name="connsiteX0" fmla="*/ 1074772 w 8767684"/>
              <a:gd name="connsiteY0" fmla="*/ 288032 h 4176464"/>
              <a:gd name="connsiteX1" fmla="*/ 7801460 w 8767684"/>
              <a:gd name="connsiteY1" fmla="*/ 0 h 4176464"/>
              <a:gd name="connsiteX2" fmla="*/ 8355422 w 8767684"/>
              <a:gd name="connsiteY2" fmla="*/ 1296144 h 4176464"/>
              <a:gd name="connsiteX3" fmla="*/ 7801460 w 8767684"/>
              <a:gd name="connsiteY3" fmla="*/ 3888432 h 4176464"/>
              <a:gd name="connsiteX4" fmla="*/ 441672 w 8767684"/>
              <a:gd name="connsiteY4" fmla="*/ 4176464 h 4176464"/>
              <a:gd name="connsiteX5" fmla="*/ 1074772 w 8767684"/>
              <a:gd name="connsiteY5" fmla="*/ 288032 h 4176464"/>
              <a:gd name="connsiteX0" fmla="*/ 1074772 w 8767684"/>
              <a:gd name="connsiteY0" fmla="*/ 0 h 3888432"/>
              <a:gd name="connsiteX1" fmla="*/ 7722322 w 8767684"/>
              <a:gd name="connsiteY1" fmla="*/ 0 h 3888432"/>
              <a:gd name="connsiteX2" fmla="*/ 8355422 w 8767684"/>
              <a:gd name="connsiteY2" fmla="*/ 1008112 h 3888432"/>
              <a:gd name="connsiteX3" fmla="*/ 7801460 w 8767684"/>
              <a:gd name="connsiteY3" fmla="*/ 3600400 h 3888432"/>
              <a:gd name="connsiteX4" fmla="*/ 441672 w 8767684"/>
              <a:gd name="connsiteY4" fmla="*/ 3888432 h 3888432"/>
              <a:gd name="connsiteX5" fmla="*/ 1074772 w 8767684"/>
              <a:gd name="connsiteY5" fmla="*/ 0 h 3888432"/>
              <a:gd name="connsiteX0" fmla="*/ 1074772 w 8988522"/>
              <a:gd name="connsiteY0" fmla="*/ 0 h 3888432"/>
              <a:gd name="connsiteX1" fmla="*/ 7722322 w 8988522"/>
              <a:gd name="connsiteY1" fmla="*/ 0 h 3888432"/>
              <a:gd name="connsiteX2" fmla="*/ 8988522 w 8988522"/>
              <a:gd name="connsiteY2" fmla="*/ 1368152 h 3888432"/>
              <a:gd name="connsiteX3" fmla="*/ 7801460 w 8988522"/>
              <a:gd name="connsiteY3" fmla="*/ 3600400 h 3888432"/>
              <a:gd name="connsiteX4" fmla="*/ 441672 w 8988522"/>
              <a:gd name="connsiteY4" fmla="*/ 3888432 h 3888432"/>
              <a:gd name="connsiteX5" fmla="*/ 1074772 w 8988522"/>
              <a:gd name="connsiteY5" fmla="*/ 0 h 3888432"/>
              <a:gd name="connsiteX0" fmla="*/ 1074772 w 9110309"/>
              <a:gd name="connsiteY0" fmla="*/ 0 h 3888432"/>
              <a:gd name="connsiteX1" fmla="*/ 7722322 w 9110309"/>
              <a:gd name="connsiteY1" fmla="*/ 0 h 3888432"/>
              <a:gd name="connsiteX2" fmla="*/ 8988522 w 9110309"/>
              <a:gd name="connsiteY2" fmla="*/ 1368152 h 3888432"/>
              <a:gd name="connsiteX3" fmla="*/ 7801460 w 9110309"/>
              <a:gd name="connsiteY3" fmla="*/ 3600400 h 3888432"/>
              <a:gd name="connsiteX4" fmla="*/ 441672 w 9110309"/>
              <a:gd name="connsiteY4" fmla="*/ 3888432 h 3888432"/>
              <a:gd name="connsiteX5" fmla="*/ 1074772 w 9110309"/>
              <a:gd name="connsiteY5" fmla="*/ 0 h 3888432"/>
              <a:gd name="connsiteX0" fmla="*/ 1074772 w 8988522"/>
              <a:gd name="connsiteY0" fmla="*/ 0 h 3888432"/>
              <a:gd name="connsiteX1" fmla="*/ 7722322 w 8988522"/>
              <a:gd name="connsiteY1" fmla="*/ 0 h 3888432"/>
              <a:gd name="connsiteX2" fmla="*/ 8988522 w 8988522"/>
              <a:gd name="connsiteY2" fmla="*/ 1368152 h 3888432"/>
              <a:gd name="connsiteX3" fmla="*/ 7801460 w 8988522"/>
              <a:gd name="connsiteY3" fmla="*/ 3600400 h 3888432"/>
              <a:gd name="connsiteX4" fmla="*/ 441672 w 8988522"/>
              <a:gd name="connsiteY4" fmla="*/ 3888432 h 3888432"/>
              <a:gd name="connsiteX5" fmla="*/ 1074772 w 8988522"/>
              <a:gd name="connsiteY5" fmla="*/ 0 h 3888432"/>
              <a:gd name="connsiteX0" fmla="*/ 1074772 w 8988522"/>
              <a:gd name="connsiteY0" fmla="*/ 0 h 3888432"/>
              <a:gd name="connsiteX1" fmla="*/ 7722322 w 8988522"/>
              <a:gd name="connsiteY1" fmla="*/ 0 h 3888432"/>
              <a:gd name="connsiteX2" fmla="*/ 8988522 w 8988522"/>
              <a:gd name="connsiteY2" fmla="*/ 1368152 h 3888432"/>
              <a:gd name="connsiteX3" fmla="*/ 7801460 w 8988522"/>
              <a:gd name="connsiteY3" fmla="*/ 3600400 h 3888432"/>
              <a:gd name="connsiteX4" fmla="*/ 4398546 w 8988522"/>
              <a:gd name="connsiteY4" fmla="*/ 3207846 h 3888432"/>
              <a:gd name="connsiteX5" fmla="*/ 441672 w 8988522"/>
              <a:gd name="connsiteY5" fmla="*/ 3888432 h 3888432"/>
              <a:gd name="connsiteX6" fmla="*/ 1074772 w 8988522"/>
              <a:gd name="connsiteY6" fmla="*/ 0 h 3888432"/>
              <a:gd name="connsiteX0" fmla="*/ 1074772 w 8988522"/>
              <a:gd name="connsiteY0" fmla="*/ 0 h 3888432"/>
              <a:gd name="connsiteX1" fmla="*/ 7722322 w 8988522"/>
              <a:gd name="connsiteY1" fmla="*/ 0 h 3888432"/>
              <a:gd name="connsiteX2" fmla="*/ 8988522 w 8988522"/>
              <a:gd name="connsiteY2" fmla="*/ 1368152 h 3888432"/>
              <a:gd name="connsiteX3" fmla="*/ 7722321 w 8988522"/>
              <a:gd name="connsiteY3" fmla="*/ 3272002 h 3888432"/>
              <a:gd name="connsiteX4" fmla="*/ 4398546 w 8988522"/>
              <a:gd name="connsiteY4" fmla="*/ 3207846 h 3888432"/>
              <a:gd name="connsiteX5" fmla="*/ 441672 w 8988522"/>
              <a:gd name="connsiteY5" fmla="*/ 3888432 h 3888432"/>
              <a:gd name="connsiteX6" fmla="*/ 1074772 w 8988522"/>
              <a:gd name="connsiteY6" fmla="*/ 0 h 3888432"/>
              <a:gd name="connsiteX0" fmla="*/ 1074772 w 8988522"/>
              <a:gd name="connsiteY0" fmla="*/ 0 h 3888432"/>
              <a:gd name="connsiteX1" fmla="*/ 7722322 w 8988522"/>
              <a:gd name="connsiteY1" fmla="*/ 0 h 3888432"/>
              <a:gd name="connsiteX2" fmla="*/ 8988522 w 8988522"/>
              <a:gd name="connsiteY2" fmla="*/ 1368152 h 3888432"/>
              <a:gd name="connsiteX3" fmla="*/ 7722321 w 8988522"/>
              <a:gd name="connsiteY3" fmla="*/ 3272002 h 3888432"/>
              <a:gd name="connsiteX4" fmla="*/ 4398546 w 8988522"/>
              <a:gd name="connsiteY4" fmla="*/ 3207846 h 3888432"/>
              <a:gd name="connsiteX5" fmla="*/ 441672 w 8988522"/>
              <a:gd name="connsiteY5" fmla="*/ 3888432 h 3888432"/>
              <a:gd name="connsiteX6" fmla="*/ 1074772 w 8988522"/>
              <a:gd name="connsiteY6" fmla="*/ 0 h 3888432"/>
              <a:gd name="connsiteX0" fmla="*/ 1233048 w 9146798"/>
              <a:gd name="connsiteY0" fmla="*/ 0 h 3592787"/>
              <a:gd name="connsiteX1" fmla="*/ 7880598 w 9146798"/>
              <a:gd name="connsiteY1" fmla="*/ 0 h 3592787"/>
              <a:gd name="connsiteX2" fmla="*/ 9146798 w 9146798"/>
              <a:gd name="connsiteY2" fmla="*/ 1368152 h 3592787"/>
              <a:gd name="connsiteX3" fmla="*/ 7880597 w 9146798"/>
              <a:gd name="connsiteY3" fmla="*/ 3272002 h 3592787"/>
              <a:gd name="connsiteX4" fmla="*/ 4556822 w 9146798"/>
              <a:gd name="connsiteY4" fmla="*/ 3207846 h 3592787"/>
              <a:gd name="connsiteX5" fmla="*/ 441672 w 9146798"/>
              <a:gd name="connsiteY5" fmla="*/ 3592787 h 3592787"/>
              <a:gd name="connsiteX6" fmla="*/ 1233048 w 9146798"/>
              <a:gd name="connsiteY6" fmla="*/ 0 h 3592787"/>
              <a:gd name="connsiteX0" fmla="*/ 1233048 w 9146798"/>
              <a:gd name="connsiteY0" fmla="*/ 0 h 3592787"/>
              <a:gd name="connsiteX1" fmla="*/ 4794236 w 9146798"/>
              <a:gd name="connsiteY1" fmla="*/ 256628 h 3592787"/>
              <a:gd name="connsiteX2" fmla="*/ 7880598 w 9146798"/>
              <a:gd name="connsiteY2" fmla="*/ 0 h 3592787"/>
              <a:gd name="connsiteX3" fmla="*/ 9146798 w 9146798"/>
              <a:gd name="connsiteY3" fmla="*/ 1368152 h 3592787"/>
              <a:gd name="connsiteX4" fmla="*/ 7880597 w 9146798"/>
              <a:gd name="connsiteY4" fmla="*/ 3272002 h 3592787"/>
              <a:gd name="connsiteX5" fmla="*/ 4556822 w 9146798"/>
              <a:gd name="connsiteY5" fmla="*/ 3207846 h 3592787"/>
              <a:gd name="connsiteX6" fmla="*/ 441672 w 9146798"/>
              <a:gd name="connsiteY6" fmla="*/ 3592787 h 3592787"/>
              <a:gd name="connsiteX7" fmla="*/ 1233048 w 9146798"/>
              <a:gd name="connsiteY7" fmla="*/ 0 h 3592787"/>
              <a:gd name="connsiteX0" fmla="*/ 1407496 w 9321246"/>
              <a:gd name="connsiteY0" fmla="*/ 0 h 3592787"/>
              <a:gd name="connsiteX1" fmla="*/ 4968684 w 9321246"/>
              <a:gd name="connsiteY1" fmla="*/ 256628 h 3592787"/>
              <a:gd name="connsiteX2" fmla="*/ 8055046 w 9321246"/>
              <a:gd name="connsiteY2" fmla="*/ 0 h 3592787"/>
              <a:gd name="connsiteX3" fmla="*/ 9321246 w 9321246"/>
              <a:gd name="connsiteY3" fmla="*/ 1368152 h 3592787"/>
              <a:gd name="connsiteX4" fmla="*/ 8055045 w 9321246"/>
              <a:gd name="connsiteY4" fmla="*/ 3272002 h 3592787"/>
              <a:gd name="connsiteX5" fmla="*/ 4731270 w 9321246"/>
              <a:gd name="connsiteY5" fmla="*/ 3207846 h 3592787"/>
              <a:gd name="connsiteX6" fmla="*/ 616120 w 9321246"/>
              <a:gd name="connsiteY6" fmla="*/ 3592787 h 3592787"/>
              <a:gd name="connsiteX7" fmla="*/ 774396 w 9321246"/>
              <a:gd name="connsiteY7" fmla="*/ 898197 h 3592787"/>
              <a:gd name="connsiteX8" fmla="*/ 1407496 w 9321246"/>
              <a:gd name="connsiteY8" fmla="*/ 0 h 3592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321246" h="3592787">
                <a:moveTo>
                  <a:pt x="1407496" y="0"/>
                </a:moveTo>
                <a:lnTo>
                  <a:pt x="4968684" y="256628"/>
                </a:lnTo>
                <a:lnTo>
                  <a:pt x="8055046" y="0"/>
                </a:lnTo>
                <a:lnTo>
                  <a:pt x="9321246" y="1368152"/>
                </a:lnTo>
                <a:cubicBezTo>
                  <a:pt x="8968408" y="2319200"/>
                  <a:pt x="9205921" y="2712787"/>
                  <a:pt x="8055045" y="3272002"/>
                </a:cubicBezTo>
                <a:lnTo>
                  <a:pt x="4731270" y="3207846"/>
                </a:lnTo>
                <a:lnTo>
                  <a:pt x="616120" y="3592787"/>
                </a:lnTo>
                <a:cubicBezTo>
                  <a:pt x="0" y="3233365"/>
                  <a:pt x="642500" y="1496995"/>
                  <a:pt x="774396" y="898197"/>
                </a:cubicBezTo>
                <a:cubicBezTo>
                  <a:pt x="906292" y="299399"/>
                  <a:pt x="751807" y="132448"/>
                  <a:pt x="1407496" y="0"/>
                </a:cubicBezTo>
                <a:close/>
              </a:path>
            </a:pathLst>
          </a:custGeom>
          <a:gradFill>
            <a:gsLst>
              <a:gs pos="24000">
                <a:schemeClr val="bg1">
                  <a:lumMod val="85000"/>
                  <a:alpha val="60000"/>
                </a:schemeClr>
              </a:gs>
              <a:gs pos="35000">
                <a:schemeClr val="accent3">
                  <a:lumMod val="40000"/>
                  <a:lumOff val="60000"/>
                  <a:alpha val="81000"/>
                </a:schemeClr>
              </a:gs>
              <a:gs pos="100000">
                <a:schemeClr val="accent1">
                  <a:alpha val="20000"/>
                </a:schemeClr>
              </a:gs>
            </a:gsLst>
          </a:gradFill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93663" indent="354013" algn="just">
              <a:lnSpc>
                <a:spcPct val="70000"/>
              </a:lnSpc>
            </a:pPr>
            <a:r>
              <a:rPr lang="ru-RU" sz="32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Gabriola" pitchFamily="82" charset="0"/>
              </a:rPr>
              <a:t>Решил Незнайка пойти учиться в колледж, но не знает на какую специальность. </a:t>
            </a:r>
          </a:p>
          <a:p>
            <a:pPr marL="93663" indent="354013" algn="just">
              <a:lnSpc>
                <a:spcPct val="70000"/>
              </a:lnSpc>
            </a:pPr>
            <a:r>
              <a:rPr lang="ru-RU" sz="32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Gabriola" pitchFamily="82" charset="0"/>
              </a:rPr>
              <a:t>Вам предстоит помочь ему определиться с выбором профессии. Для этого нужно пройти </a:t>
            </a:r>
            <a:r>
              <a:rPr lang="ru-RU" sz="3200" dirty="0" err="1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Gabriola" pitchFamily="82" charset="0"/>
              </a:rPr>
              <a:t>квест</a:t>
            </a:r>
            <a:r>
              <a:rPr lang="ru-RU" sz="32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Gabriola" pitchFamily="82" charset="0"/>
              </a:rPr>
              <a:t>. </a:t>
            </a:r>
          </a:p>
          <a:p>
            <a:pPr marL="93663" indent="354013" algn="just">
              <a:lnSpc>
                <a:spcPct val="70000"/>
              </a:lnSpc>
            </a:pPr>
            <a:r>
              <a:rPr lang="ru-RU" sz="32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Gabriola" pitchFamily="82" charset="0"/>
              </a:rPr>
              <a:t>Читайте внимательно вопрос, выбирайте правильный ответ и жмите на кнопку.</a:t>
            </a:r>
          </a:p>
          <a:p>
            <a:pPr marL="93663" indent="354013" algn="just">
              <a:lnSpc>
                <a:spcPct val="70000"/>
              </a:lnSpc>
            </a:pPr>
            <a:r>
              <a:rPr lang="ru-RU" sz="32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Gabriola" pitchFamily="82" charset="0"/>
              </a:rPr>
              <a:t>В конце путешествия Незнайка оценит Вашу помощь. Вперед!!!</a:t>
            </a:r>
          </a:p>
          <a:p>
            <a:pPr>
              <a:lnSpc>
                <a:spcPct val="70000"/>
              </a:lnSpc>
            </a:pPr>
            <a:endParaRPr lang="ru-RU" sz="3200" dirty="0">
              <a:ln>
                <a:solidFill>
                  <a:srgbClr val="FF0000"/>
                </a:solidFill>
              </a:ln>
              <a:solidFill>
                <a:srgbClr val="C00000"/>
              </a:solidFill>
              <a:latin typeface="Gabriola" pitchFamily="82" charset="0"/>
            </a:endParaRPr>
          </a:p>
        </p:txBody>
      </p:sp>
      <p:pic>
        <p:nvPicPr>
          <p:cNvPr id="1027" name="Picture 3" descr="C:\Users\Игорь\Desktop\Квест\0011-020-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4286280" cy="6000792"/>
          </a:xfrm>
          <a:prstGeom prst="rect">
            <a:avLst/>
          </a:prstGeom>
          <a:noFill/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143900" y="6000768"/>
            <a:ext cx="714380" cy="57150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кругленный прямоугольник 15"/>
          <p:cNvSpPr/>
          <p:nvPr/>
        </p:nvSpPr>
        <p:spPr>
          <a:xfrm>
            <a:off x="428596" y="5357826"/>
            <a:ext cx="8426678" cy="121444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285728"/>
            <a:ext cx="86067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ru-RU" sz="2000" b="1" dirty="0" smtClean="0"/>
              <a:t>Техник - технолог</a:t>
            </a:r>
            <a:r>
              <a:rPr lang="ru-RU" sz="2000" dirty="0" smtClean="0"/>
              <a:t> выявляет брак или отклонения от поставленных условий при изготовлении продукта. </a:t>
            </a:r>
          </a:p>
          <a:p>
            <a:pPr indent="447675" algn="just"/>
            <a:r>
              <a:rPr lang="ru-RU" sz="2000" dirty="0" smtClean="0"/>
              <a:t>Отгадай загадку, помоги Незнайке.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143372" y="500063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43570" y="2276872"/>
            <a:ext cx="3104894" cy="17950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786446" y="2357430"/>
            <a:ext cx="278608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Загадка</a:t>
            </a:r>
          </a:p>
          <a:p>
            <a:endParaRPr lang="ru-RU" sz="1000" b="1" u="sng" dirty="0" smtClean="0"/>
          </a:p>
          <a:p>
            <a:r>
              <a:rPr lang="ru-RU" dirty="0" smtClean="0"/>
              <a:t>В поле родился, </a:t>
            </a:r>
          </a:p>
          <a:p>
            <a:r>
              <a:rPr lang="ru-RU" dirty="0" smtClean="0"/>
              <a:t>На заводе варился, </a:t>
            </a:r>
          </a:p>
          <a:p>
            <a:r>
              <a:rPr lang="ru-RU" dirty="0" smtClean="0"/>
              <a:t>На столе растворился. </a:t>
            </a:r>
          </a:p>
          <a:p>
            <a:r>
              <a:rPr lang="ru-RU" dirty="0" smtClean="0"/>
              <a:t>Что это?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28596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шоколад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00430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сахар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572264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мед</a:t>
            </a:r>
            <a:endParaRPr lang="ru-RU" dirty="0"/>
          </a:p>
        </p:txBody>
      </p:sp>
      <p:pic>
        <p:nvPicPr>
          <p:cNvPr id="15" name="Рисунок 14" descr="кнопка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14348" y="5214950"/>
            <a:ext cx="1375732" cy="1000132"/>
          </a:xfrm>
          <a:prstGeom prst="rect">
            <a:avLst/>
          </a:prstGeom>
        </p:spPr>
      </p:pic>
      <p:pic>
        <p:nvPicPr>
          <p:cNvPr id="17" name="Рисунок 16" descr="кнопка_зеленый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714744" y="5214950"/>
            <a:ext cx="1409362" cy="1023946"/>
          </a:xfrm>
          <a:prstGeom prst="rect">
            <a:avLst/>
          </a:prstGeom>
        </p:spPr>
      </p:pic>
      <p:pic>
        <p:nvPicPr>
          <p:cNvPr id="18" name="Рисунок 17" descr="кнопка_красный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786578" y="5214950"/>
            <a:ext cx="1352744" cy="1000132"/>
          </a:xfrm>
          <a:prstGeom prst="rect">
            <a:avLst/>
          </a:prstGeom>
        </p:spPr>
      </p:pic>
      <p:pic>
        <p:nvPicPr>
          <p:cNvPr id="20" name="Picture 1" descr="C:\Users\Игорь\Desktop\Квест\maxresdefault (1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10" y="1285860"/>
            <a:ext cx="4572032" cy="3786214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кругленный прямоугольник 15"/>
          <p:cNvSpPr/>
          <p:nvPr/>
        </p:nvSpPr>
        <p:spPr>
          <a:xfrm>
            <a:off x="251520" y="5357826"/>
            <a:ext cx="8640960" cy="123952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14282" y="214290"/>
            <a:ext cx="85689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ru-RU" sz="2000" b="1" dirty="0" smtClean="0"/>
              <a:t>Техник - технолог</a:t>
            </a:r>
            <a:r>
              <a:rPr lang="ru-RU" sz="2000" dirty="0" smtClean="0"/>
              <a:t> знает, как работает оборудование, ассортимент и физико-химические свойства применяемых материалов, может произвести необходимые расчеты и внести своевременные изменения в процесс.</a:t>
            </a:r>
          </a:p>
          <a:p>
            <a:pPr indent="447675" algn="just"/>
            <a:r>
              <a:rPr lang="ru-RU" sz="2000" dirty="0" smtClean="0"/>
              <a:t>Отгадай загадку, помоги Незнайке.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000496" y="500063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72066" y="2285992"/>
            <a:ext cx="3429024" cy="17859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214942" y="2357430"/>
            <a:ext cx="32426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Загадка </a:t>
            </a:r>
          </a:p>
          <a:p>
            <a:endParaRPr lang="ru-RU" sz="1000" b="1" u="sng" dirty="0" smtClean="0"/>
          </a:p>
          <a:p>
            <a:r>
              <a:rPr lang="ru-RU" dirty="0" smtClean="0"/>
              <a:t>Кругла, а не шар,</a:t>
            </a:r>
          </a:p>
          <a:p>
            <a:r>
              <a:rPr lang="ru-RU" dirty="0" smtClean="0"/>
              <a:t>С хвостом, а не корова,</a:t>
            </a:r>
          </a:p>
          <a:p>
            <a:r>
              <a:rPr lang="ru-RU" dirty="0" smtClean="0"/>
              <a:t>Сладка как мед, да вкус не тот.</a:t>
            </a:r>
          </a:p>
          <a:p>
            <a:r>
              <a:rPr lang="ru-RU" dirty="0" smtClean="0"/>
              <a:t>Что это?</a:t>
            </a:r>
            <a:endParaRPr lang="ru-RU" dirty="0"/>
          </a:p>
        </p:txBody>
      </p:sp>
      <p:pic>
        <p:nvPicPr>
          <p:cNvPr id="9" name="Рисунок 8" descr="кнопка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14348" y="5286388"/>
            <a:ext cx="1375732" cy="1000132"/>
          </a:xfrm>
          <a:prstGeom prst="rect">
            <a:avLst/>
          </a:prstGeom>
        </p:spPr>
      </p:pic>
      <p:pic>
        <p:nvPicPr>
          <p:cNvPr id="10" name="Рисунок 9" descr="кнопка_зеленый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857620" y="5214950"/>
            <a:ext cx="1409362" cy="1023946"/>
          </a:xfrm>
          <a:prstGeom prst="rect">
            <a:avLst/>
          </a:prstGeom>
        </p:spPr>
      </p:pic>
      <p:pic>
        <p:nvPicPr>
          <p:cNvPr id="11" name="Рисунок 10" descr="кнопка_красный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786578" y="5214950"/>
            <a:ext cx="1352744" cy="100013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28596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свекла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71868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морковь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500826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картошка</a:t>
            </a:r>
            <a:endParaRPr lang="ru-RU" dirty="0"/>
          </a:p>
        </p:txBody>
      </p:sp>
      <p:pic>
        <p:nvPicPr>
          <p:cNvPr id="18" name="Picture 4" descr="https://funforkids.ru/pictures/neznaika/neznaika0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00166" y="1500174"/>
            <a:ext cx="2266667" cy="394052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214282" y="5357826"/>
            <a:ext cx="8640960" cy="12275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40439"/>
            <a:ext cx="8568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ru-RU" sz="2000" b="1" dirty="0" smtClean="0"/>
              <a:t>Техник-механик</a:t>
            </a:r>
            <a:r>
              <a:rPr lang="ru-RU" sz="2000" dirty="0" smtClean="0"/>
              <a:t> промышленного оборудования должен обладать хорошим интеллектом и быстрой реакцией. </a:t>
            </a:r>
          </a:p>
          <a:p>
            <a:pPr indent="447675" algn="just"/>
            <a:r>
              <a:rPr lang="ru-RU" sz="2000" dirty="0" smtClean="0"/>
              <a:t> Ответь на вопрос, помоги Незнайке.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3929058" y="492919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43570" y="2285992"/>
            <a:ext cx="3319208" cy="172363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786446" y="2357430"/>
            <a:ext cx="3175192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Вопрос</a:t>
            </a:r>
          </a:p>
          <a:p>
            <a:endParaRPr lang="ru-RU" sz="1000" dirty="0" smtClean="0"/>
          </a:p>
          <a:p>
            <a:r>
              <a:rPr lang="ru-RU" dirty="0" smtClean="0"/>
              <a:t>Как называется аппарат для создания разрежения?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28596" y="614364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концентратор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428992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сульфитатор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572264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конденсатор</a:t>
            </a:r>
            <a:endParaRPr lang="ru-RU" dirty="0"/>
          </a:p>
        </p:txBody>
      </p:sp>
      <p:pic>
        <p:nvPicPr>
          <p:cNvPr id="16" name="Рисунок 15" descr="кнопка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42910" y="5214950"/>
            <a:ext cx="1375732" cy="1000132"/>
          </a:xfrm>
          <a:prstGeom prst="rect">
            <a:avLst/>
          </a:prstGeom>
        </p:spPr>
      </p:pic>
      <p:pic>
        <p:nvPicPr>
          <p:cNvPr id="18" name="Рисунок 17" descr="кнопка_зеленый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643306" y="5214950"/>
            <a:ext cx="1409362" cy="1023946"/>
          </a:xfrm>
          <a:prstGeom prst="rect">
            <a:avLst/>
          </a:prstGeom>
        </p:spPr>
      </p:pic>
      <p:pic>
        <p:nvPicPr>
          <p:cNvPr id="19" name="Рисунок 18" descr="кнопка_красный.gif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858016" y="5214950"/>
            <a:ext cx="1352744" cy="1000132"/>
          </a:xfrm>
          <a:prstGeom prst="rect">
            <a:avLst/>
          </a:prstGeom>
        </p:spPr>
      </p:pic>
      <p:pic>
        <p:nvPicPr>
          <p:cNvPr id="15" name="Picture 2" descr="https://chitaem-skazki.ru/wp-content/uploads/2019/04/%D0%9D%D0%B5%D0%B7%D0%BD%D0%B0%D0%B9%D0%BA%D0%B0-%D0%BC%D0%B5%D1%87%D1%82%D0%B0%D0%B5%D1%8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596" y="1357298"/>
            <a:ext cx="5072098" cy="350046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251520" y="5357826"/>
            <a:ext cx="8640960" cy="123952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40439"/>
            <a:ext cx="8568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ru-RU" sz="2000" b="1" dirty="0" smtClean="0"/>
              <a:t>Техник-технолог</a:t>
            </a:r>
            <a:r>
              <a:rPr lang="ru-RU" sz="2000" dirty="0" smtClean="0"/>
              <a:t> занимается поэтапной разработкой технологии изготовления продукта</a:t>
            </a:r>
          </a:p>
          <a:p>
            <a:pPr indent="447675" algn="just"/>
            <a:r>
              <a:rPr lang="ru-RU" sz="2000" dirty="0" smtClean="0"/>
              <a:t>Ответь на вопрос, помоги Незнайке.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29058" y="492919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929190" y="2071678"/>
            <a:ext cx="3604960" cy="221457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000" dirty="0" smtClean="0"/>
          </a:p>
          <a:p>
            <a:r>
              <a:rPr lang="ru-RU" dirty="0" smtClean="0"/>
              <a:t>Как изменится выход сахара, если сахаристость перерабатываемой свеклы уменьшается?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072066" y="2143116"/>
            <a:ext cx="33180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Вопрос</a:t>
            </a:r>
          </a:p>
          <a:p>
            <a:endParaRPr lang="ru-RU" b="1" u="sng" dirty="0" smtClean="0"/>
          </a:p>
          <a:p>
            <a:endParaRPr lang="ru-RU" b="1" u="sng" dirty="0" smtClean="0"/>
          </a:p>
          <a:p>
            <a:endParaRPr lang="ru-RU" b="1" u="sng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00034" y="614364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увеличится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71868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не изменится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643702" y="621508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уменьшится</a:t>
            </a:r>
            <a:endParaRPr lang="ru-RU" dirty="0"/>
          </a:p>
        </p:txBody>
      </p:sp>
      <p:pic>
        <p:nvPicPr>
          <p:cNvPr id="18" name="Рисунок 17" descr="кнопка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42910" y="5214950"/>
            <a:ext cx="1375732" cy="1000132"/>
          </a:xfrm>
          <a:prstGeom prst="rect">
            <a:avLst/>
          </a:prstGeom>
        </p:spPr>
      </p:pic>
      <p:pic>
        <p:nvPicPr>
          <p:cNvPr id="19" name="Рисунок 18" descr="кнопка_зеленый.gi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786182" y="5214950"/>
            <a:ext cx="1409362" cy="1023946"/>
          </a:xfrm>
          <a:prstGeom prst="rect">
            <a:avLst/>
          </a:prstGeom>
        </p:spPr>
      </p:pic>
      <p:pic>
        <p:nvPicPr>
          <p:cNvPr id="20" name="Рисунок 19" descr="кнопка_красный.gif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858016" y="5214950"/>
            <a:ext cx="1352744" cy="1000132"/>
          </a:xfrm>
          <a:prstGeom prst="rect">
            <a:avLst/>
          </a:prstGeom>
        </p:spPr>
      </p:pic>
      <p:pic>
        <p:nvPicPr>
          <p:cNvPr id="16" name="Picture 2" descr="http://doverye-moodle.ru/pluginfile.php/1101/course/overviewfiles/%D0%BD%D0%B5%D0%B7%D0%BD%D0%B0%D0%B9%D0%BA%D0%B0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0034" y="1071546"/>
            <a:ext cx="4305296" cy="4305297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285720" y="5357826"/>
            <a:ext cx="8640960" cy="12275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40439"/>
            <a:ext cx="85689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ru-RU" sz="2000" dirty="0" smtClean="0"/>
              <a:t> </a:t>
            </a:r>
            <a:r>
              <a:rPr lang="ru-RU" sz="2000" b="1" dirty="0" smtClean="0"/>
              <a:t>Технологи</a:t>
            </a:r>
            <a:r>
              <a:rPr lang="ru-RU" sz="2000" dirty="0" smtClean="0"/>
              <a:t> востребованы на предприятиях самых разных отраслей. Они трудятся в пищевой, машиностроительной, деревообрабатывающей, биохимической промышленности и других производственных сферах.</a:t>
            </a:r>
          </a:p>
          <a:p>
            <a:pPr indent="447675" algn="just"/>
            <a:r>
              <a:rPr lang="ru-RU" sz="2000" dirty="0" smtClean="0"/>
              <a:t>Ответь на следующий вопрос, помоги Незнайке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143372" y="492919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500694" y="2214554"/>
            <a:ext cx="3459804" cy="157163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500694" y="2357430"/>
            <a:ext cx="33575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Вопрос</a:t>
            </a:r>
          </a:p>
          <a:p>
            <a:endParaRPr lang="ru-RU" sz="1000" dirty="0" smtClean="0"/>
          </a:p>
          <a:p>
            <a:r>
              <a:rPr lang="ru-RU" dirty="0" smtClean="0"/>
              <a:t>Свекла «Золотого фонда» это свекла выкопанная в … месяце?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0034" y="614364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сентябрь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00430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октябрь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500826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ноябрь</a:t>
            </a:r>
            <a:endParaRPr lang="ru-RU" dirty="0"/>
          </a:p>
        </p:txBody>
      </p:sp>
      <p:pic>
        <p:nvPicPr>
          <p:cNvPr id="15" name="Рисунок 14" descr="кнопка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42910" y="5214950"/>
            <a:ext cx="1375732" cy="1000132"/>
          </a:xfrm>
          <a:prstGeom prst="rect">
            <a:avLst/>
          </a:prstGeom>
        </p:spPr>
      </p:pic>
      <p:pic>
        <p:nvPicPr>
          <p:cNvPr id="16" name="Рисунок 15" descr="кнопка_зеленый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714744" y="5214950"/>
            <a:ext cx="1409362" cy="1023946"/>
          </a:xfrm>
          <a:prstGeom prst="rect">
            <a:avLst/>
          </a:prstGeom>
        </p:spPr>
      </p:pic>
      <p:pic>
        <p:nvPicPr>
          <p:cNvPr id="19" name="Рисунок 18" descr="кнопка_красный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786578" y="5214950"/>
            <a:ext cx="1352744" cy="1000132"/>
          </a:xfrm>
          <a:prstGeom prst="rect">
            <a:avLst/>
          </a:prstGeom>
        </p:spPr>
      </p:pic>
      <p:pic>
        <p:nvPicPr>
          <p:cNvPr id="18" name="Picture 2" descr="https://i.mycdn.me/i?r=AzEPZsRbOZEKgBhR0XGMT1RkSsiRpoO0GLDYucan2gp-oaaKTM5SRkZCeTgDn6uOyic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34" y="1428736"/>
            <a:ext cx="4667282" cy="350046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0" y="188640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Незнайка благодарит тебя за помощь в выборе специальности «</a:t>
            </a:r>
            <a:r>
              <a:rPr lang="ru-RU" sz="2000" b="1" dirty="0" smtClean="0"/>
              <a:t>Технология сахаристых продуктов</a:t>
            </a:r>
            <a:r>
              <a:rPr lang="ru-RU" sz="2000" dirty="0" smtClean="0"/>
              <a:t>»</a:t>
            </a:r>
          </a:p>
        </p:txBody>
      </p:sp>
      <p:sp>
        <p:nvSpPr>
          <p:cNvPr id="14340" name="AutoShape 4" descr="https://alterainvest.ru/upload/iblock/03a/03a0b55e44e46530701a475fc44d7a2f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2" name="AutoShape 6" descr="https://neft.media/img/upload/2016/2016-09-06/w1128-tjumenskij-zavod-kompanii-ochakovo-0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4" name="AutoShape 8" descr="https://neft.media/img/upload/2016/2016-09-06/w1128-tjumenskij-zavod-kompanii-ochakovo-0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5" name="Picture 9" descr="C:\Users\Игорь\Desktop\Квест\w1128-tjumenskij-zavod-kompanii-ochakovo-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00108"/>
            <a:ext cx="8696586" cy="5572164"/>
          </a:xfrm>
          <a:prstGeom prst="rect">
            <a:avLst/>
          </a:prstGeom>
          <a:noFill/>
        </p:spPr>
      </p:pic>
      <p:pic>
        <p:nvPicPr>
          <p:cNvPr id="14" name="Picture 2" descr="https://3.404content.com/1/73/54/1677562538881451875/fullsiz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071678"/>
            <a:ext cx="3143272" cy="4461106"/>
          </a:xfrm>
          <a:prstGeom prst="rect">
            <a:avLst/>
          </a:prstGeom>
          <a:noFill/>
        </p:spPr>
      </p:pic>
      <p:sp>
        <p:nvSpPr>
          <p:cNvPr id="15" name="Управляющая кнопка: настраиваемая 14">
            <a:hlinkClick r:id="" action="ppaction://hlinkshowjump?jump=endshow" highlightClick="1"/>
          </p:cNvPr>
          <p:cNvSpPr/>
          <p:nvPr/>
        </p:nvSpPr>
        <p:spPr>
          <a:xfrm>
            <a:off x="7929586" y="6072206"/>
            <a:ext cx="1000100" cy="61378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4" action="ppaction://hlinksldjump"/>
              </a:rPr>
              <a:t>выход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214282" y="5357826"/>
            <a:ext cx="8640960" cy="12275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1520" y="140439"/>
            <a:ext cx="8568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ru-RU" sz="2000" b="1" dirty="0" smtClean="0"/>
              <a:t>Техник-механик</a:t>
            </a:r>
            <a:r>
              <a:rPr lang="ru-RU" sz="2000" dirty="0" smtClean="0"/>
              <a:t> промышленного оборудования способен за считанные минуты выявить и исправить поломку определенного оборудования. </a:t>
            </a:r>
          </a:p>
          <a:p>
            <a:pPr algn="just"/>
            <a:r>
              <a:rPr lang="ru-RU" sz="2000" dirty="0" smtClean="0"/>
              <a:t>      Ответь на следующий вопрос, помоги Незнайке.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3929058" y="492919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86380" y="2276872"/>
            <a:ext cx="3462084" cy="186650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00694" y="2428868"/>
            <a:ext cx="314327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Вопрос</a:t>
            </a:r>
          </a:p>
          <a:p>
            <a:endParaRPr lang="ru-RU" sz="1000" dirty="0" smtClean="0"/>
          </a:p>
          <a:p>
            <a:r>
              <a:rPr lang="ru-RU" dirty="0" smtClean="0"/>
              <a:t>Вид запорной арматуры с затвором «шибер» называют?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8596" y="614364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вентиль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428992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заслонка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500826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задвижка</a:t>
            </a:r>
            <a:endParaRPr lang="ru-RU" dirty="0"/>
          </a:p>
        </p:txBody>
      </p:sp>
      <p:pic>
        <p:nvPicPr>
          <p:cNvPr id="15" name="Рисунок 14" descr="кнопка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42910" y="5214950"/>
            <a:ext cx="1375732" cy="1000132"/>
          </a:xfrm>
          <a:prstGeom prst="rect">
            <a:avLst/>
          </a:prstGeom>
        </p:spPr>
      </p:pic>
      <p:pic>
        <p:nvPicPr>
          <p:cNvPr id="18" name="Рисунок 17" descr="кнопка_зеленый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643306" y="5214950"/>
            <a:ext cx="1409362" cy="1023946"/>
          </a:xfrm>
          <a:prstGeom prst="rect">
            <a:avLst/>
          </a:prstGeom>
        </p:spPr>
      </p:pic>
      <p:pic>
        <p:nvPicPr>
          <p:cNvPr id="19" name="Рисунок 18" descr="кнопка_красный.gif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858016" y="5214950"/>
            <a:ext cx="1352744" cy="1000132"/>
          </a:xfrm>
          <a:prstGeom prst="rect">
            <a:avLst/>
          </a:prstGeom>
        </p:spPr>
      </p:pic>
      <p:pic>
        <p:nvPicPr>
          <p:cNvPr id="16" name="Picture 4" descr="https://funforkids.ru/pictures/neznaika/neznaika0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57290" y="1071546"/>
            <a:ext cx="2500330" cy="425199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кругленный прямоугольник 15"/>
          <p:cNvSpPr/>
          <p:nvPr/>
        </p:nvSpPr>
        <p:spPr>
          <a:xfrm>
            <a:off x="251520" y="5357826"/>
            <a:ext cx="8640960" cy="123952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14282" y="214290"/>
            <a:ext cx="85689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ru-RU" sz="2000" b="1" dirty="0" smtClean="0"/>
              <a:t>Техник - технолог</a:t>
            </a:r>
            <a:r>
              <a:rPr lang="ru-RU" sz="2000" dirty="0" smtClean="0"/>
              <a:t> знает, как работает оборудование, ассортимент и физико-химические свойства применяемых материалов, может произвести необходимые расчеты и внести своевременные изменения в процесс.</a:t>
            </a:r>
          </a:p>
          <a:p>
            <a:pPr indent="447675" algn="just"/>
            <a:r>
              <a:rPr lang="ru-RU" sz="2000" dirty="0" smtClean="0"/>
              <a:t>Отгадай загадку, помоги Незнайке.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286248" y="500063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429256" y="2214554"/>
            <a:ext cx="3429024" cy="178595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572132" y="2357430"/>
            <a:ext cx="324267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Вопрос</a:t>
            </a:r>
          </a:p>
          <a:p>
            <a:endParaRPr lang="ru-RU" sz="1000" b="1" u="sng" dirty="0" smtClean="0"/>
          </a:p>
          <a:p>
            <a:r>
              <a:rPr lang="ru-RU" dirty="0" smtClean="0"/>
              <a:t>Отход свеклосахарного производства, получаемый в диффузионном отделении это?</a:t>
            </a:r>
            <a:endParaRPr lang="ru-RU" dirty="0"/>
          </a:p>
        </p:txBody>
      </p:sp>
      <p:pic>
        <p:nvPicPr>
          <p:cNvPr id="9" name="Рисунок 8" descr="кнопка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14348" y="5286388"/>
            <a:ext cx="1375732" cy="1000132"/>
          </a:xfrm>
          <a:prstGeom prst="rect">
            <a:avLst/>
          </a:prstGeom>
        </p:spPr>
      </p:pic>
      <p:pic>
        <p:nvPicPr>
          <p:cNvPr id="10" name="Рисунок 9" descr="кнопка_зеленый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857620" y="5214950"/>
            <a:ext cx="1409362" cy="1023946"/>
          </a:xfrm>
          <a:prstGeom prst="rect">
            <a:avLst/>
          </a:prstGeom>
        </p:spPr>
      </p:pic>
      <p:pic>
        <p:nvPicPr>
          <p:cNvPr id="11" name="Рисунок 10" descr="кнопка_красный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786578" y="5214950"/>
            <a:ext cx="1352744" cy="100013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28596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дефекат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643306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жом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500826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патока</a:t>
            </a:r>
            <a:endParaRPr lang="ru-RU" dirty="0"/>
          </a:p>
        </p:txBody>
      </p:sp>
      <p:pic>
        <p:nvPicPr>
          <p:cNvPr id="20" name="Picture 2" descr="https://chitaem-skazki.ru/wp-content/uploads/2019/04/%D0%9D%D0%B5%D0%B7%D0%BD%D0%B0%D0%B9%D0%BA%D0%B0-%D0%BC%D0%B5%D1%87%D1%82%D0%B0%D0%B5%D1%8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596" y="1714488"/>
            <a:ext cx="4786346" cy="321471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251520" y="5357826"/>
            <a:ext cx="8640960" cy="123952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1520" y="140439"/>
            <a:ext cx="85689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ru-RU" sz="2000" dirty="0" smtClean="0"/>
              <a:t>Положительными моментами профессии </a:t>
            </a:r>
            <a:r>
              <a:rPr lang="ru-RU" sz="2000" b="1" dirty="0" smtClean="0"/>
              <a:t>Техник-механик</a:t>
            </a:r>
            <a:r>
              <a:rPr lang="ru-RU" sz="2000" dirty="0" smtClean="0"/>
              <a:t> промышленного оборудования является: спрос на подобных специалистов, работа идеально подходит любителям «ковыряться» в железе, можно хорошо дополнительно зарабатывать.</a:t>
            </a:r>
          </a:p>
          <a:p>
            <a:pPr algn="just"/>
            <a:r>
              <a:rPr lang="ru-RU" sz="2000" dirty="0" smtClean="0"/>
              <a:t>      Ответь на вопрос, помоги Незнайке.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000496" y="492919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14942" y="2276872"/>
            <a:ext cx="3533522" cy="200938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357818" y="2357430"/>
            <a:ext cx="324663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Вопрос</a:t>
            </a:r>
          </a:p>
          <a:p>
            <a:endParaRPr lang="ru-RU" sz="1000" dirty="0" smtClean="0"/>
          </a:p>
          <a:p>
            <a:r>
              <a:rPr lang="ru-RU" dirty="0" smtClean="0"/>
              <a:t>Гидравлическая машина, служащая для перемещения и создания напора жидкостей всех видов это?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8596" y="614364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насос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428992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пневмоцилиндр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643702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шибер</a:t>
            </a:r>
            <a:endParaRPr lang="ru-RU" dirty="0"/>
          </a:p>
        </p:txBody>
      </p:sp>
      <p:pic>
        <p:nvPicPr>
          <p:cNvPr id="15" name="Рисунок 14" descr="кнопка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71472" y="5214950"/>
            <a:ext cx="1375732" cy="1000132"/>
          </a:xfrm>
          <a:prstGeom prst="rect">
            <a:avLst/>
          </a:prstGeom>
        </p:spPr>
      </p:pic>
      <p:pic>
        <p:nvPicPr>
          <p:cNvPr id="16" name="Рисунок 15" descr="кнопка_зеленый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714744" y="5214950"/>
            <a:ext cx="1409362" cy="1023946"/>
          </a:xfrm>
          <a:prstGeom prst="rect">
            <a:avLst/>
          </a:prstGeom>
        </p:spPr>
      </p:pic>
      <p:pic>
        <p:nvPicPr>
          <p:cNvPr id="19" name="Рисунок 18" descr="кнопка_красный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858016" y="5214950"/>
            <a:ext cx="1352744" cy="1000132"/>
          </a:xfrm>
          <a:prstGeom prst="rect">
            <a:avLst/>
          </a:prstGeom>
        </p:spPr>
      </p:pic>
      <p:pic>
        <p:nvPicPr>
          <p:cNvPr id="20" name="Picture 2" descr="http://doverye-moodle.ru/pluginfile.php/1101/course/overviewfiles/%D0%BD%D0%B5%D0%B7%D0%BD%D0%B0%D0%B9%D0%BA%D0%B0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57224" y="1500174"/>
            <a:ext cx="3805230" cy="380523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кругленный прямоугольник 15"/>
          <p:cNvSpPr/>
          <p:nvPr/>
        </p:nvSpPr>
        <p:spPr>
          <a:xfrm>
            <a:off x="214282" y="5357826"/>
            <a:ext cx="8640960" cy="12275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1520" y="140439"/>
            <a:ext cx="8568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/>
              <a:t>Профессия </a:t>
            </a:r>
            <a:r>
              <a:rPr lang="ru-RU" sz="2000" b="1" dirty="0" smtClean="0"/>
              <a:t>Техник - механик </a:t>
            </a:r>
            <a:r>
              <a:rPr lang="ru-RU" sz="2000" dirty="0" smtClean="0"/>
              <a:t>промышленного оборудования востребована в производствах и во многих сферах деятельности. </a:t>
            </a:r>
          </a:p>
          <a:p>
            <a:pPr indent="447675" algn="just"/>
            <a:r>
              <a:rPr lang="ru-RU" sz="2000" dirty="0" smtClean="0"/>
              <a:t>Ответь на вопрос, помоги Незнайке.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000496" y="492919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572132" y="2428868"/>
            <a:ext cx="3319208" cy="179507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643570" y="2500306"/>
            <a:ext cx="32147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Вопрос</a:t>
            </a:r>
          </a:p>
          <a:p>
            <a:endParaRPr lang="ru-RU" sz="1000" dirty="0" smtClean="0"/>
          </a:p>
          <a:p>
            <a:r>
              <a:rPr lang="ru-RU" dirty="0" smtClean="0"/>
              <a:t>Как называется аппарат для получения </a:t>
            </a:r>
            <a:r>
              <a:rPr lang="ru-RU" dirty="0" err="1" smtClean="0"/>
              <a:t>утфеля</a:t>
            </a:r>
            <a:r>
              <a:rPr lang="ru-RU" dirty="0" smtClean="0"/>
              <a:t>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8596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центрифуга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00430" y="6143644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выпарная установка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500826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вакуум-аппарат</a:t>
            </a:r>
            <a:endParaRPr lang="ru-RU" dirty="0"/>
          </a:p>
        </p:txBody>
      </p:sp>
      <p:pic>
        <p:nvPicPr>
          <p:cNvPr id="17" name="Рисунок 16" descr="кнопка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14348" y="5214950"/>
            <a:ext cx="1375732" cy="1000132"/>
          </a:xfrm>
          <a:prstGeom prst="rect">
            <a:avLst/>
          </a:prstGeom>
        </p:spPr>
      </p:pic>
      <p:pic>
        <p:nvPicPr>
          <p:cNvPr id="18" name="Рисунок 17" descr="кнопка_зеленый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929058" y="5214950"/>
            <a:ext cx="1409362" cy="1023946"/>
          </a:xfrm>
          <a:prstGeom prst="rect">
            <a:avLst/>
          </a:prstGeom>
        </p:spPr>
      </p:pic>
      <p:pic>
        <p:nvPicPr>
          <p:cNvPr id="19" name="Рисунок 18" descr="кнопка_красный.gif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858016" y="5214950"/>
            <a:ext cx="1352744" cy="1000132"/>
          </a:xfrm>
          <a:prstGeom prst="rect">
            <a:avLst/>
          </a:prstGeom>
        </p:spPr>
      </p:pic>
      <p:pic>
        <p:nvPicPr>
          <p:cNvPr id="20" name="Picture 2" descr="https://i.mycdn.me/i?r=AzEPZsRbOZEKgBhR0XGMT1RkSsiRpoO0GLDYucan2gp-oaaKTM5SRkZCeTgDn6uOyic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33" y="1214422"/>
            <a:ext cx="4929223" cy="3714776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142853"/>
            <a:ext cx="87154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Незнайка благодарит тебя за помощь в выборе специальности </a:t>
            </a:r>
          </a:p>
          <a:p>
            <a:pPr algn="ctr"/>
            <a:r>
              <a:rPr lang="ru-RU" sz="2000" dirty="0" smtClean="0"/>
              <a:t>«</a:t>
            </a:r>
            <a:r>
              <a:rPr lang="ru-RU" sz="2000" b="1" dirty="0" smtClean="0"/>
              <a:t>Монтаж, техническое обслуживание и ремонт промышленного оборудования (по отраслям)</a:t>
            </a:r>
            <a:r>
              <a:rPr lang="ru-RU" sz="2000" dirty="0" smtClean="0"/>
              <a:t>»</a:t>
            </a:r>
          </a:p>
        </p:txBody>
      </p:sp>
      <p:pic>
        <p:nvPicPr>
          <p:cNvPr id="2051" name="Picture 3" descr="C:\Users\Игорь\Desktop\Квест\Незнайка_на_Луне-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142984"/>
            <a:ext cx="8429684" cy="5500726"/>
          </a:xfrm>
          <a:prstGeom prst="rect">
            <a:avLst/>
          </a:prstGeom>
          <a:noFill/>
        </p:spPr>
      </p:pic>
      <p:sp>
        <p:nvSpPr>
          <p:cNvPr id="5" name="Управляющая кнопка: настраиваемая 4">
            <a:hlinkClick r:id="" action="ppaction://hlinkshowjump?jump=endshow" highlightClick="1"/>
          </p:cNvPr>
          <p:cNvSpPr/>
          <p:nvPr/>
        </p:nvSpPr>
        <p:spPr>
          <a:xfrm>
            <a:off x="7929586" y="6072206"/>
            <a:ext cx="1000100" cy="61378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4" action="ppaction://hlinksldjump"/>
              </a:rPr>
              <a:t>выход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214282" y="5429264"/>
            <a:ext cx="8640960" cy="12275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1520" y="140439"/>
            <a:ext cx="8568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ru-RU" sz="2000" b="1" dirty="0" smtClean="0"/>
              <a:t>Техник-механик </a:t>
            </a:r>
            <a:r>
              <a:rPr lang="ru-RU" sz="2000" dirty="0" smtClean="0"/>
              <a:t>в</a:t>
            </a:r>
            <a:r>
              <a:rPr lang="ru-RU" sz="2000" b="1" dirty="0" smtClean="0"/>
              <a:t> </a:t>
            </a:r>
            <a:r>
              <a:rPr lang="ru-RU" sz="2000" dirty="0" smtClean="0"/>
              <a:t>сельском хозяйстве занимается эксплуатацией, обслуживанием и ремонтом сельскохозяйственной техники.</a:t>
            </a:r>
          </a:p>
          <a:p>
            <a:pPr indent="447675" algn="just"/>
            <a:r>
              <a:rPr lang="ru-RU" sz="2000" dirty="0" smtClean="0"/>
              <a:t>Ответь на вопрос, помоги Незнайке.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00496" y="500063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12" name="TextBox 11"/>
          <p:cNvSpPr txBox="1"/>
          <p:nvPr/>
        </p:nvSpPr>
        <p:spPr>
          <a:xfrm>
            <a:off x="500034" y="621508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трактор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71868" y="621508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автомобиль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500826" y="621508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комбайн</a:t>
            </a:r>
            <a:endParaRPr lang="ru-RU" dirty="0"/>
          </a:p>
        </p:txBody>
      </p:sp>
      <p:pic>
        <p:nvPicPr>
          <p:cNvPr id="15" name="Рисунок 14" descr="кнопка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14348" y="5286388"/>
            <a:ext cx="1375732" cy="1000132"/>
          </a:xfrm>
          <a:prstGeom prst="rect">
            <a:avLst/>
          </a:prstGeom>
        </p:spPr>
      </p:pic>
      <p:pic>
        <p:nvPicPr>
          <p:cNvPr id="18" name="Рисунок 17" descr="кнопка_зеленый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786182" y="5286388"/>
            <a:ext cx="1409362" cy="1023946"/>
          </a:xfrm>
          <a:prstGeom prst="rect">
            <a:avLst/>
          </a:prstGeom>
        </p:spPr>
      </p:pic>
      <p:pic>
        <p:nvPicPr>
          <p:cNvPr id="19" name="Рисунок 18" descr="кнопка_красный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786578" y="5286388"/>
            <a:ext cx="1352744" cy="1000132"/>
          </a:xfrm>
          <a:prstGeom prst="rect">
            <a:avLst/>
          </a:prstGeom>
        </p:spPr>
      </p:pic>
      <p:sp>
        <p:nvSpPr>
          <p:cNvPr id="20" name="Скругленный прямоугольник 19"/>
          <p:cNvSpPr/>
          <p:nvPr/>
        </p:nvSpPr>
        <p:spPr>
          <a:xfrm>
            <a:off x="4857752" y="1714488"/>
            <a:ext cx="4143404" cy="23762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4929190" y="1857364"/>
            <a:ext cx="400052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Вопрос</a:t>
            </a:r>
          </a:p>
          <a:p>
            <a:endParaRPr lang="ru-RU" sz="1000" dirty="0" smtClean="0"/>
          </a:p>
          <a:p>
            <a:r>
              <a:rPr lang="ru-RU" dirty="0" smtClean="0"/>
              <a:t>Самодвижущаяся машина, выполняющая сельскохозяйственные, дорожно-строительные, </a:t>
            </a:r>
          </a:p>
          <a:p>
            <a:r>
              <a:rPr lang="ru-RU" dirty="0" smtClean="0"/>
              <a:t>землеройные, транспортные и другие работы это?</a:t>
            </a:r>
          </a:p>
        </p:txBody>
      </p:sp>
      <p:pic>
        <p:nvPicPr>
          <p:cNvPr id="16" name="Picture 2" descr="https://chitaem-skazki.ru/wp-content/uploads/2019/04/%D0%9D%D0%B5%D0%B7%D0%BD%D0%B0%D0%B9%D0%BA%D0%B0-%D0%BC%D0%B5%D1%87%D1%82%D0%B0%D0%B5%D1%8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596" y="1500174"/>
            <a:ext cx="4286280" cy="3231196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214282" y="5357826"/>
            <a:ext cx="8640960" cy="12275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1520" y="140439"/>
            <a:ext cx="85689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ru-RU" sz="2000" dirty="0" smtClean="0"/>
              <a:t>Главная задача </a:t>
            </a:r>
            <a:r>
              <a:rPr lang="ru-RU" sz="2000" b="1" dirty="0" smtClean="0"/>
              <a:t>Менеджера по продажам </a:t>
            </a:r>
            <a:r>
              <a:rPr lang="ru-RU" sz="2000" dirty="0" smtClean="0"/>
              <a:t>заключается в успешной реализации товаров предприятия, наращивании количества клиентов и поддерживании партнерства с ними. </a:t>
            </a:r>
          </a:p>
          <a:p>
            <a:pPr indent="447675">
              <a:tabLst>
                <a:tab pos="447675" algn="l"/>
              </a:tabLst>
            </a:pPr>
            <a:r>
              <a:rPr lang="ru-RU" sz="2000" dirty="0" smtClean="0"/>
              <a:t>Ответь на вопрос, помоги Незнайке.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3929058" y="492919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929190" y="2143116"/>
            <a:ext cx="4069686" cy="193794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072066" y="2285992"/>
            <a:ext cx="371078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Вопрос</a:t>
            </a:r>
          </a:p>
          <a:p>
            <a:endParaRPr lang="ru-RU" sz="1000" dirty="0" smtClean="0"/>
          </a:p>
          <a:p>
            <a:r>
              <a:rPr lang="ru-RU" dirty="0" smtClean="0"/>
              <a:t>Как называется профессия, специальность, человек или организация, которая продаёт что-либо?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0034" y="614364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кассир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00430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продавец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500826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товаровед</a:t>
            </a:r>
            <a:endParaRPr lang="ru-RU" dirty="0"/>
          </a:p>
        </p:txBody>
      </p:sp>
      <p:pic>
        <p:nvPicPr>
          <p:cNvPr id="16" name="Рисунок 15" descr="кнопка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42910" y="5214950"/>
            <a:ext cx="1375732" cy="1000132"/>
          </a:xfrm>
          <a:prstGeom prst="rect">
            <a:avLst/>
          </a:prstGeom>
        </p:spPr>
      </p:pic>
      <p:pic>
        <p:nvPicPr>
          <p:cNvPr id="18" name="Рисунок 17" descr="кнопка_зеленый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714744" y="5214950"/>
            <a:ext cx="1409362" cy="1023946"/>
          </a:xfrm>
          <a:prstGeom prst="rect">
            <a:avLst/>
          </a:prstGeom>
        </p:spPr>
      </p:pic>
      <p:pic>
        <p:nvPicPr>
          <p:cNvPr id="19" name="Рисунок 18" descr="кнопка_красный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786578" y="5286388"/>
            <a:ext cx="1352744" cy="1000132"/>
          </a:xfrm>
          <a:prstGeom prst="rect">
            <a:avLst/>
          </a:prstGeom>
        </p:spPr>
      </p:pic>
      <p:pic>
        <p:nvPicPr>
          <p:cNvPr id="4098" name="Picture 2" descr="http://doverye-moodle.ru/pluginfile.php/1101/course/overviewfiles/%D0%BD%D0%B5%D0%B7%D0%BD%D0%B0%D0%B9%D0%BA%D0%B0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34" y="1285860"/>
            <a:ext cx="4090982" cy="4090983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251520" y="5357826"/>
            <a:ext cx="8640960" cy="123952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1520" y="140439"/>
            <a:ext cx="85689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ru-RU" sz="2000" b="1" dirty="0" smtClean="0"/>
              <a:t>Техник-механик </a:t>
            </a:r>
            <a:r>
              <a:rPr lang="ru-RU" sz="2000" dirty="0" smtClean="0"/>
              <a:t>в</a:t>
            </a:r>
            <a:r>
              <a:rPr lang="ru-RU" sz="2000" b="1" dirty="0" smtClean="0"/>
              <a:t> </a:t>
            </a:r>
            <a:r>
              <a:rPr lang="ru-RU" sz="2000" dirty="0" smtClean="0"/>
              <a:t>сельском хозяйстве занимается вводом в эксплуатацию новой сельскохозяйственной техники и оборудования, подготовкой сельскохозяйственной техники к работе. Диагностирует и устраняет неисправности сельскохозяйственной техники и оборудования в подразделении. </a:t>
            </a:r>
          </a:p>
          <a:p>
            <a:pPr indent="447675" algn="just"/>
            <a:r>
              <a:rPr lang="ru-RU" sz="2000" dirty="0" smtClean="0"/>
              <a:t>Ответь на вопрос, помоги Незнайке.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143372" y="492919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143504" y="2214554"/>
            <a:ext cx="3604960" cy="1785950"/>
          </a:xfrm>
          <a:prstGeom prst="roundRect">
            <a:avLst>
              <a:gd name="adj" fmla="val 23312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076056" y="2492896"/>
            <a:ext cx="35283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00034" y="614364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сеялка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00430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косилка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500826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культиватор</a:t>
            </a:r>
            <a:endParaRPr lang="ru-RU" dirty="0"/>
          </a:p>
        </p:txBody>
      </p:sp>
      <p:pic>
        <p:nvPicPr>
          <p:cNvPr id="15" name="Рисунок 14" descr="кнопка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42910" y="5214950"/>
            <a:ext cx="1375732" cy="1000132"/>
          </a:xfrm>
          <a:prstGeom prst="rect">
            <a:avLst/>
          </a:prstGeom>
        </p:spPr>
      </p:pic>
      <p:pic>
        <p:nvPicPr>
          <p:cNvPr id="16" name="Рисунок 15" descr="кнопка_зеленый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714744" y="5214950"/>
            <a:ext cx="1409362" cy="1023946"/>
          </a:xfrm>
          <a:prstGeom prst="rect">
            <a:avLst/>
          </a:prstGeom>
        </p:spPr>
      </p:pic>
      <p:pic>
        <p:nvPicPr>
          <p:cNvPr id="19" name="Рисунок 18" descr="кнопка_красный.gif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786578" y="5214950"/>
            <a:ext cx="1352744" cy="100013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286380" y="2357430"/>
            <a:ext cx="335758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Вопрос</a:t>
            </a:r>
          </a:p>
          <a:p>
            <a:endParaRPr lang="ru-RU" sz="1000" dirty="0" smtClean="0"/>
          </a:p>
          <a:p>
            <a:r>
              <a:rPr lang="ru-RU" dirty="0" smtClean="0"/>
              <a:t>Сельскохозяйственная машина для обработки почвы это?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8" name="Picture 2" descr="https://i.mycdn.me/i?r=AzEPZsRbOZEKgBhR0XGMT1RkSsiRpoO0GLDYucan2gp-oaaKTM5SRkZCeTgDn6uOyic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34" y="1785926"/>
            <a:ext cx="4286280" cy="323023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4282" y="142852"/>
            <a:ext cx="87868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Незнайка благодарит тебя за помощь в выборе специальности </a:t>
            </a:r>
          </a:p>
          <a:p>
            <a:pPr algn="ctr"/>
            <a:r>
              <a:rPr lang="ru-RU" sz="2000" dirty="0" smtClean="0"/>
              <a:t>«</a:t>
            </a:r>
            <a:r>
              <a:rPr lang="ru-RU" sz="2000" b="1" dirty="0" smtClean="0"/>
              <a:t>Эксплуатация и ремонт сельскохозяйственной техники и оборудования</a:t>
            </a:r>
            <a:r>
              <a:rPr lang="ru-RU" sz="2000" dirty="0" smtClean="0"/>
              <a:t>»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071546"/>
            <a:ext cx="8858312" cy="5080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Управляющая кнопка: настраиваемая 8">
            <a:hlinkClick r:id="" action="ppaction://hlinkshowjump?jump=endshow" highlightClick="1"/>
          </p:cNvPr>
          <p:cNvSpPr/>
          <p:nvPr/>
        </p:nvSpPr>
        <p:spPr>
          <a:xfrm>
            <a:off x="8001024" y="6143644"/>
            <a:ext cx="1000100" cy="61378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выход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214282" y="5429264"/>
            <a:ext cx="8640960" cy="12275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1520" y="140439"/>
            <a:ext cx="85689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ru-RU" sz="2000" b="1" dirty="0" smtClean="0"/>
              <a:t>Техник-механик </a:t>
            </a:r>
            <a:r>
              <a:rPr lang="ru-RU" sz="2000" dirty="0" smtClean="0"/>
              <a:t>в</a:t>
            </a:r>
            <a:r>
              <a:rPr lang="ru-RU" sz="2000" b="1" dirty="0" smtClean="0"/>
              <a:t> </a:t>
            </a:r>
            <a:r>
              <a:rPr lang="ru-RU" sz="2000" dirty="0" smtClean="0"/>
              <a:t>сельском хозяйстве принимает участие в планировании работ на посевной или уборочный период. Планирует график выполнения работ, осуществляет контроль.</a:t>
            </a:r>
          </a:p>
          <a:p>
            <a:pPr algn="just"/>
            <a:r>
              <a:rPr lang="ru-RU" sz="2000" dirty="0" smtClean="0"/>
              <a:t>      Ответь на вопрос, помоги Незнайке.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3929058" y="500063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86380" y="2285992"/>
            <a:ext cx="3604960" cy="165219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572132" y="2428868"/>
            <a:ext cx="31712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Вопрос</a:t>
            </a:r>
          </a:p>
          <a:p>
            <a:endParaRPr lang="ru-RU" sz="1000" dirty="0" smtClean="0"/>
          </a:p>
          <a:p>
            <a:r>
              <a:rPr lang="ru-RU" dirty="0" smtClean="0"/>
              <a:t>Орудие для вспашки плотной почвы, поднятия целины это?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8596" y="621508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тяпка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428992" y="621508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лопата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500826" y="621508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плуг</a:t>
            </a:r>
            <a:endParaRPr lang="ru-RU" dirty="0"/>
          </a:p>
        </p:txBody>
      </p:sp>
      <p:pic>
        <p:nvPicPr>
          <p:cNvPr id="16" name="Рисунок 15" descr="кнопка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71472" y="5286388"/>
            <a:ext cx="1375732" cy="1000132"/>
          </a:xfrm>
          <a:prstGeom prst="rect">
            <a:avLst/>
          </a:prstGeom>
        </p:spPr>
      </p:pic>
      <p:pic>
        <p:nvPicPr>
          <p:cNvPr id="18" name="Рисунок 17" descr="кнопка_зеленый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643306" y="5286388"/>
            <a:ext cx="1409362" cy="1023946"/>
          </a:xfrm>
          <a:prstGeom prst="rect">
            <a:avLst/>
          </a:prstGeom>
        </p:spPr>
      </p:pic>
      <p:pic>
        <p:nvPicPr>
          <p:cNvPr id="19" name="Рисунок 18" descr="кнопка_красный.gif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786578" y="5286388"/>
            <a:ext cx="1352744" cy="1000132"/>
          </a:xfrm>
          <a:prstGeom prst="rect">
            <a:avLst/>
          </a:prstGeom>
        </p:spPr>
      </p:pic>
      <p:pic>
        <p:nvPicPr>
          <p:cNvPr id="15" name="Picture 2" descr="http://doverye-moodle.ru/pluginfile.php/1101/course/overviewfiles/%D0%BD%D0%B5%D0%B7%D0%BD%D0%B0%D0%B9%D0%BA%D0%B0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10" y="1357298"/>
            <a:ext cx="3929090" cy="3929091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214282" y="5357826"/>
            <a:ext cx="8640960" cy="12275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1520" y="140439"/>
            <a:ext cx="85689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/>
            <a:r>
              <a:rPr lang="ru-RU" sz="2000" dirty="0" smtClean="0"/>
              <a:t>Значительная часть рабочего времени </a:t>
            </a:r>
            <a:r>
              <a:rPr lang="ru-RU" sz="2000" b="1" dirty="0" smtClean="0"/>
              <a:t>Менеджера по продажам </a:t>
            </a:r>
            <a:r>
              <a:rPr lang="ru-RU" sz="2000" dirty="0" smtClean="0"/>
              <a:t>уходит на переговоры с клиентурой (в телефонном режиме или при личной встрече).</a:t>
            </a:r>
          </a:p>
          <a:p>
            <a:pPr indent="447675" algn="just"/>
            <a:r>
              <a:rPr lang="ru-RU" sz="2000" dirty="0" smtClean="0"/>
              <a:t>Ответь на вопрос, помоги Незнайке.</a:t>
            </a: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3929058" y="492919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Ответы:</a:t>
            </a:r>
            <a:endParaRPr lang="ru-RU" b="1" u="sng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572132" y="2214554"/>
            <a:ext cx="3390646" cy="150931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715008" y="2285992"/>
            <a:ext cx="3143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/>
              <a:t>Вопрос</a:t>
            </a:r>
          </a:p>
          <a:p>
            <a:endParaRPr lang="ru-RU" sz="1000" dirty="0" smtClean="0"/>
          </a:p>
          <a:p>
            <a:r>
              <a:rPr lang="ru-RU" dirty="0" smtClean="0"/>
              <a:t>Денежное выражение стоимости товара это?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8596" y="614364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цена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71868" y="614364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капитал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286512" y="6143644"/>
            <a:ext cx="2373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денежные средства</a:t>
            </a:r>
            <a:endParaRPr lang="ru-RU" dirty="0"/>
          </a:p>
        </p:txBody>
      </p:sp>
      <p:pic>
        <p:nvPicPr>
          <p:cNvPr id="15" name="Рисунок 14" descr="кнопка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42910" y="5214950"/>
            <a:ext cx="1375732" cy="1000132"/>
          </a:xfrm>
          <a:prstGeom prst="rect">
            <a:avLst/>
          </a:prstGeom>
        </p:spPr>
      </p:pic>
      <p:pic>
        <p:nvPicPr>
          <p:cNvPr id="16" name="Рисунок 15" descr="кнопка_зеленый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786182" y="5214950"/>
            <a:ext cx="1409362" cy="1023946"/>
          </a:xfrm>
          <a:prstGeom prst="rect">
            <a:avLst/>
          </a:prstGeom>
        </p:spPr>
      </p:pic>
      <p:pic>
        <p:nvPicPr>
          <p:cNvPr id="19" name="Рисунок 18" descr="кнопка_красный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715140" y="5214950"/>
            <a:ext cx="1352744" cy="1000132"/>
          </a:xfrm>
          <a:prstGeom prst="rect">
            <a:avLst/>
          </a:prstGeom>
        </p:spPr>
      </p:pic>
      <p:pic>
        <p:nvPicPr>
          <p:cNvPr id="18" name="Picture 2" descr="https://i.mycdn.me/i?r=AzEPZsRbOZEKgBhR0XGMT1RkSsiRpoO0GLDYucan2gp-oaaKTM5SRkZCeTgDn6uOyic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472" y="1500174"/>
            <a:ext cx="4572032" cy="3445589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188640"/>
            <a:ext cx="87868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Незнайка благодарит тебя за помощь в выборе специальности </a:t>
            </a:r>
          </a:p>
          <a:p>
            <a:pPr algn="ctr"/>
            <a:r>
              <a:rPr lang="ru-RU" sz="2000" dirty="0" smtClean="0"/>
              <a:t>«</a:t>
            </a:r>
            <a:r>
              <a:rPr lang="ru-RU" sz="2000" b="1" dirty="0" smtClean="0"/>
              <a:t>Коммерция (по отраслям)</a:t>
            </a:r>
            <a:r>
              <a:rPr lang="ru-RU" sz="2000" dirty="0" smtClean="0"/>
              <a:t>» </a:t>
            </a:r>
          </a:p>
        </p:txBody>
      </p:sp>
      <p:sp>
        <p:nvSpPr>
          <p:cNvPr id="2050" name="AutoShape 2" descr="https://i6.photo.2gis.com/images/branch/41/5770237061329636_a78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https://i6.photo.2gis.com/images/branch/41/5770237061329636_a78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i6.photo.2gis.com/images/branch/41/5770237061329636_a78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6" name="AutoShape 8" descr="https://i6.photo.2gis.com/images/branch/41/5770237061329636_a78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7" name="Picture 9" descr="C:\Users\Игорь\Desktop\Квест\5770237061329636_a78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928670"/>
            <a:ext cx="8286808" cy="5738773"/>
          </a:xfrm>
          <a:prstGeom prst="rect">
            <a:avLst/>
          </a:prstGeom>
          <a:noFill/>
        </p:spPr>
      </p:pic>
      <p:pic>
        <p:nvPicPr>
          <p:cNvPr id="8" name="Picture 2" descr="https://3.404content.com/1/73/54/1677562538881451875/fullsiz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214554"/>
            <a:ext cx="3143272" cy="4461106"/>
          </a:xfrm>
          <a:prstGeom prst="rect">
            <a:avLst/>
          </a:prstGeom>
          <a:noFill/>
        </p:spPr>
      </p:pic>
      <p:sp>
        <p:nvSpPr>
          <p:cNvPr id="11" name="Управляющая кнопка: настраиваемая 10">
            <a:hlinkClick r:id="" action="ppaction://hlinkshowjump?jump=endshow" highlightClick="1"/>
          </p:cNvPr>
          <p:cNvSpPr/>
          <p:nvPr/>
        </p:nvSpPr>
        <p:spPr>
          <a:xfrm>
            <a:off x="7929586" y="6072206"/>
            <a:ext cx="1000100" cy="61378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4" action="ppaction://hlinksldjump"/>
              </a:rPr>
              <a:t>выход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5720" y="285728"/>
            <a:ext cx="871543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/>
              <a:t>Незнайка надеялся на твою помощь, но ты ему не помог. </a:t>
            </a:r>
          </a:p>
          <a:p>
            <a:pPr algn="ctr"/>
            <a:r>
              <a:rPr lang="ru-RU" sz="2800" b="1" i="1" dirty="0" smtClean="0">
                <a:solidFill>
                  <a:srgbClr val="C00000"/>
                </a:solidFill>
              </a:rPr>
              <a:t>ОН ОЧЕНЬ ОГОРЧЁН!!!</a:t>
            </a:r>
          </a:p>
        </p:txBody>
      </p:sp>
      <p:sp>
        <p:nvSpPr>
          <p:cNvPr id="8" name="Управляющая кнопка: настраиваемая 7">
            <a:hlinkClick r:id="" action="ppaction://hlinkshowjump?jump=endshow" highlightClick="1"/>
          </p:cNvPr>
          <p:cNvSpPr/>
          <p:nvPr/>
        </p:nvSpPr>
        <p:spPr>
          <a:xfrm>
            <a:off x="7929586" y="6072206"/>
            <a:ext cx="1000100" cy="61378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выход</a:t>
            </a:r>
            <a:endParaRPr lang="ru-RU" dirty="0"/>
          </a:p>
        </p:txBody>
      </p:sp>
      <p:sp>
        <p:nvSpPr>
          <p:cNvPr id="2050" name="AutoShape 2" descr="https://media1.tenor.com/images/ca712c461d43650dd6ce60149ecc46df/tenor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 descr="C:\Users\Игорь\Desktop\teno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214422"/>
            <a:ext cx="6929486" cy="473937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1554</TotalTime>
  <Words>744</Words>
  <Application>Microsoft Office PowerPoint</Application>
  <PresentationFormat>Экран (4:3)</PresentationFormat>
  <Paragraphs>173</Paragraphs>
  <Slides>21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Игорь</cp:lastModifiedBy>
  <cp:revision>225</cp:revision>
  <dcterms:created xsi:type="dcterms:W3CDTF">2018-11-21T18:47:11Z</dcterms:created>
  <dcterms:modified xsi:type="dcterms:W3CDTF">2021-12-27T18:12:13Z</dcterms:modified>
</cp:coreProperties>
</file>