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68" r:id="rId8"/>
    <p:sldId id="266" r:id="rId9"/>
    <p:sldId id="267" r:id="rId10"/>
    <p:sldId id="261" r:id="rId11"/>
    <p:sldId id="269" r:id="rId12"/>
    <p:sldId id="262" r:id="rId13"/>
    <p:sldId id="263" r:id="rId14"/>
    <p:sldId id="264" r:id="rId15"/>
    <p:sldId id="274" r:id="rId16"/>
    <p:sldId id="270" r:id="rId17"/>
    <p:sldId id="273" r:id="rId18"/>
    <p:sldId id="271" r:id="rId19"/>
    <p:sldId id="26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BBA6B0D-4BE7-4EC3-8E5D-AC1A33CDCB4B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9212B62-969C-4A9A-B707-BD49E25FAA9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368151"/>
          </a:xfrm>
        </p:spPr>
        <p:txBody>
          <a:bodyPr>
            <a:normAutofit fontScale="90000"/>
          </a:bodyPr>
          <a:lstStyle/>
          <a:p>
            <a:r>
              <a:rPr lang="ru-RU" altLang="ru-RU" sz="2400" dirty="0" smtClean="0">
                <a:solidFill>
                  <a:srgbClr val="FF3300"/>
                </a:solidFill>
                <a:latin typeface="Monotype Corsiva" pitchFamily="66" charset="0"/>
              </a:rPr>
              <a:t>Районное управление образования </a:t>
            </a:r>
            <a:r>
              <a:rPr lang="ru-RU" altLang="ru-RU" sz="2400" dirty="0" err="1" smtClean="0">
                <a:solidFill>
                  <a:srgbClr val="FF3300"/>
                </a:solidFill>
                <a:latin typeface="Monotype Corsiva" pitchFamily="66" charset="0"/>
              </a:rPr>
              <a:t>Мегино-Кангаласского</a:t>
            </a:r>
            <a:r>
              <a:rPr lang="ru-RU" altLang="ru-RU" sz="2400" dirty="0" smtClean="0">
                <a:solidFill>
                  <a:srgbClr val="FF3300"/>
                </a:solidFill>
                <a:latin typeface="Monotype Corsiva" pitchFamily="66" charset="0"/>
              </a:rPr>
              <a:t>  улуса  </a:t>
            </a:r>
            <a:br>
              <a:rPr lang="ru-RU" altLang="ru-RU" sz="2400" dirty="0" smtClean="0">
                <a:solidFill>
                  <a:srgbClr val="FF3300"/>
                </a:solidFill>
                <a:latin typeface="Monotype Corsiva" pitchFamily="66" charset="0"/>
              </a:rPr>
            </a:br>
            <a:r>
              <a:rPr lang="ru-RU" altLang="ru-RU" sz="2400" dirty="0" smtClean="0">
                <a:solidFill>
                  <a:srgbClr val="FF3300"/>
                </a:solidFill>
                <a:latin typeface="Monotype Corsiva" pitchFamily="66" charset="0"/>
              </a:rPr>
              <a:t>МБУ «Центр психолого-медико- социального сопровождения  «</a:t>
            </a:r>
            <a:r>
              <a:rPr lang="ru-RU" altLang="ru-RU" sz="2400" dirty="0" err="1" smtClean="0">
                <a:solidFill>
                  <a:srgbClr val="FF3300"/>
                </a:solidFill>
                <a:latin typeface="Monotype Corsiva" pitchFamily="66" charset="0"/>
              </a:rPr>
              <a:t>Кэскил</a:t>
            </a:r>
            <a:r>
              <a:rPr lang="ru-RU" altLang="ru-RU" sz="2400" dirty="0" smtClean="0">
                <a:solidFill>
                  <a:srgbClr val="FF3300"/>
                </a:solidFill>
                <a:latin typeface="Monotype Corsiva" pitchFamily="66" charset="0"/>
              </a:rPr>
              <a:t>»</a:t>
            </a:r>
            <a:br>
              <a:rPr lang="ru-RU" altLang="ru-RU" sz="2400" dirty="0" smtClean="0">
                <a:solidFill>
                  <a:srgbClr val="FF3300"/>
                </a:solidFill>
                <a:latin typeface="Monotype Corsiva" pitchFamily="66" charset="0"/>
              </a:rPr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700808"/>
            <a:ext cx="7920880" cy="4464496"/>
          </a:xfrm>
        </p:spPr>
        <p:txBody>
          <a:bodyPr>
            <a:normAutofit/>
          </a:bodyPr>
          <a:lstStyle/>
          <a:p>
            <a:endParaRPr lang="ru-RU" sz="2400" dirty="0" smtClean="0">
              <a:solidFill>
                <a:srgbClr val="0000FF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lang="ru-RU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Социализация и развитие творческих способностей  и любимых увлечений детей с ограниченными возможностями здоровья. 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lang="ru-RU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Леонтьева Аграфена Михайловна </a:t>
            </a:r>
            <a:b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социальный педагог   </a:t>
            </a:r>
            <a:b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ЦПМСС «</a:t>
            </a:r>
            <a:r>
              <a:rPr lang="ru-RU" altLang="ru-RU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Кэскил</a:t>
            </a:r>
            <a: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63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Пояснительная записка.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Республике Саха(Якутия) долгое время не уделялось достаточного внимания проблеме обучения и воспитания детей и подростков с ограниченными возможностями. Раньше их считали необучаемыми и изолировали от общества. </a:t>
            </a:r>
          </a:p>
          <a:p>
            <a:pPr algn="just">
              <a:buNone/>
            </a:pPr>
            <a:r>
              <a:rPr lang="ru-RU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Детям-инвалидам трудно адаптироваться в окружающем мире среди взрослых  и сверстников, поэтому их  интеграция и социализация считается одной из главных  проблем общества. Успех  интеграции  в значительной степени зависит  от социально-бытовой компетентности человека, его способности самостоятельно организовать свой быт. Поэтому подготовить каждого ребенка к творческой, к самостоятельной независимости от помощи окружающих, жизни является главной задачей педагогов и родителей. </a:t>
            </a:r>
            <a:endParaRPr lang="ru-RU" sz="2000" dirty="0" smtClean="0"/>
          </a:p>
          <a:p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Любая деятельность является эффективным средством для социальной адаптации детей с ограниченными возможностями здоровья, а так же развития у них коммуникативных навыков. Необходимость систематизировать ее в едином педагогическом процессе.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3893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Новизна данной программы: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2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Отличительные особенности данной программы:</a:t>
            </a:r>
          </a:p>
          <a:p>
            <a:r>
              <a:rPr lang="ru-RU" sz="2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 Адаптирована как для здоровых детей, так и для детей с </a:t>
            </a:r>
            <a:r>
              <a:rPr lang="ru-RU" sz="2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ограниченными возможностями </a:t>
            </a:r>
            <a:r>
              <a:rPr lang="ru-RU" sz="2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доровья.</a:t>
            </a:r>
            <a:endParaRPr lang="ru-RU" sz="2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Планирована </a:t>
            </a:r>
            <a:r>
              <a:rPr lang="ru-RU" sz="2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структура организации </a:t>
            </a:r>
            <a:r>
              <a:rPr lang="ru-RU" sz="2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занятий.</a:t>
            </a:r>
            <a:endParaRPr lang="ru-RU" sz="2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Направлена на всестороннее развитие личности ребенка, его неповторимой </a:t>
            </a:r>
            <a:r>
              <a:rPr lang="ru-RU" sz="2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индивидуальности по нозологии. </a:t>
            </a:r>
            <a:endParaRPr lang="ru-RU" sz="2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64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программы:</a:t>
            </a:r>
            <a:r>
              <a:rPr lang="ru-RU" sz="2700" dirty="0"/>
              <a:t/>
            </a:r>
            <a:br>
              <a:rPr lang="ru-RU" sz="2700" dirty="0"/>
            </a:b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400" dirty="0" smtClean="0"/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Коррекция и развитие творческих способностей детей с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ограниченными возможностями здоровья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через средства той деятельности, которые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дети-инвалиды выполняют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 удовольствием.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программы:</a:t>
            </a:r>
            <a:endParaRPr lang="ru-RU" sz="2400" dirty="0"/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 Социальная адаптация детей с ограниченными возможностями здоровья.</a:t>
            </a:r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Развитие эмоциональной сферы детей.</a:t>
            </a:r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Научить детей слушать, воспринимать, отвечать на вопросы.</a:t>
            </a:r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Помочь овладению коммуникативными навыками.</a:t>
            </a:r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5597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работы: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Индивидуальные,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рупповые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занятия. Занятия проводятся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плану два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раза в неделю. Время проведения занятия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20-30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минут.</a:t>
            </a:r>
          </a:p>
          <a:p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 индивидуальных беседах,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занятиях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дети-инвалиды рассказывают, делятся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своими мнениями, планами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Принципы проведения занятий: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Наглядность в обучении - осуществляется на восприятии наглядного материала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(вышивка, шитье, лепка, выжигание, рисунок, краски акварельные)</a:t>
            </a:r>
            <a:endParaRPr lang="ru-RU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Доступность - занятие составлено с учетом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возрастных и по ИПР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особенностей, построенного по принципу дидактики (от простого к сложному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Развивающий и воспитательный характер обучения – для расширение кругозора, для развитие патриотических чувств и познавательных процессов.</a:t>
            </a:r>
          </a:p>
          <a:p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3409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32048"/>
          </a:xfrm>
        </p:spPr>
        <p:txBody>
          <a:bodyPr>
            <a:noAutofit/>
          </a:bodyPr>
          <a:lstStyle/>
          <a:p>
            <a:r>
              <a:rPr lang="en-US" sz="1800" dirty="0" err="1">
                <a:solidFill>
                  <a:srgbClr val="B80047"/>
                </a:solidFill>
                <a:latin typeface="Times New Roman" pitchFamily="16" charset="0"/>
              </a:rPr>
              <a:t>План</a:t>
            </a:r>
            <a:r>
              <a:rPr lang="en-US" sz="1800" dirty="0">
                <a:solidFill>
                  <a:srgbClr val="B80047"/>
                </a:solidFill>
                <a:latin typeface="Times New Roman" pitchFamily="16" charset="0"/>
              </a:rPr>
              <a:t> </a:t>
            </a:r>
            <a:r>
              <a:rPr lang="en-US" sz="1800" dirty="0" err="1" smtClean="0">
                <a:solidFill>
                  <a:srgbClr val="B80047"/>
                </a:solidFill>
                <a:latin typeface="Times New Roman" pitchFamily="16" charset="0"/>
              </a:rPr>
              <a:t>мероприятий</a:t>
            </a:r>
            <a:r>
              <a:rPr lang="ru-RU" sz="1800" dirty="0" smtClean="0">
                <a:solidFill>
                  <a:srgbClr val="B80047"/>
                </a:solidFill>
                <a:latin typeface="Times New Roman" pitchFamily="16" charset="0"/>
              </a:rPr>
              <a:t>.</a:t>
            </a:r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6240805"/>
              </p:ext>
            </p:extLst>
          </p:nvPr>
        </p:nvGraphicFramePr>
        <p:xfrm>
          <a:off x="179512" y="692697"/>
          <a:ext cx="8856985" cy="5448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3024336"/>
                <a:gridCol w="4680521"/>
              </a:tblGrid>
              <a:tr h="870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Сроки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Задачи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Мероприятия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1317847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lang="ru-RU" baseline="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плану </a:t>
                      </a:r>
                    </a:p>
                    <a:p>
                      <a:r>
                        <a:rPr lang="ru-RU" baseline="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Участие детей инвалидов в </a:t>
                      </a:r>
                      <a:r>
                        <a:rPr lang="ru-RU" altLang="ru-RU" sz="18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творческих способностей  и любимых увлечений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 разных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 формах социализации.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Индивидуальные, групповые занятия.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Беседы, посещения, экскурсии в музей, выставку.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Показ театрализованных представлений, сказок.  </a:t>
                      </a:r>
                    </a:p>
                  </a:txBody>
                  <a:tcPr/>
                </a:tc>
              </a:tr>
              <a:tr h="1742185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плану</a:t>
                      </a:r>
                      <a:endParaRPr lang="ru-RU" dirty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Создание условий и вовлечение в практическую деятельность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Создание условий для практических занятий: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- работа с вышивкой, с нитью, по шитью.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- работа к рисунку с красками(акварель, гуашь)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- Работа по дереву (выжигание)</a:t>
                      </a:r>
                      <a:r>
                        <a:rPr lang="ru-RU" sz="18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Наглядность в обучении - осуществляется на восприятии наглядного материала. </a:t>
                      </a:r>
                    </a:p>
                  </a:txBody>
                  <a:tcPr/>
                </a:tc>
              </a:tr>
              <a:tr h="110903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плану</a:t>
                      </a:r>
                      <a:endParaRPr lang="ru-RU" dirty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Успехи детей инвалидов</a:t>
                      </a:r>
                      <a:endParaRPr lang="ru-RU" dirty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1. Участие в выставке улусных, республиканских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2. Участие в конкурсе по ДПИ улусных, республиканских  Фонд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Харысхал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6" charset="0"/>
                        <a:cs typeface="Arial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3. Проведение творческих конкурсов: фото, «Мамин портрет» «Как я провел лето»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и.т.д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6" charset="0"/>
                          <a:cs typeface="Arial" charset="0"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377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044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Творчество детей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C:\Users\Keskil1\Desktop\20160404_1546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29978"/>
            <a:ext cx="4143895" cy="2618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er\Desktop\фото ленские столбы\IMG-20170329-WA00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93096"/>
            <a:ext cx="4046160" cy="2275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Keskil1\Desktop\Фото т. Айты\20151125_1102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67544" y="965086"/>
            <a:ext cx="2714644" cy="3100386"/>
          </a:xfrm>
          <a:prstGeom prst="rect">
            <a:avLst/>
          </a:prstGeom>
          <a:noFill/>
        </p:spPr>
      </p:pic>
      <p:pic>
        <p:nvPicPr>
          <p:cNvPr id="7" name="Picture 2" descr="C:\Users\Кэскил\Desktop\Фото с фотоаппарата\фото с фотоаппарата 6.06.17\100CANON\IMG_018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556792"/>
            <a:ext cx="3536882" cy="24193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8547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Проект: «Строим будущее вместе»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F:\Новая папка (3)\IMG_20190131_1103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0006"/>
            <a:ext cx="4218709" cy="316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ser\Desktop\ватсап 2018 июнь  (4)\IMG-20180517-WA00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600" y="980728"/>
            <a:ext cx="37592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User\Desktop\фото ленские столбы\IMG-20170315-WA00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462" y="4005064"/>
            <a:ext cx="4203411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Keskil1\Desktop\разные фото (5)\Новая папка (2)\IMG-20180514-WA004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528" y="795625"/>
            <a:ext cx="3528392" cy="26462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222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Занятии с разными категориями болезни.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Keskil1\Desktop\IMG-20190130-WA000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52120" y="1124745"/>
            <a:ext cx="3154297" cy="2731652"/>
          </a:xfrm>
          <a:prstGeom prst="rect">
            <a:avLst/>
          </a:prstGeom>
          <a:noFill/>
        </p:spPr>
      </p:pic>
      <p:pic>
        <p:nvPicPr>
          <p:cNvPr id="5" name="Picture 3" descr="C:\Users\Keskil1\Desktop\IMG-20190130-WA0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988840"/>
            <a:ext cx="3636514" cy="4511994"/>
          </a:xfrm>
          <a:prstGeom prst="rect">
            <a:avLst/>
          </a:prstGeom>
          <a:noFill/>
        </p:spPr>
      </p:pic>
      <p:pic>
        <p:nvPicPr>
          <p:cNvPr id="6" name="Picture 3" descr="C:\Users\Keskil1\Desktop\фото\DSXL357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944" y="3912179"/>
            <a:ext cx="2500330" cy="25683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358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Методические приемы: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Беседы проводятся с целью освоения нового материала</a:t>
            </a:r>
          </a:p>
          <a:p>
            <a:pPr lvl="0"/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Театрализованное представление -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организуются для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социализации в общество со сверстниками.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Кукольные,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настольно- печатные игры – организуется как форма занятий.</a:t>
            </a:r>
          </a:p>
          <a:p>
            <a:pPr lvl="0"/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Экскурсии – проводятся с целью обогащения духовного мира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ребенка.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Работа с семьей – проводиться с целью привлечения родителей к совместной творческой деятельности, участие в экскурсиях, развлечениях,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праздниках, выставках, соревнованиях, конкурсах.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Изготовление поделок и рисование – проводятся с целью развития творческих способностей, воображения, памяти.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10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Совместные занятия родителей с детьми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Users\Keskil1\Desktop\фото\IMG-20171124-WA00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9513" y="3284983"/>
            <a:ext cx="4824536" cy="3301827"/>
          </a:xfrm>
          <a:prstGeom prst="rect">
            <a:avLst/>
          </a:prstGeom>
          <a:noFill/>
        </p:spPr>
      </p:pic>
      <p:pic>
        <p:nvPicPr>
          <p:cNvPr id="5" name="Picture 2" descr="C:\Users\Keskil1\Desktop\фото\CJYC26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85093" y="1124744"/>
            <a:ext cx="3840427" cy="2880320"/>
          </a:xfrm>
          <a:prstGeom prst="rect">
            <a:avLst/>
          </a:prstGeom>
          <a:noFill/>
        </p:spPr>
      </p:pic>
      <p:pic>
        <p:nvPicPr>
          <p:cNvPr id="6" name="Picture 4" descr="C:\Users\Keskil1\Desktop\Аграфена Михайловна\IMG-20181019-WA00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536" y="1124744"/>
            <a:ext cx="2808312" cy="2082209"/>
          </a:xfrm>
          <a:prstGeom prst="rect">
            <a:avLst/>
          </a:prstGeom>
          <a:noFill/>
        </p:spPr>
      </p:pic>
      <p:pic>
        <p:nvPicPr>
          <p:cNvPr id="7" name="Picture 3" descr="C:\Users\User\Desktop\фото ленские столбы\IMG-20170522-WA00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87" y="4221088"/>
            <a:ext cx="3251200" cy="190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5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изучению данной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программы ожидаются положительные результаты:</a:t>
            </a:r>
          </a:p>
          <a:p>
            <a:pPr lvl="0"/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 детей воспитывается эмоционально- положительное отношение к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своей деятельности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формируется устойчивый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интерес.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обогащается речь за счет образных выражений,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совершенствуются навыки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диалогического общения.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 детей формируется навык общения.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344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Динамика знаний  и </a:t>
            </a:r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способности  детей: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 Начальная диагностика – проводиться в начале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занятий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 поступлении ребенка на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реабилитацию наш центр.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Итоговая диагностика – проводится в конце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занятий.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ее результатам определяется уровень динамики, которого достигли дети за время реабилитации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(И по усвоению материала, некоторых детей-инвалидов продолжается дальнейшее реабилитация)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C:\Users\User\Desktop\WhatsApp Images\IMG-20161029-WA00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65203"/>
            <a:ext cx="4176464" cy="28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77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 smtClean="0"/>
              <a:t>    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Таким образом, можно сделать вывод, что через ту деятельность, которую ребенок выполняет с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удовольствием по творческой работе,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происходит всестороннее развитие ребенка, значительно облегчается его социализация и адаптация к условиям жизни в обществе. Большинство детей,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впоследствии с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легкостью вступают в контакт со здоровыми сверстниками и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взрослыми и достигают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поставленной цели. (Международных конкурсах, выставках, спортивных достижений )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08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>
                <a:solidFill>
                  <a:srgbClr val="FF0000"/>
                </a:solidFill>
              </a:rPr>
              <a:t>Участники  </a:t>
            </a:r>
            <a:r>
              <a:rPr lang="en-US" sz="2000" b="1" i="1" dirty="0">
                <a:solidFill>
                  <a:srgbClr val="FF0000"/>
                </a:solidFill>
              </a:rPr>
              <a:t>I- </a:t>
            </a:r>
            <a:r>
              <a:rPr lang="ru-RU" sz="2000" b="1" i="1" dirty="0">
                <a:solidFill>
                  <a:srgbClr val="FF0000"/>
                </a:solidFill>
              </a:rPr>
              <a:t>Международного конкурса  </a:t>
            </a:r>
            <a:br>
              <a:rPr lang="ru-RU" sz="2000" b="1" i="1" dirty="0">
                <a:solidFill>
                  <a:srgbClr val="FF0000"/>
                </a:solidFill>
              </a:rPr>
            </a:br>
            <a:r>
              <a:rPr lang="ru-RU" sz="2000" b="1" i="1" dirty="0">
                <a:solidFill>
                  <a:srgbClr val="FF0000"/>
                </a:solidFill>
              </a:rPr>
              <a:t> «</a:t>
            </a:r>
            <a:r>
              <a:rPr lang="en-US" sz="2000" b="1" i="1" dirty="0">
                <a:solidFill>
                  <a:srgbClr val="FF0000"/>
                </a:solidFill>
              </a:rPr>
              <a:t>SMART-ART  </a:t>
            </a:r>
            <a:r>
              <a:rPr lang="en-US" sz="2000" b="1" i="1" dirty="0" err="1">
                <a:solidFill>
                  <a:srgbClr val="FF0000"/>
                </a:solidFill>
              </a:rPr>
              <a:t>FestIval</a:t>
            </a:r>
            <a:r>
              <a:rPr lang="ru-RU" sz="2000" b="1" i="1" dirty="0">
                <a:solidFill>
                  <a:srgbClr val="FF0000"/>
                </a:solidFill>
              </a:rPr>
              <a:t>» заняли </a:t>
            </a:r>
            <a:r>
              <a:rPr lang="en-US" sz="2000" b="1" i="1" dirty="0">
                <a:solidFill>
                  <a:srgbClr val="FF0000"/>
                </a:solidFill>
              </a:rPr>
              <a:t>III-</a:t>
            </a:r>
            <a:r>
              <a:rPr lang="ru-RU" sz="2000" b="1" i="1" dirty="0">
                <a:solidFill>
                  <a:srgbClr val="FF0000"/>
                </a:solidFill>
              </a:rPr>
              <a:t> призовое место  </a:t>
            </a:r>
            <a:br>
              <a:rPr lang="ru-RU" sz="2000" b="1" i="1" dirty="0">
                <a:solidFill>
                  <a:srgbClr val="FF0000"/>
                </a:solidFill>
              </a:rPr>
            </a:br>
            <a:r>
              <a:rPr lang="ru-RU" sz="2000" b="1" i="1" dirty="0">
                <a:solidFill>
                  <a:srgbClr val="FF0000"/>
                </a:solidFill>
              </a:rPr>
              <a:t>в г. Якутске 2018 год</a:t>
            </a:r>
            <a:endParaRPr lang="ru-RU" sz="2000" dirty="0"/>
          </a:p>
        </p:txBody>
      </p:sp>
      <p:pic>
        <p:nvPicPr>
          <p:cNvPr id="4" name="Picture 4" descr="C:\Users\User\Desktop\ватсап 2018 июнь  (4)\IMG-20180314-WA001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824393"/>
            <a:ext cx="5112568" cy="383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User\Desktop\ватсап 2018 июнь  (4)\IMG-20180314-WA00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1340768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15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572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Конкурсы, выставки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Кэскил\Desktop\Фото с фотоаппарата\фото с фотоаппарата 6.06.17\100CANON\IMG_057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287102"/>
            <a:ext cx="3401776" cy="2266546"/>
          </a:xfrm>
          <a:prstGeom prst="rect">
            <a:avLst/>
          </a:prstGeom>
          <a:noFill/>
        </p:spPr>
      </p:pic>
      <p:pic>
        <p:nvPicPr>
          <p:cNvPr id="5" name="Picture 3" descr="C:\Users\Keskil1\Desktop\20180514_1123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64616" y="3960162"/>
            <a:ext cx="3105150" cy="2328862"/>
          </a:xfrm>
          <a:prstGeom prst="rect">
            <a:avLst/>
          </a:prstGeom>
          <a:noFill/>
        </p:spPr>
      </p:pic>
      <p:pic>
        <p:nvPicPr>
          <p:cNvPr id="8" name="Picture 2" descr="C:\Users\Keskil1\Desktop\IMG-20190130-WA00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880" y="1120362"/>
            <a:ext cx="4316096" cy="2317165"/>
          </a:xfrm>
          <a:prstGeom prst="rect">
            <a:avLst/>
          </a:prstGeom>
          <a:noFill/>
        </p:spPr>
      </p:pic>
      <p:pic>
        <p:nvPicPr>
          <p:cNvPr id="9" name="Picture 2" descr="C:\Users\User\Desktop\WhatsApp Images\IMG-20150112-WA00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1" y="3694074"/>
            <a:ext cx="5176026" cy="291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09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 err="1">
                <a:solidFill>
                  <a:srgbClr val="FF0000"/>
                </a:solidFill>
              </a:rPr>
              <a:t>Бастакы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Урдэл</a:t>
            </a:r>
            <a:r>
              <a:rPr lang="ru-RU" sz="2400" b="1" i="1" dirty="0">
                <a:solidFill>
                  <a:srgbClr val="FF0000"/>
                </a:solidFill>
              </a:rPr>
              <a:t>» - Колосова Милена </a:t>
            </a:r>
            <a:r>
              <a:rPr lang="ru-RU" sz="2400" b="1" i="1" dirty="0" err="1">
                <a:solidFill>
                  <a:srgbClr val="FF0000"/>
                </a:solidFill>
              </a:rPr>
              <a:t>быыстапката</a:t>
            </a:r>
            <a:endParaRPr lang="ru-RU" sz="2400" dirty="0"/>
          </a:p>
        </p:txBody>
      </p:sp>
      <p:pic>
        <p:nvPicPr>
          <p:cNvPr id="4" name="Picture 2" descr="C:\Users\Кэскил\Desktop\Фото с фотоаппарата\фото с фотоаппарата 6.06.17\100CANON\IMG_04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78264"/>
            <a:ext cx="4343400" cy="2896985"/>
          </a:xfrm>
          <a:prstGeom prst="rect">
            <a:avLst/>
          </a:prstGeom>
          <a:noFill/>
        </p:spPr>
      </p:pic>
      <p:pic>
        <p:nvPicPr>
          <p:cNvPr id="5" name="Picture 3" descr="C:\Users\User\Desktop\фото ленские столбы\IMG-20170511-WA00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687" y="1340768"/>
            <a:ext cx="3779308" cy="2834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фото ленские столбы\IMG-20170511-WA00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234771"/>
            <a:ext cx="4409554" cy="248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41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01915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Уроки Доброты</a:t>
            </a:r>
            <a:endParaRPr lang="ru-RU" sz="2400" dirty="0"/>
          </a:p>
        </p:txBody>
      </p:sp>
      <p:pic>
        <p:nvPicPr>
          <p:cNvPr id="4" name="Picture 4" descr="C:\Users\Keskil1\Desktop\фото\SPWK14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6299" y="3443297"/>
            <a:ext cx="4181908" cy="3082047"/>
          </a:xfrm>
          <a:prstGeom prst="rect">
            <a:avLst/>
          </a:prstGeom>
          <a:noFill/>
        </p:spPr>
      </p:pic>
      <p:pic>
        <p:nvPicPr>
          <p:cNvPr id="5" name="Picture 2" descr="C:\Users\Keskil1\Desktop\Аграфена Михайловна\IMG-20181022-WA00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056" y="1085681"/>
            <a:ext cx="3922820" cy="2942115"/>
          </a:xfrm>
          <a:prstGeom prst="rect">
            <a:avLst/>
          </a:prstGeom>
          <a:noFill/>
        </p:spPr>
      </p:pic>
      <p:pic>
        <p:nvPicPr>
          <p:cNvPr id="6" name="Picture 3" descr="C:\Users\Keskil1\Desktop\фото с тлф\20160202_1346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076553"/>
            <a:ext cx="3897868" cy="2192551"/>
          </a:xfrm>
          <a:prstGeom prst="rect">
            <a:avLst/>
          </a:prstGeom>
          <a:noFill/>
        </p:spPr>
      </p:pic>
      <p:pic>
        <p:nvPicPr>
          <p:cNvPr id="7" name="Picture 3" descr="C:\Users\Keskil1\Desktop\Фото 2019г 5 февраля (2)\20170222_1533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48423" y="4149080"/>
            <a:ext cx="4250453" cy="25182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8685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1916832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 fontAlgn="base">
              <a:buNone/>
            </a:pPr>
            <a:r>
              <a:rPr lang="ru-RU" sz="3600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ru-RU" sz="36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61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519</TotalTime>
  <Words>802</Words>
  <Application>Microsoft Office PowerPoint</Application>
  <PresentationFormat>Экран (4:3)</PresentationFormat>
  <Paragraphs>77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Районное управление образования Мегино-Кангаласского  улуса   МБУ «Центр психолого-медико- социального сопровождения  «Кэскил» </vt:lpstr>
      <vt:lpstr>    Пояснительная записка. </vt:lpstr>
      <vt:lpstr> Новизна данной программы: </vt:lpstr>
      <vt:lpstr>   Цель программы: </vt:lpstr>
      <vt:lpstr>Презентация PowerPoint</vt:lpstr>
      <vt:lpstr>План мероприятий.</vt:lpstr>
      <vt:lpstr>Творчество детей</vt:lpstr>
      <vt:lpstr>Проект: «Строим будущее вместе» </vt:lpstr>
      <vt:lpstr>Занятии с разными категориями болезни.</vt:lpstr>
      <vt:lpstr>Презентация PowerPoint</vt:lpstr>
      <vt:lpstr>Совместные занятия родителей с детьми</vt:lpstr>
      <vt:lpstr>Презентация PowerPoint</vt:lpstr>
      <vt:lpstr>Презентация PowerPoint</vt:lpstr>
      <vt:lpstr>     Вывод:</vt:lpstr>
      <vt:lpstr>Участники  I- Международного конкурса    «SMART-ART  FestIval» заняли III- призовое место   в г. Якутске 2018 год</vt:lpstr>
      <vt:lpstr>Конкурсы, выставки</vt:lpstr>
      <vt:lpstr>Бастакы Урдэл» - Колосова Милена быыстапката</vt:lpstr>
      <vt:lpstr>Уроки Доброты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Районное управление образования Мегино-Кангаласского  улуса   МБУ «Центр психолого-медико- социального сопровождения  «Кэскил»</dc:title>
  <dc:creator>User</dc:creator>
  <cp:lastModifiedBy>User</cp:lastModifiedBy>
  <cp:revision>50</cp:revision>
  <dcterms:created xsi:type="dcterms:W3CDTF">2020-11-20T14:29:18Z</dcterms:created>
  <dcterms:modified xsi:type="dcterms:W3CDTF">2020-11-27T01:20:45Z</dcterms:modified>
</cp:coreProperties>
</file>