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CC"/>
    <a:srgbClr val="66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3BC9CA9-3C58-4D4A-B058-751B0B8650D1}" type="datetimeFigureOut">
              <a:rPr lang="ru-RU" smtClean="0"/>
              <a:pPr/>
              <a:t>18.02.2020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A5117-37B5-41A2-8277-BA0EEF02A8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V="1">
            <a:off x="3131840" y="-1179512"/>
            <a:ext cx="5112568" cy="514567"/>
          </a:xfrm>
        </p:spPr>
        <p:txBody>
          <a:bodyPr/>
          <a:lstStyle/>
          <a:p>
            <a:endParaRPr lang="ru-RU" sz="2000" u="sng" dirty="0">
              <a:solidFill>
                <a:srgbClr val="66FFCC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8794" y="1214422"/>
            <a:ext cx="7215206" cy="4000528"/>
          </a:xfrm>
        </p:spPr>
        <p:txBody>
          <a:bodyPr>
            <a:noAutofit/>
          </a:bodyPr>
          <a:lstStyle/>
          <a:p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tx1">
                    <a:lumMod val="95000"/>
                  </a:schemeClr>
                </a:solidFill>
              </a:rPr>
              <a:t>Дисциплина: </a:t>
            </a:r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</a:rPr>
              <a:t>Основы истории и теории хореографического искусства в России и за рубежом . </a:t>
            </a:r>
            <a:r>
              <a:rPr lang="ru-RU" sz="2000" b="1" dirty="0" smtClean="0">
                <a:solidFill>
                  <a:schemeClr val="tx1">
                    <a:lumMod val="95000"/>
                  </a:schemeClr>
                </a:solidFill>
              </a:rPr>
              <a:t>Хореографическое искусство в России: истоки и эволюция</a:t>
            </a:r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endParaRPr lang="ru-RU" sz="2000" b="1" dirty="0" smtClean="0">
              <a:solidFill>
                <a:schemeClr val="tx1">
                  <a:lumMod val="95000"/>
                </a:schemeClr>
              </a:solidFill>
            </a:endParaRPr>
          </a:p>
          <a:p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tx1">
                    <a:lumMod val="95000"/>
                  </a:schemeClr>
                </a:solidFill>
              </a:rPr>
              <a:t> </a:t>
            </a:r>
            <a:endParaRPr lang="ru-RU" sz="2000" dirty="0" smtClean="0">
              <a:solidFill>
                <a:schemeClr val="tx1">
                  <a:lumMod val="95000"/>
                </a:schemeClr>
              </a:solidFill>
            </a:endParaRPr>
          </a:p>
          <a:p>
            <a:r>
              <a:rPr lang="ru-RU" sz="2000" b="1" dirty="0" smtClean="0"/>
              <a:t> </a:t>
            </a:r>
            <a:endParaRPr lang="ru-RU" sz="2000" dirty="0" smtClean="0"/>
          </a:p>
          <a:p>
            <a:r>
              <a:rPr lang="ru-RU" sz="2000" dirty="0" smtClean="0"/>
              <a:t> </a:t>
            </a:r>
          </a:p>
          <a:p>
            <a:endParaRPr lang="ru-RU" sz="2000" dirty="0"/>
          </a:p>
        </p:txBody>
      </p:sp>
      <p:pic>
        <p:nvPicPr>
          <p:cNvPr id="4" name="Рисунок 3" descr="Imag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643174" cy="2000264"/>
          </a:xfrm>
          <a:prstGeom prst="rect">
            <a:avLst/>
          </a:prstGeom>
        </p:spPr>
      </p:pic>
      <p:pic>
        <p:nvPicPr>
          <p:cNvPr id="6" name="Рисунок 5" descr="daniko016_K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5132962"/>
            <a:ext cx="2714612" cy="1725037"/>
          </a:xfrm>
          <a:prstGeom prst="rect">
            <a:avLst/>
          </a:prstGeom>
        </p:spPr>
      </p:pic>
    </p:spTree>
  </p:cSld>
  <p:clrMapOvr>
    <a:masterClrMapping/>
  </p:clrMapOvr>
  <p:transition advTm="8642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501122" cy="2643182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66FFCC"/>
                </a:solidFill>
              </a:rPr>
              <a:t> Программа  «Хореографическое искусство в России: истоки и эволюция.» </a:t>
            </a:r>
            <a:r>
              <a:rPr lang="ru-RU" sz="2400" smtClean="0">
                <a:solidFill>
                  <a:srgbClr val="66FFCC"/>
                </a:solidFill>
              </a:rPr>
              <a:t/>
            </a:r>
            <a:br>
              <a:rPr lang="ru-RU" sz="2400" smtClean="0">
                <a:solidFill>
                  <a:srgbClr val="66FFCC"/>
                </a:solidFill>
              </a:rPr>
            </a:br>
            <a:r>
              <a:rPr lang="ru-RU" sz="2400" dirty="0" smtClean="0">
                <a:solidFill>
                  <a:srgbClr val="66FFCC"/>
                </a:solidFill>
              </a:rPr>
              <a:t/>
            </a:r>
            <a:br>
              <a:rPr lang="ru-RU" sz="2400" dirty="0" smtClean="0">
                <a:solidFill>
                  <a:srgbClr val="66FFCC"/>
                </a:solidFill>
              </a:rPr>
            </a:br>
            <a:r>
              <a:rPr lang="ru-RU" sz="2400" dirty="0" smtClean="0">
                <a:solidFill>
                  <a:srgbClr val="66FFCC"/>
                </a:solidFill>
              </a:rPr>
              <a:t>Форма реализации – лекционная</a:t>
            </a:r>
            <a:br>
              <a:rPr lang="ru-RU" sz="2400" dirty="0" smtClean="0">
                <a:solidFill>
                  <a:srgbClr val="66FFCC"/>
                </a:solidFill>
              </a:rPr>
            </a:br>
            <a:r>
              <a:rPr lang="ru-RU" sz="2400" dirty="0" smtClean="0">
                <a:solidFill>
                  <a:srgbClr val="66FFCC"/>
                </a:solidFill>
              </a:rPr>
              <a:t>Срок реализации 1 год</a:t>
            </a:r>
            <a:br>
              <a:rPr lang="ru-RU" sz="2400" dirty="0" smtClean="0">
                <a:solidFill>
                  <a:srgbClr val="66FFCC"/>
                </a:solidFill>
              </a:rPr>
            </a:br>
            <a:r>
              <a:rPr lang="ru-RU" sz="2400" dirty="0" smtClean="0">
                <a:solidFill>
                  <a:srgbClr val="66FFCC"/>
                </a:solidFill>
              </a:rPr>
              <a:t/>
            </a:r>
            <a:br>
              <a:rPr lang="ru-RU" sz="2400" dirty="0" smtClean="0">
                <a:solidFill>
                  <a:srgbClr val="66FFCC"/>
                </a:solidFill>
              </a:rPr>
            </a:br>
            <a:endParaRPr lang="ru-RU" sz="2400" dirty="0">
              <a:solidFill>
                <a:srgbClr val="66FFCC"/>
              </a:solidFill>
            </a:endParaRPr>
          </a:p>
        </p:txBody>
      </p:sp>
      <p:pic>
        <p:nvPicPr>
          <p:cNvPr id="4" name="Содержимое 3" descr="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2484289"/>
            <a:ext cx="5357850" cy="4373711"/>
          </a:xfrm>
        </p:spPr>
      </p:pic>
    </p:spTree>
  </p:cSld>
  <p:clrMapOvr>
    <a:masterClrMapping/>
  </p:clrMapOvr>
  <p:transition advTm="4712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3978000"/>
            <a:ext cx="4214842" cy="28856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643998" cy="3929066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FFCC"/>
                </a:solidFill>
              </a:rPr>
              <a:t>1.Цели и задачи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2.Тематика занятий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3.Виды работ и количество часов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4.Основные задания для работы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5.Планируемые результаты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6.Методы контроля и критерии оценки</a:t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/>
            </a:r>
            <a:br>
              <a:rPr lang="ru-RU" sz="2000" dirty="0" smtClean="0">
                <a:solidFill>
                  <a:srgbClr val="FFFFCC"/>
                </a:solidFill>
              </a:rPr>
            </a:br>
            <a:r>
              <a:rPr lang="ru-RU" sz="2000" dirty="0" smtClean="0">
                <a:solidFill>
                  <a:srgbClr val="FFFFCC"/>
                </a:solidFill>
              </a:rPr>
              <a:t>7.Используемая литература и электронные источники</a:t>
            </a:r>
            <a:endParaRPr lang="ru-RU" sz="20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6989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42900"/>
            <a:ext cx="8686800" cy="1560538"/>
          </a:xfrm>
        </p:spPr>
        <p:txBody>
          <a:bodyPr>
            <a:normAutofit/>
          </a:bodyPr>
          <a:lstStyle/>
          <a:p>
            <a:r>
              <a:rPr lang="ru-RU" sz="2400" u="sng" dirty="0" smtClean="0">
                <a:solidFill>
                  <a:srgbClr val="FFFF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Цель</a:t>
            </a:r>
            <a:r>
              <a:rPr lang="ru-RU" sz="2400" dirty="0" smtClean="0">
                <a:solidFill>
                  <a:srgbClr val="FFFF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1800" dirty="0" smtClean="0">
                <a:solidFill>
                  <a:srgbClr val="FFFF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программы:</a:t>
            </a:r>
            <a:br>
              <a:rPr lang="ru-RU" sz="1800" dirty="0" smtClean="0">
                <a:solidFill>
                  <a:srgbClr val="FFFFCC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1800" b="0" dirty="0" smtClean="0">
                <a:solidFill>
                  <a:srgbClr val="FFFFCC"/>
                </a:solidFill>
              </a:rPr>
              <a:t>сформировать у учащихся целостное представление об исторических особенностях развития  отечественной хореографии.</a:t>
            </a:r>
            <a:br>
              <a:rPr lang="ru-RU" sz="1800" b="0" dirty="0" smtClean="0">
                <a:solidFill>
                  <a:srgbClr val="FFFFCC"/>
                </a:solidFill>
              </a:rPr>
            </a:br>
            <a:endParaRPr lang="ru-RU" sz="1800" dirty="0">
              <a:solidFill>
                <a:srgbClr val="FFFFCC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401080" cy="5237814"/>
          </a:xfrm>
        </p:spPr>
        <p:txBody>
          <a:bodyPr>
            <a:noAutofit/>
          </a:bodyPr>
          <a:lstStyle/>
          <a:p>
            <a:r>
              <a:rPr lang="ru-RU" sz="2000" u="sng" dirty="0" smtClean="0">
                <a:solidFill>
                  <a:srgbClr val="FFFFCC"/>
                </a:solidFill>
              </a:rPr>
              <a:t>Задачи</a:t>
            </a:r>
            <a:r>
              <a:rPr lang="ru-RU" sz="1800" dirty="0" smtClean="0">
                <a:solidFill>
                  <a:srgbClr val="FFFFCC"/>
                </a:solidFill>
              </a:rPr>
              <a:t>: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формирование знаний в области хореографического искусства .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 осознание значения хореографического искусства в целом для мировой музыкальной и художественной культуры; .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 ознакомление учеников с хореографией как видом искусства; . изучение истоков происхождения танцевального искусства и его эволюции; . 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анализ хореографического искусства в различных культурных эпохах; . знания этапов развития русского и советского хореографического  искусства;</a:t>
            </a:r>
          </a:p>
          <a:p>
            <a:pPr>
              <a:buNone/>
            </a:pPr>
            <a:r>
              <a:rPr lang="ru-RU" sz="1800" dirty="0" smtClean="0">
                <a:solidFill>
                  <a:srgbClr val="FFFFCC"/>
                </a:solidFill>
              </a:rPr>
              <a:t>        систематизация информации о постановочной и педагогической деятельности балетмейстеров на разных этапах развития хореографического искусства; . 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знания принципов взаимодействия музыкальных и хореографических выразительных средств; .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 умение анализировать произведение хореографического искусства с учетом времени его создания, стилистических особенностей, содержания, взаимодействия различных видов искусств, художественных средств создания хореографических образов; . 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умение работать с учебным материалом; . формирование навыков диалогического мышления</a:t>
            </a:r>
          </a:p>
          <a:p>
            <a:endParaRPr lang="ru-RU" sz="1800" dirty="0" smtClean="0">
              <a:solidFill>
                <a:srgbClr val="FFFFCC"/>
              </a:solidFill>
            </a:endParaRPr>
          </a:p>
          <a:p>
            <a:endParaRPr lang="ru-RU" sz="18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16941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428652"/>
            <a:ext cx="8686800" cy="177485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FFCC"/>
                </a:solidFill>
              </a:rPr>
              <a:t>Тематика занятий.</a:t>
            </a:r>
            <a:endParaRPr lang="ru-RU" sz="2000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85784" y="428604"/>
            <a:ext cx="8186766" cy="580931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u="sng" dirty="0" smtClean="0"/>
              <a:t>       Раздел 1 </a:t>
            </a:r>
          </a:p>
          <a:p>
            <a:pPr>
              <a:buNone/>
            </a:pPr>
            <a:endParaRPr lang="ru-RU" sz="2400" b="1" u="sng" dirty="0" smtClean="0"/>
          </a:p>
          <a:p>
            <a:pPr>
              <a:buNone/>
            </a:pPr>
            <a:r>
              <a:rPr lang="ru-RU" sz="2400" dirty="0" smtClean="0"/>
              <a:t>      Зарождение народной хореографии</a:t>
            </a:r>
          </a:p>
          <a:p>
            <a:pPr>
              <a:buNone/>
            </a:pPr>
            <a:endParaRPr lang="ru-RU" sz="2400" dirty="0" smtClean="0"/>
          </a:p>
          <a:p>
            <a:pPr lvl="1">
              <a:buNone/>
            </a:pPr>
            <a:r>
              <a:rPr lang="ru-RU" dirty="0" smtClean="0"/>
              <a:t>1.1 Виды народных плясок и танце</a:t>
            </a:r>
          </a:p>
          <a:p>
            <a:pPr lvl="1">
              <a:buNone/>
            </a:pPr>
            <a:endParaRPr lang="ru-RU" dirty="0" smtClean="0"/>
          </a:p>
          <a:p>
            <a:pPr lvl="1">
              <a:buNone/>
            </a:pPr>
            <a:r>
              <a:rPr lang="ru-RU" dirty="0" smtClean="0"/>
              <a:t>1.2 Скоморошество</a:t>
            </a:r>
          </a:p>
          <a:p>
            <a:pPr lvl="1">
              <a:buNone/>
            </a:pPr>
            <a:endParaRPr lang="ru-RU" dirty="0" smtClean="0"/>
          </a:p>
          <a:p>
            <a:pPr lvl="1">
              <a:buNone/>
            </a:pPr>
            <a:r>
              <a:rPr lang="ru-RU" dirty="0" smtClean="0"/>
              <a:t>1.3 Эстетические установки народного танца </a:t>
            </a:r>
          </a:p>
          <a:p>
            <a:pPr lvl="1">
              <a:buNone/>
            </a:pPr>
            <a:endParaRPr lang="ru-RU" b="1" u="sng" dirty="0" smtClean="0"/>
          </a:p>
          <a:p>
            <a:pPr>
              <a:buNone/>
            </a:pPr>
            <a:r>
              <a:rPr lang="ru-RU" sz="2400" dirty="0" smtClean="0"/>
              <a:t>     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endParaRPr lang="ru-RU" sz="2400" dirty="0"/>
          </a:p>
        </p:txBody>
      </p:sp>
      <p:pic>
        <p:nvPicPr>
          <p:cNvPr id="4" name="Рисунок 3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785794"/>
            <a:ext cx="2357454" cy="2376673"/>
          </a:xfrm>
          <a:prstGeom prst="rect">
            <a:avLst/>
          </a:prstGeom>
        </p:spPr>
      </p:pic>
      <p:pic>
        <p:nvPicPr>
          <p:cNvPr id="6" name="Рисунок 5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4417270"/>
            <a:ext cx="3643306" cy="2440730"/>
          </a:xfrm>
          <a:prstGeom prst="rect">
            <a:avLst/>
          </a:prstGeom>
        </p:spPr>
      </p:pic>
    </p:spTree>
  </p:cSld>
  <p:clrMapOvr>
    <a:masterClrMapping/>
  </p:clrMapOvr>
  <p:transition advTm="7862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86766" cy="1131910"/>
          </a:xfrm>
        </p:spPr>
        <p:txBody>
          <a:bodyPr>
            <a:normAutofit/>
          </a:bodyPr>
          <a:lstStyle/>
          <a:p>
            <a:r>
              <a:rPr lang="ru-RU" sz="2400" b="0" u="sng" dirty="0" smtClean="0">
                <a:solidFill>
                  <a:srgbClr val="FFFFCC"/>
                </a:solidFill>
              </a:rPr>
              <a:t>Раздел 2</a:t>
            </a:r>
            <a:endParaRPr lang="ru-RU" sz="2400" b="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642974" y="142852"/>
            <a:ext cx="8858312" cy="616650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/>
          </a:p>
          <a:p>
            <a:pPr lvl="1">
              <a:buNone/>
            </a:pPr>
            <a:endParaRPr lang="ru-RU" b="1" u="sng" dirty="0" smtClean="0"/>
          </a:p>
          <a:p>
            <a:pPr>
              <a:buNone/>
            </a:pPr>
            <a:r>
              <a:rPr lang="ru-RU" sz="2400" dirty="0" smtClean="0"/>
              <a:t>      Утверждение балетного театра в России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2.1.Первый балет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2.2.Балетная школа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2.3 Чайковский П.И. переворот в балетной музыке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         2.4.Эпоха модерна, режиссерский</a:t>
            </a:r>
          </a:p>
          <a:p>
            <a:pPr>
              <a:buNone/>
            </a:pPr>
            <a:r>
              <a:rPr lang="ru-RU" sz="2400" dirty="0" smtClean="0"/>
              <a:t>                театр</a:t>
            </a:r>
          </a:p>
          <a:p>
            <a:pPr>
              <a:buNone/>
            </a:pPr>
            <a:r>
              <a:rPr lang="ru-RU" sz="2400" dirty="0" smtClean="0"/>
              <a:t>  </a:t>
            </a:r>
          </a:p>
          <a:p>
            <a:pPr>
              <a:buNone/>
            </a:pPr>
            <a:r>
              <a:rPr lang="ru-RU" sz="2400" dirty="0" smtClean="0"/>
              <a:t>    </a:t>
            </a:r>
            <a:endParaRPr lang="en-US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endParaRPr lang="ru-RU" sz="2400" dirty="0"/>
          </a:p>
        </p:txBody>
      </p:sp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4143380"/>
            <a:ext cx="4109055" cy="2520000"/>
          </a:xfrm>
          <a:prstGeom prst="rect">
            <a:avLst/>
          </a:prstGeom>
        </p:spPr>
      </p:pic>
      <p:pic>
        <p:nvPicPr>
          <p:cNvPr id="8" name="Рисунок 7" descr="фоки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762" y="785794"/>
            <a:ext cx="3671238" cy="2412000"/>
          </a:xfrm>
          <a:prstGeom prst="rect">
            <a:avLst/>
          </a:prstGeom>
        </p:spPr>
      </p:pic>
    </p:spTree>
  </p:cSld>
  <p:clrMapOvr>
    <a:masterClrMapping/>
  </p:clrMapOvr>
  <p:transition advTm="8425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500090"/>
            <a:ext cx="8258204" cy="1917728"/>
          </a:xfrm>
        </p:spPr>
        <p:txBody>
          <a:bodyPr>
            <a:normAutofit/>
          </a:bodyPr>
          <a:lstStyle/>
          <a:p>
            <a:r>
              <a:rPr lang="ru-RU" sz="2400" b="0" u="sng" dirty="0" smtClean="0">
                <a:solidFill>
                  <a:srgbClr val="FFFFCC"/>
                </a:solidFill>
              </a:rPr>
              <a:t>Раздел 3</a:t>
            </a:r>
            <a:endParaRPr lang="ru-RU" sz="2400" b="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429784" cy="473774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Хореографическое искусство в Советский период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3.1.Новые интеграционные формы (ансамбли песни и пляски, фестивали)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3.2. Драматический балет</a:t>
            </a:r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4810" y="2285992"/>
            <a:ext cx="4329320" cy="2880000"/>
          </a:xfrm>
          <a:prstGeom prst="rect">
            <a:avLst/>
          </a:prstGeom>
        </p:spPr>
      </p:pic>
      <p:pic>
        <p:nvPicPr>
          <p:cNvPr id="6" name="Рисунок 5" descr="григорович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4014000"/>
            <a:ext cx="4267067" cy="2844000"/>
          </a:xfrm>
          <a:prstGeom prst="rect">
            <a:avLst/>
          </a:prstGeom>
        </p:spPr>
      </p:pic>
    </p:spTree>
  </p:cSld>
  <p:clrMapOvr>
    <a:masterClrMapping/>
  </p:clrMapOvr>
  <p:transition advTm="10218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-642966"/>
            <a:ext cx="8115328" cy="2101848"/>
          </a:xfrm>
        </p:spPr>
        <p:txBody>
          <a:bodyPr>
            <a:normAutofit/>
          </a:bodyPr>
          <a:lstStyle/>
          <a:p>
            <a:r>
              <a:rPr lang="ru-RU" sz="2400" b="0" u="sng" dirty="0" smtClean="0">
                <a:solidFill>
                  <a:srgbClr val="FFFFCC"/>
                </a:solidFill>
              </a:rPr>
              <a:t>Раздел 4</a:t>
            </a:r>
            <a:endParaRPr lang="ru-RU" sz="2400" b="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8229600" cy="470916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Хореографическое искусство в современной России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4.1.Модерн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4.2.</a:t>
            </a:r>
            <a:r>
              <a:rPr lang="en-US" dirty="0" smtClean="0"/>
              <a:t>Contemporary</a:t>
            </a:r>
            <a:endParaRPr lang="ru-RU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4</a:t>
            </a:r>
            <a:r>
              <a:rPr lang="ru-RU" dirty="0" smtClean="0"/>
              <a:t>.3.Клубный танец</a:t>
            </a:r>
            <a:endParaRPr lang="ru-RU" dirty="0"/>
          </a:p>
        </p:txBody>
      </p:sp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8992" y="1357298"/>
            <a:ext cx="5400000" cy="5400000"/>
          </a:xfrm>
          <a:prstGeom prst="rect">
            <a:avLst/>
          </a:prstGeom>
        </p:spPr>
      </p:pic>
    </p:spTree>
  </p:cSld>
  <p:clrMapOvr>
    <a:masterClrMapping/>
  </p:clrMapOvr>
  <p:transition advTm="7441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8186766" cy="1060472"/>
          </a:xfrm>
        </p:spPr>
        <p:txBody>
          <a:bodyPr>
            <a:noAutofit/>
          </a:bodyPr>
          <a:lstStyle/>
          <a:p>
            <a:r>
              <a:rPr lang="ru-RU" sz="2400" b="0" dirty="0" smtClean="0">
                <a:solidFill>
                  <a:srgbClr val="FFFFCC"/>
                </a:solidFill>
              </a:rPr>
              <a:t>Курс  рассматривает формирование, преемственность и закономерности развития основных этапов  отечественной хореографии; творческую деятельность великих балетмейстеров, композиторов, танцовщиков; произведения классической, народной, бытовой и современной хореографии.</a:t>
            </a:r>
            <a:endParaRPr lang="ru-RU" sz="2400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071810"/>
            <a:ext cx="8299307" cy="451024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Данная  программа предназначена для детей 3-5 классов. Программа рассчитана на </a:t>
            </a:r>
            <a:r>
              <a:rPr lang="ru-RU" b="1" dirty="0" smtClean="0"/>
              <a:t>1 год </a:t>
            </a:r>
            <a:r>
              <a:rPr lang="ru-RU" dirty="0" smtClean="0"/>
              <a:t>обучения .</a:t>
            </a:r>
          </a:p>
          <a:p>
            <a:pPr>
              <a:buNone/>
            </a:pPr>
            <a:r>
              <a:rPr lang="ru-RU" dirty="0" smtClean="0"/>
              <a:t> Форма занятий </a:t>
            </a:r>
            <a:r>
              <a:rPr lang="ru-RU" b="1" dirty="0" smtClean="0"/>
              <a:t>групповая</a:t>
            </a:r>
            <a:r>
              <a:rPr lang="ru-RU" dirty="0" smtClean="0"/>
              <a:t>, занятия проводятся один раз в неделю, продолжительность урока </a:t>
            </a:r>
            <a:r>
              <a:rPr lang="ru-RU" b="1" dirty="0" smtClean="0"/>
              <a:t>45 минут</a:t>
            </a:r>
            <a:r>
              <a:rPr lang="ru-RU" dirty="0" smtClean="0"/>
              <a:t>. Объем всего курса составляет </a:t>
            </a:r>
            <a:r>
              <a:rPr lang="ru-RU" b="1" dirty="0" smtClean="0"/>
              <a:t>34 часа.</a:t>
            </a:r>
          </a:p>
        </p:txBody>
      </p:sp>
    </p:spTree>
  </p:cSld>
  <p:clrMapOvr>
    <a:masterClrMapping/>
  </p:clrMapOvr>
  <p:transition advTm="1443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0" u="sng" dirty="0" smtClean="0">
                <a:solidFill>
                  <a:srgbClr val="FFFFCC"/>
                </a:solidFill>
              </a:rPr>
              <a:t>Основные задания для самостоятельной работы</a:t>
            </a:r>
            <a:endParaRPr lang="ru-RU" sz="2400" b="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</a:t>
            </a:r>
            <a:r>
              <a:rPr lang="ru-RU" u="sng" dirty="0" smtClean="0"/>
              <a:t>Письменные</a:t>
            </a:r>
            <a:r>
              <a:rPr lang="ru-RU" dirty="0" smtClean="0"/>
              <a:t> </a:t>
            </a:r>
            <a:r>
              <a:rPr lang="ru-RU" u="sng" dirty="0" smtClean="0"/>
              <a:t>работы</a:t>
            </a:r>
            <a:r>
              <a:rPr lang="ru-RU" dirty="0" smtClean="0"/>
              <a:t> с различными заданиями, построенными на материале словаря.</a:t>
            </a:r>
          </a:p>
          <a:p>
            <a:pPr>
              <a:buNone/>
            </a:pPr>
            <a:r>
              <a:rPr lang="ru-RU" sz="2000" dirty="0" smtClean="0"/>
              <a:t>      Например, выбрать из словаря названия стилей искусства и расположить их в хронологическом порядке, выбрать названия музыкальных инструментов, имена русских композиторов XX века и т.п.</a:t>
            </a:r>
          </a:p>
          <a:p>
            <a:pPr>
              <a:buNone/>
            </a:pPr>
            <a:r>
              <a:rPr lang="ru-RU" u="sng" dirty="0" smtClean="0"/>
              <a:t>2.</a:t>
            </a:r>
            <a:r>
              <a:rPr lang="ru-RU" b="1" u="sng" dirty="0" smtClean="0"/>
              <a:t> Реферат</a:t>
            </a:r>
          </a:p>
          <a:p>
            <a:pPr>
              <a:buNone/>
            </a:pPr>
            <a:r>
              <a:rPr lang="ru-RU" sz="2400" b="1" dirty="0" smtClean="0"/>
              <a:t>    </a:t>
            </a:r>
            <a:r>
              <a:rPr lang="ru-RU" sz="2400" dirty="0" smtClean="0"/>
              <a:t> Реферат может быть посвящен узкой теме или оформляться как зачетная работа по всему курсу истории хореографического искусства – на усмотрение преподавателя.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advTm="14025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-642966"/>
            <a:ext cx="8115328" cy="1774852"/>
          </a:xfrm>
        </p:spPr>
        <p:txBody>
          <a:bodyPr>
            <a:normAutofit/>
          </a:bodyPr>
          <a:lstStyle/>
          <a:p>
            <a:r>
              <a:rPr lang="ru-RU" sz="2400" u="sng" dirty="0" smtClean="0">
                <a:solidFill>
                  <a:srgbClr val="FFFFCC"/>
                </a:solidFill>
              </a:rPr>
              <a:t>Планируемые результаты</a:t>
            </a:r>
            <a:endParaRPr lang="ru-RU" sz="240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215370" cy="566644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FFFFCC"/>
                </a:solidFill>
              </a:rPr>
              <a:t>В результате изучения истории хореографического искусства учащиеся должны</a:t>
            </a:r>
          </a:p>
          <a:p>
            <a:r>
              <a:rPr lang="ru-RU" sz="1800" b="1" dirty="0" smtClean="0">
                <a:solidFill>
                  <a:srgbClr val="FFFFCC"/>
                </a:solidFill>
              </a:rPr>
              <a:t>Знать и понимать: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теорию и историю хореографии;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периодизацию отечественного хореографического искусства;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основные стили и направления в искусстве;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роль хореографии в жизни людей и в своей собственной жизни;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виды хореографии и её выразительные средства;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имена и основные произведения выдающихся русских и зарубежных балетмейстеров, танцовщиков, композиторов.</a:t>
            </a:r>
          </a:p>
          <a:p>
            <a:r>
              <a:rPr lang="ru-RU" sz="1800" b="1" dirty="0" smtClean="0">
                <a:solidFill>
                  <a:srgbClr val="FFFFCC"/>
                </a:solidFill>
              </a:rPr>
              <a:t>Уметь: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различать характерные черты различных музыкальных произведений (со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сравнивать наиболее яркие художественные стили;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приводить примеры общезначимых культурных ценностей от древнейших времён до наших дней;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соотносить конкретный пример хореографического искусства с определённой эпохой, стилем, направлением, национальной школой, автором;</a:t>
            </a:r>
          </a:p>
          <a:p>
            <a:r>
              <a:rPr lang="ru-RU" sz="1800" dirty="0" smtClean="0">
                <a:solidFill>
                  <a:srgbClr val="FFFFCC"/>
                </a:solidFill>
              </a:rPr>
              <a:t>владеть навыками поиска информации в области хореографического искусства из различных источников (словари, энциклопедии, книги по искусству, сеть Интернет и др.);</a:t>
            </a:r>
          </a:p>
          <a:p>
            <a:pPr>
              <a:buNone/>
            </a:pPr>
            <a:endParaRPr lang="ru-RU" sz="18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2269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u="sng" dirty="0" smtClean="0">
                <a:solidFill>
                  <a:srgbClr val="FFFFCC"/>
                </a:solidFill>
              </a:rPr>
              <a:t>Методы контроля </a:t>
            </a:r>
            <a:endParaRPr lang="ru-RU" sz="240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2854" y="1071546"/>
            <a:ext cx="8901146" cy="50949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1.Тесты</a:t>
            </a:r>
          </a:p>
          <a:p>
            <a:pPr>
              <a:buNone/>
            </a:pPr>
            <a:r>
              <a:rPr lang="ru-RU" sz="3200" dirty="0" smtClean="0"/>
              <a:t>2.Музыкальные викторины</a:t>
            </a:r>
          </a:p>
          <a:p>
            <a:pPr>
              <a:buNone/>
            </a:pPr>
            <a:r>
              <a:rPr lang="ru-RU" sz="3200" dirty="0" smtClean="0"/>
              <a:t>3.Устные опросы</a:t>
            </a:r>
          </a:p>
          <a:p>
            <a:pPr>
              <a:buNone/>
            </a:pPr>
            <a:r>
              <a:rPr lang="ru-RU" sz="3200" dirty="0" smtClean="0"/>
              <a:t>4.Тематические кроссворды (возможно, составленные учащимися)</a:t>
            </a:r>
          </a:p>
          <a:p>
            <a:pPr>
              <a:buNone/>
            </a:pPr>
            <a:r>
              <a:rPr lang="ru-RU" sz="3200" dirty="0" smtClean="0"/>
              <a:t>5.Угадайки с использованием иллюстраций;</a:t>
            </a:r>
          </a:p>
          <a:p>
            <a:pPr>
              <a:buNone/>
            </a:pPr>
            <a:r>
              <a:rPr lang="ru-RU" sz="3200" dirty="0" smtClean="0"/>
              <a:t>рефераты.</a:t>
            </a:r>
          </a:p>
          <a:p>
            <a:pPr>
              <a:buNone/>
            </a:pPr>
            <a:r>
              <a:rPr lang="ru-RU" sz="3200" dirty="0" smtClean="0">
                <a:solidFill>
                  <a:srgbClr val="FFFFCC"/>
                </a:solidFill>
              </a:rPr>
              <a:t>     </a:t>
            </a:r>
            <a:endParaRPr lang="ru-RU" sz="3200" u="sng" dirty="0" smtClean="0"/>
          </a:p>
          <a:p>
            <a:pPr>
              <a:buNone/>
            </a:pPr>
            <a:endParaRPr lang="ru-RU" sz="3200" dirty="0" smtClean="0"/>
          </a:p>
          <a:p>
            <a:endParaRPr lang="ru-RU" sz="3200" dirty="0"/>
          </a:p>
        </p:txBody>
      </p:sp>
    </p:spTree>
  </p:cSld>
  <p:clrMapOvr>
    <a:masterClrMapping/>
  </p:clrMapOvr>
  <p:transition advTm="12043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357214"/>
            <a:ext cx="8186766" cy="1417638"/>
          </a:xfrm>
        </p:spPr>
        <p:txBody>
          <a:bodyPr>
            <a:normAutofit/>
          </a:bodyPr>
          <a:lstStyle/>
          <a:p>
            <a:r>
              <a:rPr lang="ru-RU" sz="2800" u="sng" dirty="0" smtClean="0">
                <a:solidFill>
                  <a:srgbClr val="FFFFCC"/>
                </a:solidFill>
              </a:rPr>
              <a:t>Критерии оценивания</a:t>
            </a:r>
            <a:endParaRPr lang="ru-RU" sz="280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642918"/>
            <a:ext cx="8329642" cy="5666442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2400" dirty="0" smtClean="0"/>
          </a:p>
          <a:p>
            <a:r>
              <a:rPr lang="ru-RU" sz="2400" dirty="0" smtClean="0"/>
              <a:t> Освоение обучающимися содержания дополнительной образовательной программы </a:t>
            </a:r>
          </a:p>
          <a:p>
            <a:r>
              <a:rPr lang="ru-RU" sz="2400" dirty="0" smtClean="0"/>
              <a:t>-уровень компетенций,</a:t>
            </a:r>
          </a:p>
          <a:p>
            <a:r>
              <a:rPr lang="ru-RU" sz="2400" dirty="0" smtClean="0"/>
              <a:t>- разнообразие умений и навыков в практических действиях.</a:t>
            </a:r>
          </a:p>
          <a:p>
            <a:r>
              <a:rPr lang="ru-RU" sz="2400" dirty="0" smtClean="0"/>
              <a:t>- степень усвоения содержания;</a:t>
            </a:r>
          </a:p>
          <a:p>
            <a:r>
              <a:rPr lang="ru-RU" sz="2400" dirty="0" smtClean="0"/>
              <a:t>- степень применения знаний на практике;</a:t>
            </a:r>
          </a:p>
          <a:p>
            <a:r>
              <a:rPr lang="ru-RU" sz="2400" dirty="0" smtClean="0"/>
              <a:t>- умение анализировать;</a:t>
            </a:r>
          </a:p>
          <a:p>
            <a:r>
              <a:rPr lang="ru-RU" sz="2400" dirty="0" smtClean="0"/>
              <a:t>- характер участия в образовательном процессе;</a:t>
            </a:r>
          </a:p>
          <a:p>
            <a:r>
              <a:rPr lang="ru-RU" sz="2400" dirty="0" smtClean="0"/>
              <a:t>- качество детских творческих «продуктов»;</a:t>
            </a:r>
          </a:p>
          <a:p>
            <a:r>
              <a:rPr lang="ru-RU" sz="2400" dirty="0" smtClean="0"/>
              <a:t>- стабильность практических достижений обучающихся</a:t>
            </a:r>
          </a:p>
          <a:p>
            <a:pPr>
              <a:buNone/>
            </a:pP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ransition advTm="1444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417638"/>
          </a:xfrm>
        </p:spPr>
        <p:txBody>
          <a:bodyPr>
            <a:normAutofit/>
          </a:bodyPr>
          <a:lstStyle/>
          <a:p>
            <a:r>
              <a:rPr lang="ru-RU" sz="2800" u="sng" dirty="0" smtClean="0">
                <a:solidFill>
                  <a:srgbClr val="FFFFCC"/>
                </a:solidFill>
              </a:rPr>
              <a:t>Список  используемой литературы</a:t>
            </a:r>
            <a:endParaRPr lang="ru-RU" sz="2800" u="sng" dirty="0">
              <a:solidFill>
                <a:srgbClr val="FFFF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58204" cy="5523566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400" dirty="0" smtClean="0"/>
          </a:p>
          <a:p>
            <a:endParaRPr lang="en-US" sz="1400" dirty="0" smtClean="0"/>
          </a:p>
          <a:p>
            <a:pPr>
              <a:buNone/>
            </a:pPr>
            <a:r>
              <a:rPr lang="ru-RU" sz="1400" dirty="0" smtClean="0"/>
              <a:t>         Барышникова Т. Азбука хореографии. - С - П., </a:t>
            </a:r>
            <a:r>
              <a:rPr lang="ru-RU" sz="1400" dirty="0" err="1" smtClean="0"/>
              <a:t>Респекс</a:t>
            </a:r>
            <a:r>
              <a:rPr lang="ru-RU" sz="1400" dirty="0" smtClean="0"/>
              <a:t>, </a:t>
            </a:r>
            <a:r>
              <a:rPr lang="ru-RU" sz="1400" dirty="0" err="1" smtClean="0"/>
              <a:t>Люкси</a:t>
            </a:r>
            <a:r>
              <a:rPr lang="ru-RU" sz="1400" dirty="0" smtClean="0"/>
              <a:t>, 1996</a:t>
            </a:r>
          </a:p>
          <a:p>
            <a:r>
              <a:rPr lang="ru-RU" sz="1400" dirty="0" err="1" smtClean="0"/>
              <a:t>Баталина</a:t>
            </a:r>
            <a:r>
              <a:rPr lang="ru-RU" sz="1400" dirty="0" smtClean="0"/>
              <a:t> - Корнева Е. История джаза, рок - и поп - музыки. Искусство в школе, №2,3,4, 2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smtClean="0"/>
              <a:t>Блок Л.Д. Классический танец: история и современность. - М., Искусство,1983.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err="1" smtClean="0"/>
              <a:t>Боулт</a:t>
            </a:r>
            <a:r>
              <a:rPr lang="ru-RU" sz="1400" dirty="0" smtClean="0"/>
              <a:t> Д. Художники русского театра 1880-1930: </a:t>
            </a:r>
            <a:r>
              <a:rPr lang="ru-RU" sz="1400" dirty="0" err="1" smtClean="0"/>
              <a:t>каталог-резоне</a:t>
            </a:r>
            <a:r>
              <a:rPr lang="ru-RU" sz="1400" dirty="0" smtClean="0"/>
              <a:t>. - М., Искусство, 1994.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err="1" smtClean="0"/>
              <a:t>Ванслов</a:t>
            </a:r>
            <a:r>
              <a:rPr lang="ru-RU" sz="1400" dirty="0" smtClean="0"/>
              <a:t> В.К. К вопросу о периодизации истории русского балета после 1917 года. Балет, №6, 1996.</a:t>
            </a:r>
          </a:p>
          <a:p>
            <a:r>
              <a:rPr lang="ru-RU" sz="1400" dirty="0" err="1" smtClean="0"/>
              <a:t>Ванслов</a:t>
            </a:r>
            <a:r>
              <a:rPr lang="ru-RU" sz="1400" dirty="0" smtClean="0"/>
              <a:t> В.В. Балеты Григоровича и проблемы хореографии. - М., 1971 Красовская В.М. История русского балета. - Л., Искусство, 1978.</a:t>
            </a:r>
          </a:p>
          <a:p>
            <a:r>
              <a:rPr lang="ru-RU" sz="1400" dirty="0" smtClean="0"/>
              <a:t>Красовская В.М. Русский балетный театр начала ХХ века. - Л., Искусство, 1972.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smtClean="0"/>
              <a:t>Русский балет: энциклопедия. - М: Большая Российская энциклопедия, Согласие, 1997.</a:t>
            </a:r>
          </a:p>
          <a:p>
            <a:r>
              <a:rPr lang="ru-RU" sz="1400" dirty="0" err="1" smtClean="0"/>
              <a:t>Рыцарева</a:t>
            </a:r>
            <a:r>
              <a:rPr lang="ru-RU" sz="1400" dirty="0" smtClean="0"/>
              <a:t> М.Г. Музыка и я. Популярная энциклопедия для детей. - М., Музыка, 1994.</a:t>
            </a:r>
          </a:p>
          <a:p>
            <a:r>
              <a:rPr lang="ru-RU" sz="1400" dirty="0" smtClean="0"/>
              <a:t>Секрет танца. (Составитель Васильева Т.К.). - СПб: ТОО Диамант, ООО Золотой век, 1997.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smtClean="0"/>
              <a:t>Слонимский Ю.И. П.И. Чайковский и балетный театр его времени. - М., </a:t>
            </a:r>
            <a:r>
              <a:rPr lang="ru-RU" sz="1400" dirty="0" err="1" smtClean="0"/>
              <a:t>Музгиз</a:t>
            </a:r>
            <a:r>
              <a:rPr lang="ru-RU" sz="1400" dirty="0" smtClean="0"/>
              <a:t>, 1956.</a:t>
            </a:r>
          </a:p>
          <a:p>
            <a:pPr>
              <a:buNone/>
            </a:pPr>
            <a:endParaRPr lang="ru-RU" sz="1400" dirty="0" smtClean="0"/>
          </a:p>
          <a:p>
            <a:r>
              <a:rPr lang="ru-RU" sz="1400" dirty="0" smtClean="0"/>
              <a:t>Суриц Е.Я. Хореографическое искусство двадцатых годов. - М., Искусство, </a:t>
            </a:r>
          </a:p>
          <a:p>
            <a:pPr>
              <a:buNone/>
            </a:pPr>
            <a:endParaRPr lang="ru-RU" sz="1400" dirty="0" smtClean="0"/>
          </a:p>
          <a:p>
            <a:endParaRPr lang="en-US" sz="1400" dirty="0" smtClean="0"/>
          </a:p>
          <a:p>
            <a:endParaRPr lang="en-US" sz="1400" dirty="0" smtClean="0"/>
          </a:p>
          <a:p>
            <a:endParaRPr lang="ru-RU" sz="1400" dirty="0"/>
          </a:p>
        </p:txBody>
      </p:sp>
    </p:spTree>
  </p:cSld>
  <p:clrMapOvr>
    <a:masterClrMapping/>
  </p:clrMapOvr>
  <p:transition advTm="9126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261</TotalTime>
  <Words>786</Words>
  <Application>Microsoft Office PowerPoint</Application>
  <PresentationFormat>Экран (4:3)</PresentationFormat>
  <Paragraphs>134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Слайд 1</vt:lpstr>
      <vt:lpstr> Программа  «Хореографическое искусство в России: истоки и эволюция.»   Форма реализации – лекционная Срок реализации 1 год  </vt:lpstr>
      <vt:lpstr>1.Цели и задачи  2.Тематика занятий  3.Виды работ и количество часов  4.Основные задания для работы  5.Планируемые результаты  6.Методы контроля и критерии оценки  7.Используемая литература и электронные источники</vt:lpstr>
      <vt:lpstr>Цель программы: сформировать у учащихся целостное представление об исторических особенностях развития  отечественной хореографии. </vt:lpstr>
      <vt:lpstr>Тематика занятий.</vt:lpstr>
      <vt:lpstr>Раздел 2</vt:lpstr>
      <vt:lpstr>Раздел 3</vt:lpstr>
      <vt:lpstr>Раздел 4</vt:lpstr>
      <vt:lpstr>Курс  рассматривает формирование, преемственность и закономерности развития основных этапов  отечественной хореографии; творческую деятельность великих балетмейстеров, композиторов, танцовщиков; произведения классической, народной, бытовой и современной хореографии.</vt:lpstr>
      <vt:lpstr>Основные задания для самостоятельной работы</vt:lpstr>
      <vt:lpstr>Планируемые результаты</vt:lpstr>
      <vt:lpstr>Методы контроля </vt:lpstr>
      <vt:lpstr>Критерии оценивания</vt:lpstr>
      <vt:lpstr>Список  используемой литературы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Wilgelm 2</dc:creator>
  <cp:lastModifiedBy>Данилина С Г</cp:lastModifiedBy>
  <cp:revision>31</cp:revision>
  <dcterms:created xsi:type="dcterms:W3CDTF">2019-09-03T09:46:11Z</dcterms:created>
  <dcterms:modified xsi:type="dcterms:W3CDTF">2020-02-18T03:38:44Z</dcterms:modified>
</cp:coreProperties>
</file>