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71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700" autoAdjust="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8341A-E6EC-4527-9000-28B9F64CB667}" type="datetimeFigureOut">
              <a:rPr lang="ru-RU" smtClean="0"/>
              <a:t>1.8.24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55D43-7812-4120-B108-6D4B4ABADE04}" type="slidenum">
              <a:rPr lang="ru-RU" smtClean="0"/>
              <a:t>‹#›</a:t>
            </a:fld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8341A-E6EC-4527-9000-28B9F64CB667}" type="datetimeFigureOut">
              <a:rPr lang="ru-RU" smtClean="0"/>
              <a:t>1.8.24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55D43-7812-4120-B108-6D4B4ABADE0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8341A-E6EC-4527-9000-28B9F64CB667}" type="datetimeFigureOut">
              <a:rPr lang="ru-RU" smtClean="0"/>
              <a:t>1.8.24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55D43-7812-4120-B108-6D4B4ABADE04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8341A-E6EC-4527-9000-28B9F64CB667}" type="datetimeFigureOut">
              <a:rPr lang="ru-RU" smtClean="0"/>
              <a:t>1.8.24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55D43-7812-4120-B108-6D4B4ABADE0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8341A-E6EC-4527-9000-28B9F64CB667}" type="datetimeFigureOut">
              <a:rPr lang="ru-RU" smtClean="0"/>
              <a:t>1.8.24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55D43-7812-4120-B108-6D4B4ABADE04}" type="slidenum">
              <a:rPr lang="ru-RU" smtClean="0"/>
              <a:t>‹#›</a:t>
            </a:fld>
            <a:endParaRPr lang="ru-RU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8341A-E6EC-4527-9000-28B9F64CB667}" type="datetimeFigureOut">
              <a:rPr lang="ru-RU" smtClean="0"/>
              <a:t>1.8.24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55D43-7812-4120-B108-6D4B4ABADE0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8341A-E6EC-4527-9000-28B9F64CB667}" type="datetimeFigureOut">
              <a:rPr lang="ru-RU" smtClean="0"/>
              <a:t>1.8.24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55D43-7812-4120-B108-6D4B4ABADE0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8341A-E6EC-4527-9000-28B9F64CB667}" type="datetimeFigureOut">
              <a:rPr lang="ru-RU" smtClean="0"/>
              <a:t>1.8.24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55D43-7812-4120-B108-6D4B4ABADE04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8341A-E6EC-4527-9000-28B9F64CB667}" type="datetimeFigureOut">
              <a:rPr lang="ru-RU" smtClean="0"/>
              <a:t>1.8.24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55D43-7812-4120-B108-6D4B4ABADE0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8341A-E6EC-4527-9000-28B9F64CB667}" type="datetimeFigureOut">
              <a:rPr lang="ru-RU" smtClean="0"/>
              <a:t>1.8.24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55D43-7812-4120-B108-6D4B4ABADE0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8341A-E6EC-4527-9000-28B9F64CB667}" type="datetimeFigureOut">
              <a:rPr lang="ru-RU" smtClean="0"/>
              <a:t>1.8.24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55D43-7812-4120-B108-6D4B4ABADE0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5F38341A-E6EC-4527-9000-28B9F64CB667}" type="datetimeFigureOut">
              <a:rPr lang="ru-RU" smtClean="0"/>
              <a:t>1.8.24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A3255D43-7812-4120-B108-6D4B4ABADE04}" type="slidenum">
              <a:rPr lang="ru-RU" smtClean="0"/>
              <a:t>‹#›</a:t>
            </a:fld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eg"/><Relationship Id="rId3" Type="http://schemas.openxmlformats.org/officeDocument/2006/relationships/image" Target="../media/image30.jpeg"/><Relationship Id="rId7" Type="http://schemas.openxmlformats.org/officeDocument/2006/relationships/image" Target="../media/image34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jpg"/><Relationship Id="rId5" Type="http://schemas.openxmlformats.org/officeDocument/2006/relationships/image" Target="../media/image32.jpeg"/><Relationship Id="rId10" Type="http://schemas.openxmlformats.org/officeDocument/2006/relationships/image" Target="../media/image37.jpeg"/><Relationship Id="rId4" Type="http://schemas.openxmlformats.org/officeDocument/2006/relationships/image" Target="../media/image31.jpeg"/><Relationship Id="rId9" Type="http://schemas.openxmlformats.org/officeDocument/2006/relationships/image" Target="../media/image36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2420888"/>
            <a:ext cx="7543800" cy="1524000"/>
          </a:xfrm>
        </p:spPr>
        <p:txBody>
          <a:bodyPr/>
          <a:lstStyle/>
          <a:p>
            <a:r>
              <a:rPr lang="ru-RU" b="1" dirty="0" err="1" smtClean="0">
                <a:solidFill>
                  <a:schemeClr val="bg1"/>
                </a:solidFill>
              </a:rPr>
              <a:t>ГМО:польза</a:t>
            </a:r>
            <a:r>
              <a:rPr lang="ru-RU" b="1" dirty="0" smtClean="0">
                <a:solidFill>
                  <a:schemeClr val="bg1"/>
                </a:solidFill>
              </a:rPr>
              <a:t> или вред?</a:t>
            </a: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75171" y="4509120"/>
            <a:ext cx="3334244" cy="1550137"/>
          </a:xfrm>
        </p:spPr>
        <p:txBody>
          <a:bodyPr>
            <a:noAutofit/>
          </a:bodyPr>
          <a:lstStyle/>
          <a:p>
            <a:pPr algn="r"/>
            <a:r>
              <a:rPr lang="ru-RU" sz="1600" dirty="0" smtClean="0"/>
              <a:t>Автор:</a:t>
            </a:r>
          </a:p>
          <a:p>
            <a:pPr algn="r"/>
            <a:r>
              <a:rPr lang="ru-RU" sz="1600" dirty="0" smtClean="0"/>
              <a:t>Григорьева Елизавета Викторовна</a:t>
            </a:r>
          </a:p>
          <a:p>
            <a:pPr algn="r"/>
            <a:r>
              <a:rPr lang="ru-RU" sz="1600" dirty="0" smtClean="0"/>
              <a:t>Учитель географии </a:t>
            </a:r>
          </a:p>
          <a:p>
            <a:pPr algn="r"/>
            <a:r>
              <a:rPr lang="ru-RU" sz="1600" dirty="0" smtClean="0"/>
              <a:t>МБОУ ЦО №16, г. Тула</a:t>
            </a:r>
          </a:p>
          <a:p>
            <a:pPr algn="ctr"/>
            <a:r>
              <a:rPr lang="ru-RU" sz="1600" dirty="0" smtClean="0"/>
              <a:t>2024</a:t>
            </a:r>
            <a:endParaRPr lang="ru-RU" sz="16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131" y="3284984"/>
            <a:ext cx="4932040" cy="2774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675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-171400"/>
            <a:ext cx="6781800" cy="1600200"/>
          </a:xfrm>
        </p:spPr>
        <p:txBody>
          <a:bodyPr/>
          <a:lstStyle/>
          <a:p>
            <a:pPr algn="ctr"/>
            <a:r>
              <a:rPr lang="ru-RU" dirty="0" smtClean="0"/>
              <a:t>Цель исследования: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764704"/>
            <a:ext cx="7543800" cy="38862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ru-RU" dirty="0"/>
              <a:t>Изучить, что такое ГМО.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/>
              <a:t>Проанализировать основные преимущества ГМО.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/>
              <a:t>Рассмотреть отрицательные последствия использования генетически модифицированных организмов.</a:t>
            </a:r>
          </a:p>
          <a:p>
            <a:pPr marL="0" indent="0">
              <a:buNone/>
            </a:pPr>
            <a:endParaRPr lang="ru-RU" dirty="0" smtClean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9815" y="3356992"/>
            <a:ext cx="2880320" cy="27363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503486"/>
            <a:ext cx="1372549" cy="1112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823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382" y="116632"/>
            <a:ext cx="6781800" cy="1600200"/>
          </a:xfrm>
        </p:spPr>
        <p:txBody>
          <a:bodyPr/>
          <a:lstStyle/>
          <a:p>
            <a:r>
              <a:rPr lang="ru-RU" dirty="0" smtClean="0"/>
              <a:t>Задачи: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988840"/>
            <a:ext cx="7543800" cy="388620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3200" dirty="0" smtClean="0"/>
              <a:t>Выявить </a:t>
            </a:r>
            <a:r>
              <a:rPr lang="ru-RU" sz="3200" dirty="0"/>
              <a:t>основные аспекты полезности и вреда генетически модифицированных организмов. </a:t>
            </a:r>
            <a:endParaRPr lang="ru-RU" sz="3200" dirty="0" smtClean="0"/>
          </a:p>
          <a:p>
            <a:pPr>
              <a:buFont typeface="Wingdings" panose="05000000000000000000" pitchFamily="2" charset="2"/>
              <a:buChar char="Ø"/>
            </a:pPr>
            <a:r>
              <a:rPr lang="ru-RU" sz="3200" dirty="0" smtClean="0"/>
              <a:t>Проанализировать </a:t>
            </a:r>
            <a:r>
              <a:rPr lang="ru-RU" sz="3200" dirty="0"/>
              <a:t>перспективы и проблемы </a:t>
            </a:r>
            <a:r>
              <a:rPr lang="ru-RU" sz="3200"/>
              <a:t>использования </a:t>
            </a:r>
            <a:r>
              <a:rPr lang="ru-RU" sz="3200" smtClean="0"/>
              <a:t>ГМО</a:t>
            </a:r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404664"/>
            <a:ext cx="1586820" cy="15121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4959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-20069"/>
            <a:ext cx="6781800" cy="1600200"/>
          </a:xfrm>
        </p:spPr>
        <p:txBody>
          <a:bodyPr/>
          <a:lstStyle/>
          <a:p>
            <a:r>
              <a:rPr lang="ru-RU" dirty="0" smtClean="0"/>
              <a:t>Актуальность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916832"/>
            <a:ext cx="7543800" cy="3886200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ГМО играют </a:t>
            </a:r>
            <a:r>
              <a:rPr lang="ru-RU" dirty="0"/>
              <a:t>значимую роль в современном сельском хозяйстве, медицине и пищевой индустрии. С одной стороны, ГМО могут способствовать увеличению урожайности, устойчивости к вредителям и болезням, а также улучшению питательных свойств продуктов. С другой стороны, существуют опасения по поводу безопасности для здоровья человека и окружающей </a:t>
            </a:r>
            <a:r>
              <a:rPr lang="ru-RU" dirty="0" smtClean="0"/>
              <a:t>среды. </a:t>
            </a:r>
            <a:r>
              <a:rPr lang="ru-RU" dirty="0"/>
              <a:t>В условиях глобальных изменений климата и растущего населения мира вопросы о продовольственной безопасности и устойчивом развитии становятся особенно важными, что делает область генетической модификации более актуальной и обсуждаемой.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404664"/>
            <a:ext cx="1759444" cy="1368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165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0164"/>
            <a:ext cx="6781800" cy="160020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916832"/>
            <a:ext cx="5832648" cy="3886200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3200" dirty="0"/>
              <a:t>Покупатель:</a:t>
            </a:r>
          </a:p>
          <a:p>
            <a:pPr marL="0" indent="0">
              <a:buNone/>
            </a:pPr>
            <a:r>
              <a:rPr lang="ru-RU" sz="3200" dirty="0"/>
              <a:t>- Скажите, а эта клубника без ГМО?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3200" dirty="0"/>
              <a:t>Продавец:</a:t>
            </a:r>
          </a:p>
          <a:p>
            <a:pPr marL="0" indent="0">
              <a:buNone/>
            </a:pPr>
            <a:r>
              <a:rPr lang="ru-RU" sz="3200" dirty="0"/>
              <a:t>- А почему вы спрашиваете?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3200" dirty="0"/>
              <a:t>Клубника:</a:t>
            </a:r>
          </a:p>
          <a:p>
            <a:pPr marL="0" indent="0">
              <a:buNone/>
            </a:pPr>
            <a:r>
              <a:rPr lang="ru-RU" sz="3200" dirty="0"/>
              <a:t>- Да, почему вы спрашиваете?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2384947"/>
            <a:ext cx="4251969" cy="3048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481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-315416"/>
            <a:ext cx="6781800" cy="16002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ГМО простыми словами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772816"/>
            <a:ext cx="4248472" cy="3886200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800" dirty="0"/>
              <a:t>Генетически модифицированные организмы (ГМО) — это растения, животные или микроорганизмы, которые были изменены с помощью специальных научных методов.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700808"/>
            <a:ext cx="4224469" cy="381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667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044" y="-99392"/>
            <a:ext cx="6781800" cy="1600200"/>
          </a:xfrm>
        </p:spPr>
        <p:txBody>
          <a:bodyPr/>
          <a:lstStyle/>
          <a:p>
            <a:r>
              <a:rPr lang="ru-RU" dirty="0" smtClean="0"/>
              <a:t>Создатели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16624" y="1677408"/>
            <a:ext cx="3600400" cy="410222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800" dirty="0"/>
              <a:t>Герберт </a:t>
            </a:r>
            <a:r>
              <a:rPr lang="ru-RU" sz="2800" dirty="0" err="1"/>
              <a:t>Бойер</a:t>
            </a:r>
            <a:r>
              <a:rPr lang="ru-RU" sz="2800" dirty="0"/>
              <a:t> и Стэнли Коэн создали первый генетически модифицированный организм в 1973 году.</a:t>
            </a:r>
            <a:endParaRPr lang="ru-RU" sz="2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121" y="1700808"/>
            <a:ext cx="4344960" cy="443333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332656"/>
            <a:ext cx="1368152" cy="1368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6058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6280" y="1094253"/>
            <a:ext cx="6781800" cy="1600200"/>
          </a:xfrm>
        </p:spPr>
        <p:txBody>
          <a:bodyPr>
            <a:normAutofit fontScale="90000"/>
          </a:bodyPr>
          <a:lstStyle/>
          <a:p>
            <a:r>
              <a:rPr lang="ru-RU" dirty="0"/>
              <a:t>ГМО объединяют три группы организмов: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196752"/>
            <a:ext cx="7543800" cy="38862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ru-RU" dirty="0" smtClean="0"/>
              <a:t>генетически </a:t>
            </a:r>
            <a:r>
              <a:rPr lang="ru-RU" dirty="0"/>
              <a:t>модифицированные микроорганизмы (ГММ);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/>
              <a:t>генетически модифицированные животные (ГМЖ);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dirty="0"/>
              <a:t>генетически модифицированные растения (ГМР) – наиболее распространенная группа.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476672"/>
            <a:ext cx="1318192" cy="126876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05064"/>
            <a:ext cx="3149347" cy="285293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8710" y="4005063"/>
            <a:ext cx="2873450" cy="285293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4005064"/>
            <a:ext cx="3131840" cy="2852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5906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-171400"/>
            <a:ext cx="6781800" cy="1600200"/>
          </a:xfrm>
        </p:spPr>
        <p:txBody>
          <a:bodyPr/>
          <a:lstStyle/>
          <a:p>
            <a:r>
              <a:rPr lang="ru-RU" dirty="0" smtClean="0"/>
              <a:t>Плюсы ГМО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773419" y="1556792"/>
            <a:ext cx="7831832" cy="453650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dirty="0"/>
              <a:t>Генетические модификации могут сделать культуры более устойчивыми к болезням по мере их роста. Защита растений является основным обоснованием этого типа генетической модификации. Растения, которые более устойчивы к болезням, распространяемым насекомыми или вирусами, дают фермерам более высокий урожай и привлекательную продукцию.  Генетическая модификация может также увеличить пищевую ценность или улучшить вкус. Все эти факторы способствуют снижению затрат для потребителя. Они также могут обеспечить доступ большего количества людей к качественной еде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2066" y="451791"/>
            <a:ext cx="614538" cy="759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3766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-243408"/>
            <a:ext cx="6781800" cy="1600200"/>
          </a:xfrm>
        </p:spPr>
        <p:txBody>
          <a:bodyPr/>
          <a:lstStyle/>
          <a:p>
            <a:r>
              <a:rPr lang="ru-RU" dirty="0"/>
              <a:t>Плюсы ГМО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211125"/>
            <a:ext cx="7543800" cy="3886200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b="1" dirty="0"/>
              <a:t>Увеличение </a:t>
            </a:r>
            <a:r>
              <a:rPr lang="ru-RU" b="1" dirty="0" smtClean="0"/>
              <a:t>урожайности (</a:t>
            </a:r>
            <a:r>
              <a:rPr lang="ru-RU" dirty="0"/>
              <a:t>ГМО растения могут противостоять вредителям и болезням</a:t>
            </a:r>
            <a:r>
              <a:rPr lang="ru-RU" b="1" dirty="0" smtClean="0"/>
              <a:t>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b="1" dirty="0"/>
              <a:t>Экономическая </a:t>
            </a:r>
            <a:r>
              <a:rPr lang="ru-RU" b="1" dirty="0" smtClean="0"/>
              <a:t>эффективность (</a:t>
            </a:r>
            <a:r>
              <a:rPr lang="ru-RU" dirty="0" smtClean="0"/>
              <a:t>снижение </a:t>
            </a:r>
            <a:r>
              <a:rPr lang="ru-RU" dirty="0"/>
              <a:t>затрат на пестициды, гербициды и </a:t>
            </a:r>
            <a:r>
              <a:rPr lang="ru-RU" dirty="0" smtClean="0"/>
              <a:t>удобрения)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b="1" dirty="0"/>
              <a:t>Устойчивость к климатическим изменениям</a:t>
            </a:r>
            <a:r>
              <a:rPr lang="ru-RU" dirty="0"/>
              <a:t>: </a:t>
            </a:r>
            <a:r>
              <a:rPr lang="ru-RU" dirty="0" smtClean="0"/>
              <a:t>(разработка </a:t>
            </a:r>
            <a:r>
              <a:rPr lang="ru-RU" dirty="0"/>
              <a:t>сортов, способных выживать в экстремальных </a:t>
            </a:r>
            <a:r>
              <a:rPr lang="ru-RU" dirty="0" smtClean="0"/>
              <a:t>условиях)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b="1" dirty="0"/>
              <a:t>Польза для </a:t>
            </a:r>
            <a:r>
              <a:rPr lang="ru-RU" b="1" dirty="0" smtClean="0"/>
              <a:t>здоровья</a:t>
            </a:r>
            <a:r>
              <a:rPr lang="ru-RU" dirty="0"/>
              <a:t> </a:t>
            </a:r>
            <a:r>
              <a:rPr lang="ru-RU" dirty="0" smtClean="0"/>
              <a:t>(ГМО </a:t>
            </a:r>
            <a:r>
              <a:rPr lang="ru-RU" dirty="0"/>
              <a:t>могут улучшить питательные качества продуктов (например, «золотой рис» с витамином А</a:t>
            </a:r>
            <a:r>
              <a:rPr lang="ru-RU" dirty="0" smtClean="0"/>
              <a:t>))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b="1" dirty="0"/>
              <a:t>Медицинское </a:t>
            </a:r>
            <a:r>
              <a:rPr lang="ru-RU" b="1" dirty="0" smtClean="0"/>
              <a:t>применение (</a:t>
            </a:r>
            <a:r>
              <a:rPr lang="ru-RU" dirty="0" smtClean="0"/>
              <a:t>использование </a:t>
            </a:r>
            <a:r>
              <a:rPr lang="ru-RU" dirty="0"/>
              <a:t>ГМО в производстве вакцин и терапевтических </a:t>
            </a:r>
            <a:r>
              <a:rPr lang="ru-RU" dirty="0" smtClean="0"/>
              <a:t>белков)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2066" y="451791"/>
            <a:ext cx="614538" cy="75933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4941168"/>
            <a:ext cx="6480720" cy="1903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117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-394154"/>
            <a:ext cx="6781800" cy="1600200"/>
          </a:xfrm>
        </p:spPr>
        <p:txBody>
          <a:bodyPr/>
          <a:lstStyle/>
          <a:p>
            <a:r>
              <a:rPr lang="ru-RU" dirty="0" smtClean="0"/>
              <a:t>Золотой рис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2808312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b="1" dirty="0"/>
              <a:t>Золотой</a:t>
            </a:r>
            <a:r>
              <a:rPr lang="ru-RU" dirty="0"/>
              <a:t> </a:t>
            </a:r>
            <a:r>
              <a:rPr lang="ru-RU" b="1" dirty="0"/>
              <a:t>рис</a:t>
            </a:r>
            <a:r>
              <a:rPr lang="ru-RU" dirty="0"/>
              <a:t> - это разновидность </a:t>
            </a:r>
            <a:r>
              <a:rPr lang="ru-RU" b="1" dirty="0"/>
              <a:t>риса</a:t>
            </a:r>
            <a:r>
              <a:rPr lang="ru-RU" dirty="0"/>
              <a:t> (</a:t>
            </a:r>
            <a:r>
              <a:rPr lang="ru-RU" dirty="0" err="1"/>
              <a:t>Oryza</a:t>
            </a:r>
            <a:r>
              <a:rPr lang="ru-RU" dirty="0"/>
              <a:t> </a:t>
            </a:r>
            <a:r>
              <a:rPr lang="ru-RU" dirty="0" err="1"/>
              <a:t>sativa</a:t>
            </a:r>
            <a:r>
              <a:rPr lang="ru-RU" dirty="0"/>
              <a:t>), полученная с помощью генной инженерии для биосинтеза бета-каротина, предшественника витамина А, содержащегося в съедобных частях </a:t>
            </a:r>
            <a:r>
              <a:rPr lang="ru-RU" b="1" dirty="0"/>
              <a:t>риса</a:t>
            </a:r>
            <a:r>
              <a:rPr lang="ru-RU" dirty="0"/>
              <a:t>. Он предназначен для производства обогащенных </a:t>
            </a:r>
            <a:r>
              <a:rPr lang="ru-RU" b="1" dirty="0"/>
              <a:t>продуктов</a:t>
            </a:r>
            <a:r>
              <a:rPr lang="ru-RU" dirty="0"/>
              <a:t> питания, которые выращиваются и потребляются в районах с дефицитом витамина А. </a:t>
            </a:r>
            <a:r>
              <a:rPr lang="ru-RU" b="1" dirty="0"/>
              <a:t>Генетически</a:t>
            </a:r>
            <a:r>
              <a:rPr lang="ru-RU" dirty="0"/>
              <a:t> </a:t>
            </a:r>
            <a:r>
              <a:rPr lang="ru-RU" b="1" dirty="0"/>
              <a:t>модифицированный</a:t>
            </a:r>
            <a:r>
              <a:rPr lang="ru-RU" dirty="0"/>
              <a:t> </a:t>
            </a:r>
            <a:endParaRPr lang="ru-RU" dirty="0"/>
          </a:p>
          <a:p>
            <a:pPr marL="0" indent="0">
              <a:buNone/>
            </a:pPr>
            <a:r>
              <a:rPr lang="ru-RU" b="1" dirty="0" smtClean="0"/>
              <a:t>золотой</a:t>
            </a:r>
            <a:r>
              <a:rPr lang="ru-RU" dirty="0"/>
              <a:t> </a:t>
            </a:r>
            <a:r>
              <a:rPr lang="ru-RU" b="1" dirty="0"/>
              <a:t>рис</a:t>
            </a:r>
            <a:r>
              <a:rPr lang="ru-RU" dirty="0"/>
              <a:t> может производить в 23 раза больше бета-каротина, чем исходный </a:t>
            </a:r>
            <a:r>
              <a:rPr lang="ru-RU" b="1" dirty="0"/>
              <a:t>золотой</a:t>
            </a:r>
            <a:r>
              <a:rPr lang="ru-RU" dirty="0"/>
              <a:t> </a:t>
            </a:r>
            <a:r>
              <a:rPr lang="ru-RU" b="1" dirty="0"/>
              <a:t>рис</a:t>
            </a:r>
            <a:r>
              <a:rPr lang="ru-RU" dirty="0"/>
              <a:t>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717032"/>
            <a:ext cx="8352928" cy="314096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189" y="449788"/>
            <a:ext cx="983915" cy="745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3118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-293407"/>
            <a:ext cx="6781800" cy="1600200"/>
          </a:xfrm>
        </p:spPr>
        <p:txBody>
          <a:bodyPr/>
          <a:lstStyle/>
          <a:p>
            <a:r>
              <a:rPr lang="ru-RU" dirty="0" smtClean="0"/>
              <a:t>Минусы ГМО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692696"/>
            <a:ext cx="7543800" cy="38862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ru-RU" dirty="0"/>
              <a:t>Поскольку генетически модифицированные продукты являются относительно новой практикой, мало что известно о долгосрочных эффектах и ​​безопасности. Существует много заявленных недостатков, но фактические данные варьируются, и основные проблемы со здоровьем, связанные с ГМО продуктами, горячо обсуждаются</a:t>
            </a:r>
            <a:r>
              <a:rPr lang="ru-RU" dirty="0" smtClean="0"/>
              <a:t>.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454360"/>
            <a:ext cx="908720" cy="90872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4005064"/>
            <a:ext cx="5400600" cy="273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8897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-243408"/>
            <a:ext cx="6781800" cy="1600200"/>
          </a:xfrm>
        </p:spPr>
        <p:txBody>
          <a:bodyPr/>
          <a:lstStyle/>
          <a:p>
            <a:r>
              <a:rPr lang="ru-RU" dirty="0" smtClean="0"/>
              <a:t>Минусы ГМО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772816"/>
            <a:ext cx="7543800" cy="3886200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b="1" dirty="0"/>
              <a:t>Экологические </a:t>
            </a:r>
            <a:r>
              <a:rPr lang="ru-RU" b="1" dirty="0" smtClean="0"/>
              <a:t>риски (</a:t>
            </a:r>
            <a:r>
              <a:rPr lang="ru-RU" dirty="0" smtClean="0"/>
              <a:t>влияние </a:t>
            </a:r>
            <a:r>
              <a:rPr lang="ru-RU" dirty="0"/>
              <a:t>на биоразнообразие, возможное создание </a:t>
            </a:r>
            <a:r>
              <a:rPr lang="ru-RU" dirty="0" err="1" smtClean="0"/>
              <a:t>супербурьянов</a:t>
            </a:r>
            <a:r>
              <a:rPr lang="ru-RU" dirty="0" smtClean="0"/>
              <a:t>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b="1" dirty="0"/>
              <a:t>Потенциальные риски для здоровья </a:t>
            </a:r>
            <a:r>
              <a:rPr lang="ru-RU" b="1" dirty="0" smtClean="0"/>
              <a:t>человека</a:t>
            </a:r>
            <a:r>
              <a:rPr lang="ru-RU" dirty="0" smtClean="0"/>
              <a:t> (возможные </a:t>
            </a:r>
            <a:r>
              <a:rPr lang="ru-RU" dirty="0"/>
              <a:t>аллергические реакции и долгосрочные последствия </a:t>
            </a:r>
            <a:r>
              <a:rPr lang="ru-RU" dirty="0" smtClean="0"/>
              <a:t>потребления)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b="1" dirty="0"/>
              <a:t>Этические и социальные </a:t>
            </a:r>
            <a:r>
              <a:rPr lang="ru-RU" b="1" dirty="0" smtClean="0"/>
              <a:t>аспекты (</a:t>
            </a:r>
            <a:r>
              <a:rPr lang="ru-RU" dirty="0" smtClean="0"/>
              <a:t>проблемы </a:t>
            </a:r>
            <a:r>
              <a:rPr lang="ru-RU" dirty="0"/>
              <a:t>патентования, зависимость фермеров от семян </a:t>
            </a:r>
            <a:r>
              <a:rPr lang="ru-RU" dirty="0" smtClean="0"/>
              <a:t>ГМО)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b="1" dirty="0"/>
              <a:t>Недостаточная </a:t>
            </a:r>
            <a:r>
              <a:rPr lang="ru-RU" b="1" dirty="0" smtClean="0"/>
              <a:t>информация (</a:t>
            </a:r>
            <a:r>
              <a:rPr lang="ru-RU" dirty="0" smtClean="0"/>
              <a:t>отсутствие </a:t>
            </a:r>
            <a:r>
              <a:rPr lang="ru-RU" dirty="0"/>
              <a:t>долгосрочных исследований о влиянии ГМО на здоровье и окружающую </a:t>
            </a:r>
            <a:r>
              <a:rPr lang="ru-RU" dirty="0" smtClean="0"/>
              <a:t>среду)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454360"/>
            <a:ext cx="908720" cy="908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177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894" y="1844824"/>
            <a:ext cx="8568952" cy="1600200"/>
          </a:xfrm>
        </p:spPr>
        <p:txBody>
          <a:bodyPr>
            <a:normAutofit fontScale="90000"/>
          </a:bodyPr>
          <a:lstStyle/>
          <a:p>
            <a:r>
              <a:rPr lang="ru-RU" cap="all" dirty="0"/>
              <a:t>ГЕННАЯ ИНЖЕНЕРИЯ МОЖЕТ СПРОВОЦИРОВАТЬ РОСТ АЛЛЕРГИИ НА </a:t>
            </a:r>
            <a:r>
              <a:rPr lang="ru-RU" cap="all" dirty="0" smtClean="0"/>
              <a:t>СОЮ???</a:t>
            </a:r>
            <a:r>
              <a:rPr lang="ru-RU" cap="all" dirty="0"/>
              <a:t/>
            </a:r>
            <a:br>
              <a:rPr lang="ru-RU" cap="all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2636912"/>
            <a:ext cx="7543800" cy="3886200"/>
          </a:xfrm>
        </p:spPr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dirty="0"/>
              <a:t>ГМО культуры могут вызвать новые аллергические реакции</a:t>
            </a:r>
            <a:r>
              <a:rPr lang="ru-RU" dirty="0" smtClean="0"/>
              <a:t>, причиной </a:t>
            </a:r>
            <a:r>
              <a:rPr lang="ru-RU" dirty="0"/>
              <a:t>является то, что импортированные гены производят новый белок, который никогда прежде не </a:t>
            </a:r>
            <a:r>
              <a:rPr lang="ru-RU" dirty="0" smtClean="0"/>
              <a:t>присутствовал. Новый белок </a:t>
            </a:r>
            <a:r>
              <a:rPr lang="ru-RU" dirty="0"/>
              <a:t>может спровоцировать реакцию. Это было продемонстрировано в середине 1990-х годов, когда в соевые бобы был привит ген бразильского ореха. Попытка ученых создать более здоровую сою </a:t>
            </a:r>
            <a:r>
              <a:rPr lang="ru-RU" dirty="0" smtClean="0"/>
              <a:t>не увенчалась успехом. </a:t>
            </a:r>
            <a:r>
              <a:rPr lang="ru-RU" dirty="0"/>
              <a:t>Анализы </a:t>
            </a:r>
            <a:r>
              <a:rPr lang="ru-RU" dirty="0" smtClean="0"/>
              <a:t>людей</a:t>
            </a:r>
            <a:r>
              <a:rPr lang="ru-RU" dirty="0"/>
              <a:t>, у которых была аллергия на бразильские орехи, показали аллергическую реакцию и на соевые бобы. К счастью, данный вид сои так и не поступил в продажу.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9784" y="764704"/>
            <a:ext cx="1944216" cy="1944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559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7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5" y="260648"/>
            <a:ext cx="1907845" cy="127218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-251420"/>
            <a:ext cx="7632848" cy="1600200"/>
          </a:xfrm>
        </p:spPr>
        <p:txBody>
          <a:bodyPr>
            <a:normAutofit/>
          </a:bodyPr>
          <a:lstStyle/>
          <a:p>
            <a:r>
              <a:rPr lang="ru-RU" dirty="0" smtClean="0"/>
              <a:t>Мифы о ГМО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755576" y="692696"/>
            <a:ext cx="7543800" cy="38862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ru-RU" b="1" i="1" dirty="0" smtClean="0"/>
              <a:t>Миф №1.</a:t>
            </a:r>
            <a:r>
              <a:rPr lang="ru-RU" dirty="0" smtClean="0"/>
              <a:t> «</a:t>
            </a:r>
            <a:r>
              <a:rPr lang="ru-RU" i="1" dirty="0"/>
              <a:t>ГМО вызывают рак и бесплодие</a:t>
            </a:r>
            <a:r>
              <a:rPr lang="ru-RU" dirty="0" smtClean="0"/>
              <a:t>»</a:t>
            </a:r>
          </a:p>
          <a:p>
            <a:pPr marL="0" indent="0">
              <a:buNone/>
            </a:pPr>
            <a:r>
              <a:rPr lang="ru-RU" dirty="0"/>
              <a:t>ГМО могут лишь вызвать аллергию у людей, которые к ней склонны. Опасения относительно того, что ГМО вызывают другие заболевания, в настоящее время не доказаны.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3717032"/>
            <a:ext cx="8208912" cy="3140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292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-315416"/>
            <a:ext cx="6781800" cy="1600200"/>
          </a:xfrm>
        </p:spPr>
        <p:txBody>
          <a:bodyPr/>
          <a:lstStyle/>
          <a:p>
            <a:r>
              <a:rPr lang="ru-RU" dirty="0"/>
              <a:t>Мифы о ГМО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124744"/>
            <a:ext cx="7543800" cy="38862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ru-RU" b="1" i="1" dirty="0" smtClean="0"/>
              <a:t>Миф №2.</a:t>
            </a:r>
            <a:r>
              <a:rPr lang="ru-RU" dirty="0" smtClean="0"/>
              <a:t> «ГМО-растения </a:t>
            </a:r>
            <a:r>
              <a:rPr lang="ru-RU" dirty="0"/>
              <a:t>вредят </a:t>
            </a:r>
            <a:r>
              <a:rPr lang="ru-RU" dirty="0" smtClean="0"/>
              <a:t>экологии»</a:t>
            </a:r>
          </a:p>
          <a:p>
            <a:pPr marL="0" indent="0">
              <a:buNone/>
            </a:pPr>
            <a:r>
              <a:rPr lang="ru-RU" dirty="0"/>
              <a:t>Генетически модифицированные виды многих растений требуют меньше ухода. В это понятие входят и полив (расходуется меньше пресной воды), и использование разного рода сельскохозяйственной техники (снижаются выбросы продуктов сгорания топлива в атмосферу). Кроме того, более быстрое созревание позволяет уменьшить выделение парниковых газов.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5" y="260648"/>
            <a:ext cx="1907845" cy="127218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653136"/>
            <a:ext cx="8136904" cy="2204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890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980728"/>
            <a:ext cx="6781800" cy="1600200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Влияние ГМО на окружающую среду</a:t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844824"/>
            <a:ext cx="7543800" cy="2808312"/>
          </a:xfrm>
        </p:spPr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dirty="0"/>
              <a:t>Генетически модифицированные организмы (ГМО) вызывают множество споров относительно их влияния на окружающую среду. С одной стороны, ГМО могут снизить использование пестицидов и удобрений, что потенциально уменьшает загрязнение почвы и водоемов. Например, сорта культур, устойчивые к вредителям, могут снизить необходимость в химической обработке, что способствует сохранению экосистем.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332656"/>
            <a:ext cx="1443491" cy="136815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653136"/>
            <a:ext cx="7632848" cy="2193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283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16632"/>
            <a:ext cx="6781800" cy="1600200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Влияние ГМО на окружающую среду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99992" y="1844824"/>
            <a:ext cx="4392488" cy="4320480"/>
          </a:xfrm>
        </p:spPr>
        <p:txBody>
          <a:bodyPr>
            <a:normAutofit fontScale="850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dirty="0"/>
              <a:t>С другой стороны, внедрение ГМО может привести к неконтролируемому распространению модифицированных генов в дикой природе. Это может угрожать биоразнообразию, так как ГМО могут вытеснять местные виды и нарушать естественные цепочки питания. Кроме того, возникновение "</a:t>
            </a:r>
            <a:r>
              <a:rPr lang="ru-RU" dirty="0" err="1"/>
              <a:t>суперсорняков</a:t>
            </a:r>
            <a:r>
              <a:rPr lang="ru-RU" dirty="0"/>
              <a:t>" и "</a:t>
            </a:r>
            <a:r>
              <a:rPr lang="ru-RU" dirty="0" err="1"/>
              <a:t>супервредителей</a:t>
            </a:r>
            <a:r>
              <a:rPr lang="ru-RU" dirty="0"/>
              <a:t>”, устойчивых к пестицидам, может привести к новому витку химической зависимости в сельском хозяйстве.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332656"/>
            <a:ext cx="1443491" cy="13681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772816"/>
            <a:ext cx="4098516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673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60648"/>
            <a:ext cx="6781800" cy="1600200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Влияние ГМО на окружающую среду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2204864"/>
            <a:ext cx="4896544" cy="38862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ru-RU" dirty="0"/>
              <a:t>Необходимы дополнительные исследования, чтобы полностью оценить долгосрочные последствия использования ГМО. Важно учитывать как потенциальные преимущества, так и риски, возникающие при их внедрении, чтобы обеспечить устойчивое развитие </a:t>
            </a:r>
            <a:r>
              <a:rPr lang="ru-RU" dirty="0" err="1"/>
              <a:t>агросистем</a:t>
            </a:r>
            <a:r>
              <a:rPr lang="ru-RU" dirty="0"/>
              <a:t> и защиту окружающей среды.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332656"/>
            <a:ext cx="1443491" cy="136815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2420887"/>
            <a:ext cx="3995936" cy="3600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436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219" y="4884886"/>
            <a:ext cx="2843808" cy="1940707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3370669"/>
            <a:ext cx="2186026" cy="242088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1735" y="3158409"/>
            <a:ext cx="3361714" cy="210107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-387424"/>
            <a:ext cx="6781800" cy="1600200"/>
          </a:xfrm>
        </p:spPr>
        <p:txBody>
          <a:bodyPr/>
          <a:lstStyle/>
          <a:p>
            <a:r>
              <a:rPr lang="ru-RU" dirty="0" smtClean="0"/>
              <a:t>Продукты с ГМО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1466472"/>
            <a:ext cx="2951820" cy="196788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1196752"/>
            <a:ext cx="3353780" cy="2237600"/>
          </a:xfrm>
          <a:prstGeom prst="rect">
            <a:avLst/>
          </a:prstGeom>
        </p:spPr>
      </p:pic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196751"/>
            <a:ext cx="2880320" cy="1920213"/>
          </a:xfr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549" y="3135115"/>
            <a:ext cx="2951186" cy="196668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027" y="5208877"/>
            <a:ext cx="2774032" cy="164951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4058" y="5083350"/>
            <a:ext cx="2508381" cy="1742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5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-243408"/>
            <a:ext cx="6781800" cy="1600200"/>
          </a:xfrm>
        </p:spPr>
        <p:txBody>
          <a:bodyPr/>
          <a:lstStyle/>
          <a:p>
            <a:r>
              <a:rPr lang="ru-RU" dirty="0" smtClean="0"/>
              <a:t>Выводы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385392"/>
            <a:ext cx="8640960" cy="4995936"/>
          </a:xfrm>
        </p:spPr>
        <p:txBody>
          <a:bodyPr>
            <a:normAutofit fontScale="85000"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ru-RU" sz="2600" dirty="0"/>
              <a:t>Генетически модифицированные организмы (ГМО) стали предметом горячих дискуссий во всем мире. С одной стороны, сторонники ГМО утверждают, что такие технологии могут значительно повысить урожайность сельскохозяйственных культур, улучшить их устойчивость к вредителям и болезням, а также адаптировать растения к неблагоприятным климатическим условиям. Это, в свою очередь, может помочь в решении проблемы глобального голода и недостатка продовольствия.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ru-RU" sz="2600" dirty="0"/>
              <a:t>С другой стороны, критики высказывают опасения относительно потенциального воздействия ГМО на здоровье человека и окружающую среду. Существуют опасения по поводу возможных аллергий, расширения зоны распространения устойчивых к гербицидам сорняков и вытеснения традиционных видов растений. Вопросы этического характера, связанные с манипуляциями с природой, также являются важной частью обсуждения</a:t>
            </a:r>
            <a:r>
              <a:rPr lang="ru-RU" sz="2600" dirty="0" smtClean="0"/>
              <a:t>.</a:t>
            </a:r>
            <a:endParaRPr lang="ru-RU" sz="26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332656"/>
            <a:ext cx="1052736" cy="1052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564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188640"/>
            <a:ext cx="6781800" cy="1600200"/>
          </a:xfrm>
        </p:spPr>
        <p:txBody>
          <a:bodyPr/>
          <a:lstStyle/>
          <a:p>
            <a:r>
              <a:rPr lang="ru-RU" dirty="0" smtClean="0"/>
              <a:t>Заключение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8092" y="1798210"/>
            <a:ext cx="7543800" cy="3886200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ru-RU" dirty="0"/>
              <a:t>Важно продолжать научные исследования, обеспечивать прозрачность в производстве и регулировании ГМО, чтобы максимизировать их потенциальные выгоды и минимизировать риски для здоровья и экологии</a:t>
            </a:r>
            <a:r>
              <a:rPr lang="ru-RU" dirty="0" smtClean="0"/>
              <a:t>. </a:t>
            </a:r>
            <a:r>
              <a:rPr lang="ru-RU" dirty="0"/>
              <a:t>ГМО могут сыграть ключевую роль в будущем сельского хозяйства, но только при условии разумного и ответственного подхода к их разработке и внедрению.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260648"/>
            <a:ext cx="1684377" cy="1512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153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1412776"/>
            <a:ext cx="6781800" cy="16002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356992"/>
            <a:ext cx="7543800" cy="2923222"/>
          </a:xfrm>
        </p:spPr>
      </p:pic>
    </p:spTree>
    <p:extLst>
      <p:ext uri="{BB962C8B-B14F-4D97-AF65-F5344CB8AC3E}">
        <p14:creationId xmlns:p14="http://schemas.microsoft.com/office/powerpoint/2010/main" val="2017172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252</TotalTime>
  <Words>1019</Words>
  <Application>Microsoft Office PowerPoint</Application>
  <PresentationFormat>Экран (4:3)</PresentationFormat>
  <Paragraphs>68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NewsPrint</vt:lpstr>
      <vt:lpstr>ГМО:польза или вред? </vt:lpstr>
      <vt:lpstr>Цель исследования:</vt:lpstr>
      <vt:lpstr>Задачи:</vt:lpstr>
      <vt:lpstr>Актуальность</vt:lpstr>
      <vt:lpstr>Презентация PowerPoint</vt:lpstr>
      <vt:lpstr>ГМО простыми словами</vt:lpstr>
      <vt:lpstr>Создатели</vt:lpstr>
      <vt:lpstr>ГМО объединяют три группы организмов: </vt:lpstr>
      <vt:lpstr>Плюсы ГМО</vt:lpstr>
      <vt:lpstr>Плюсы ГМО</vt:lpstr>
      <vt:lpstr>Золотой рис</vt:lpstr>
      <vt:lpstr>Минусы ГМО</vt:lpstr>
      <vt:lpstr>Минусы ГМО</vt:lpstr>
      <vt:lpstr>ГЕННАЯ ИНЖЕНЕРИЯ МОЖЕТ СПРОВОЦИРОВАТЬ РОСТ АЛЛЕРГИИ НА СОЮ??? </vt:lpstr>
      <vt:lpstr>Мифы о ГМО</vt:lpstr>
      <vt:lpstr>Мифы о ГМО</vt:lpstr>
      <vt:lpstr>Влияние ГМО на окружающую среду </vt:lpstr>
      <vt:lpstr>Влияние ГМО на окружающую среду</vt:lpstr>
      <vt:lpstr>Влияние ГМО на окружающую среду</vt:lpstr>
      <vt:lpstr>Продукты с ГМО</vt:lpstr>
      <vt:lpstr>Выводы</vt:lpstr>
      <vt:lpstr>Заключение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ГМО:  проблемы и перспективы</dc:title>
  <dc:creator>Ян Лиза</dc:creator>
  <cp:lastModifiedBy>Ян Лиза</cp:lastModifiedBy>
  <cp:revision>21</cp:revision>
  <dcterms:created xsi:type="dcterms:W3CDTF">2024-08-01T08:58:35Z</dcterms:created>
  <dcterms:modified xsi:type="dcterms:W3CDTF">2024-08-01T13:10:50Z</dcterms:modified>
</cp:coreProperties>
</file>