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8" r:id="rId3"/>
    <p:sldId id="261" r:id="rId4"/>
    <p:sldId id="262" r:id="rId5"/>
    <p:sldId id="263" r:id="rId6"/>
    <p:sldId id="257" r:id="rId7"/>
    <p:sldId id="267" r:id="rId8"/>
    <p:sldId id="259" r:id="rId9"/>
    <p:sldId id="260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62" d="100"/>
          <a:sy n="62" d="100"/>
        </p:scale>
        <p:origin x="5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337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176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08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636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429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567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556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853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4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036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164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49928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558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876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172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007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153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2E945C8-655D-4B0D-B461-0C13A59BF2F3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25139-930D-4D81-B3E4-CA8835493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7310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876" y="0"/>
            <a:ext cx="8825658" cy="3329581"/>
          </a:xfrm>
        </p:spPr>
        <p:txBody>
          <a:bodyPr/>
          <a:lstStyle/>
          <a:p>
            <a:r>
              <a:rPr lang="ru-RU" sz="9600" b="1" dirty="0"/>
              <a:t>ГАЙМОРИТ: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0748" y="3329581"/>
            <a:ext cx="10714316" cy="861420"/>
          </a:xfrm>
        </p:spPr>
        <p:txBody>
          <a:bodyPr>
            <a:noAutofit/>
          </a:bodyPr>
          <a:lstStyle/>
          <a:p>
            <a:r>
              <a:rPr lang="ru-RU" sz="3200" dirty="0"/>
              <a:t>Патогенез, Клиника, ЛЕЧЕНИЕ, ПРОФИЛАКТИКА.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798889-C4FB-49A5-84CA-7A467FF66ADD}"/>
              </a:ext>
            </a:extLst>
          </p:cNvPr>
          <p:cNvSpPr txBox="1"/>
          <p:nvPr/>
        </p:nvSpPr>
        <p:spPr>
          <a:xfrm>
            <a:off x="3227687" y="5643499"/>
            <a:ext cx="89643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Выполнила: </a:t>
            </a:r>
            <a:r>
              <a:rPr lang="ru-RU" sz="2000" dirty="0" err="1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Карымова</a:t>
            </a: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 Оксана Вячеславовна</a:t>
            </a:r>
          </a:p>
          <a:p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Преподаватель высшей категории.</a:t>
            </a:r>
          </a:p>
          <a:p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БПОУ ВО «</a:t>
            </a:r>
            <a:r>
              <a:rPr lang="ru-RU" sz="2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Череповецкий медицинский колледж</a:t>
            </a: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cs typeface="Times New Roman" panose="02020603050405020304" pitchFamily="18" charset="0"/>
              </a:rPr>
              <a:t> им.</a:t>
            </a:r>
            <a:r>
              <a:rPr lang="ru-RU" sz="2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cs typeface="Times New Roman" panose="02020603050405020304" pitchFamily="18" charset="0"/>
              </a:rPr>
              <a:t> Н.М. Амосова»</a:t>
            </a:r>
            <a:endParaRPr lang="ru-RU" sz="2000" dirty="0">
              <a:solidFill>
                <a:schemeClr val="accent1">
                  <a:lumMod val="40000"/>
                  <a:lumOff val="60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901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20270"/>
          </a:xfrm>
        </p:spPr>
        <p:txBody>
          <a:bodyPr/>
          <a:lstStyle/>
          <a:p>
            <a:r>
              <a:rPr lang="ru-RU" b="1" dirty="0"/>
              <a:t>Гайморит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489" y="1272988"/>
            <a:ext cx="11518993" cy="5307106"/>
          </a:xfrm>
        </p:spPr>
        <p:txBody>
          <a:bodyPr/>
          <a:lstStyle/>
          <a:p>
            <a:pPr>
              <a:buFontTx/>
              <a:buChar char="-"/>
            </a:pPr>
            <a:r>
              <a:rPr lang="ru-RU" dirty="0"/>
              <a:t>воспаление гайморовых (верхнечелюстных придаточных) пазух носа. </a:t>
            </a:r>
          </a:p>
          <a:p>
            <a:pPr>
              <a:buFontTx/>
              <a:buChar char="-"/>
            </a:pPr>
            <a:r>
              <a:rPr lang="ru-RU" dirty="0"/>
              <a:t>является одной из форм синуситов - воспаления придаточных пазух носа (верхнечелюстной, решетчатого лабиринта, лобной и основной пазух носа).</a:t>
            </a:r>
          </a:p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	По данным международной медицинской статистики, острым гайморитом и другими синуситами ежегодно заболевает около 10% населения развитых стран. Заболевание поражает людей всех возрастов. </a:t>
            </a:r>
          </a:p>
          <a:p>
            <a:pPr marL="0" indent="0">
              <a:buNone/>
            </a:pPr>
            <a:r>
              <a:rPr lang="ru-RU" dirty="0"/>
              <a:t>	</a:t>
            </a:r>
          </a:p>
          <a:p>
            <a:pPr marL="0" indent="0">
              <a:buNone/>
            </a:pPr>
            <a:r>
              <a:rPr lang="ru-RU" dirty="0"/>
              <a:t>	У детей до 5 лет гайморит почти не встречается, поскольку в этом возрасте придаточные пазухи еще недостаточно развиты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9800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425823"/>
            <a:ext cx="9404723" cy="856130"/>
          </a:xfrm>
        </p:spPr>
        <p:txBody>
          <a:bodyPr/>
          <a:lstStyle/>
          <a:p>
            <a:r>
              <a:rPr lang="ru-RU" b="1" dirty="0"/>
              <a:t>Причины возникновения: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876" y="1174376"/>
            <a:ext cx="11617606" cy="539675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Основными причинами, вызывающими гайморит, можно выделить:</a:t>
            </a:r>
          </a:p>
          <a:p>
            <a:r>
              <a:rPr lang="ru-RU" dirty="0"/>
              <a:t>травмы гайморовых пазух, нарушающие слизистую оболочку;</a:t>
            </a:r>
          </a:p>
          <a:p>
            <a:r>
              <a:rPr lang="ru-RU" dirty="0"/>
              <a:t>неграмотное или неполное излечение насморка или простудного заболевания;</a:t>
            </a:r>
          </a:p>
          <a:p>
            <a:r>
              <a:rPr lang="ru-RU" dirty="0"/>
              <a:t>попадание в носоглотку болезнетворных бактерий, грибков и вирусов;</a:t>
            </a:r>
          </a:p>
          <a:p>
            <a:r>
              <a:rPr lang="ru-RU" dirty="0"/>
              <a:t>ожоги слизистых оболочек синусов вредными химическими веществами;</a:t>
            </a:r>
          </a:p>
          <a:p>
            <a:r>
              <a:rPr lang="ru-RU" dirty="0"/>
              <a:t>недостаточное увлажнение воздуха в закрытых помещениях;</a:t>
            </a:r>
          </a:p>
          <a:p>
            <a:r>
              <a:rPr lang="ru-RU" dirty="0"/>
              <a:t>перенесенные инфекционные заболевания: ОРЗ, грипп;</a:t>
            </a:r>
          </a:p>
          <a:p>
            <a:r>
              <a:rPr lang="ru-RU" dirty="0"/>
              <a:t>неправильное строение органов носоглотки;</a:t>
            </a:r>
          </a:p>
          <a:p>
            <a:r>
              <a:rPr lang="ru-RU" dirty="0"/>
              <a:t>физическая травма перегородки носа;</a:t>
            </a:r>
          </a:p>
          <a:p>
            <a:r>
              <a:rPr lang="ru-RU" dirty="0"/>
              <a:t>появление новообразований (аденоиды, полипы);</a:t>
            </a:r>
          </a:p>
          <a:p>
            <a:r>
              <a:rPr lang="ru-RU" dirty="0"/>
              <a:t>аллергические реакции на различные раздражители;</a:t>
            </a:r>
          </a:p>
          <a:p>
            <a:r>
              <a:rPr lang="ru-RU" dirty="0"/>
              <a:t>заболевания ВИЧ, СПИД, туберкулез;</a:t>
            </a:r>
          </a:p>
          <a:p>
            <a:r>
              <a:rPr lang="ru-RU" dirty="0"/>
              <a:t>некоторые методы лечения (радиационное облучение);</a:t>
            </a:r>
          </a:p>
          <a:p>
            <a:r>
              <a:rPr lang="ru-RU" dirty="0"/>
              <a:t>появление злокачественных и доброкачественных опухолей.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165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93376"/>
          </a:xfrm>
        </p:spPr>
        <p:txBody>
          <a:bodyPr/>
          <a:lstStyle/>
          <a:p>
            <a:r>
              <a:rPr lang="ru-RU" b="1" dirty="0"/>
              <a:t>Факторы риска: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629" y="1362635"/>
            <a:ext cx="10084642" cy="5038165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ru-RU" dirty="0"/>
              <a:t>В качестве факторов риска выступают заболевания и состояния, затрудняющие нормальную вентиляцию гайморовой пазухи и способствующие проникновению инфекции в полость пазухи:</a:t>
            </a:r>
          </a:p>
          <a:p>
            <a:pPr fontAlgn="base"/>
            <a:r>
              <a:rPr lang="ru-RU" dirty="0"/>
              <a:t>ОРВИ, острые и хронические риниты любой этиологии;</a:t>
            </a:r>
          </a:p>
          <a:p>
            <a:pPr fontAlgn="base"/>
            <a:r>
              <a:rPr lang="ru-RU" dirty="0"/>
              <a:t>аденоиды у детей;</a:t>
            </a:r>
          </a:p>
          <a:p>
            <a:pPr fontAlgn="base"/>
            <a:r>
              <a:rPr lang="ru-RU" dirty="0"/>
              <a:t>хронический тонзиллит и хронический фарингит;</a:t>
            </a:r>
          </a:p>
          <a:p>
            <a:pPr fontAlgn="base"/>
            <a:r>
              <a:rPr lang="ru-RU" dirty="0"/>
              <a:t>кариозные верхние коренные зубы, хирургическое вмешательство, проведенное на зубах или альвеолярном отростке верхней челюсти;</a:t>
            </a:r>
          </a:p>
          <a:p>
            <a:pPr fontAlgn="base"/>
            <a:r>
              <a:rPr lang="ru-RU" dirty="0"/>
              <a:t>врожденная узость носовых ходов;</a:t>
            </a:r>
          </a:p>
          <a:p>
            <a:pPr fontAlgn="base"/>
            <a:r>
              <a:rPr lang="ru-RU" dirty="0"/>
              <a:t>искривление носовой перегородки.</a:t>
            </a:r>
          </a:p>
          <a:p>
            <a:pPr marL="0" indent="0" fontAlgn="base">
              <a:buNone/>
            </a:pPr>
            <a:endParaRPr lang="ru-RU" dirty="0"/>
          </a:p>
          <a:p>
            <a:pPr marL="0" indent="0" fontAlgn="base">
              <a:buNone/>
            </a:pPr>
            <a:r>
              <a:rPr lang="ru-RU" dirty="0"/>
              <a:t>Риск развития гайморита увеличивается зимой и осенью вследствие естественного сезонного снижения иммунитета.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2835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464" y="398930"/>
            <a:ext cx="9404723" cy="883023"/>
          </a:xfrm>
        </p:spPr>
        <p:txBody>
          <a:bodyPr/>
          <a:lstStyle/>
          <a:p>
            <a:r>
              <a:rPr lang="ru-RU" b="1" dirty="0"/>
              <a:t>Патогенез: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876" y="1183340"/>
            <a:ext cx="7882499" cy="5674659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ru-RU" dirty="0"/>
              <a:t>	Гайморова (верхнечелюстная) пазуха – заполненная воздухом полость в верхнечелюстной кости. Гайморова пазуха имеет общие костные стенки со следующими анатомическими образованиями: сверху – с орбитой, снизу – с ротовой полостью, изнутри – с полостью носа.</a:t>
            </a:r>
          </a:p>
          <a:p>
            <a:pPr marL="0" indent="0" fontAlgn="base">
              <a:buNone/>
            </a:pPr>
            <a:r>
              <a:rPr lang="ru-RU" dirty="0"/>
              <a:t>	Наряду с другими околоносовыми пазухами (двумя лобными, двумя решетчатыми и одной клиновидной) верхнечелюстные пазухи выполняют следующие функции:</a:t>
            </a:r>
          </a:p>
          <a:p>
            <a:pPr fontAlgn="base"/>
            <a:r>
              <a:rPr lang="ru-RU" dirty="0"/>
              <a:t>участвуют в выравнивании давления в полостных образованиях черепа по отношению к внешнему атмосферному давлению;</a:t>
            </a:r>
          </a:p>
          <a:p>
            <a:pPr fontAlgn="base"/>
            <a:r>
              <a:rPr lang="ru-RU" dirty="0"/>
              <a:t>согревают и очищают вдыхаемый воздух;</a:t>
            </a:r>
          </a:p>
          <a:p>
            <a:pPr fontAlgn="base"/>
            <a:r>
              <a:rPr lang="ru-RU" dirty="0"/>
              <a:t>формируют индивидуальное звучание голоса.</a:t>
            </a:r>
          </a:p>
          <a:p>
            <a:pPr marL="0" indent="0" fontAlgn="base">
              <a:buNone/>
            </a:pPr>
            <a:r>
              <a:rPr lang="ru-RU" dirty="0"/>
              <a:t>	Все пазухи сообщаются с носовой полостью через маленькие отверстия. Если эти отверстия по какой-то причине закрываются, пазухи перестают вентилироваться и очищаться. В полости скапливаются микробы, развивается воспаление.</a:t>
            </a:r>
            <a:br>
              <a:rPr lang="ru-RU" dirty="0"/>
            </a:br>
            <a:endParaRPr lang="ru-RU" dirty="0"/>
          </a:p>
        </p:txBody>
      </p:sp>
      <p:pic>
        <p:nvPicPr>
          <p:cNvPr id="3076" name="Picture 4" descr="https://blotos.ru/wp-content/uploads/a/0/e/a0e53d22bee7960882df5af096a6bb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75" y="2513014"/>
            <a:ext cx="3627531" cy="219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12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blogoduma.ru/Media/files/filemanager/ststiy/gaimorit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1" y="319274"/>
            <a:ext cx="9572625" cy="621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285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255" y="452718"/>
            <a:ext cx="11776363" cy="1400530"/>
          </a:xfrm>
        </p:spPr>
        <p:txBody>
          <a:bodyPr/>
          <a:lstStyle/>
          <a:p>
            <a:r>
              <a:rPr lang="ru-RU" b="1" dirty="0"/>
              <a:t>Анатомическое строение верхнечелюстной пазухи: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6111" y="2106212"/>
            <a:ext cx="11065598" cy="401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64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29235"/>
          </a:xfrm>
        </p:spPr>
        <p:txBody>
          <a:bodyPr/>
          <a:lstStyle/>
          <a:p>
            <a:r>
              <a:rPr lang="ru-RU" b="1" dirty="0"/>
              <a:t>Виды гайморита: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876" y="1165412"/>
            <a:ext cx="8946541" cy="55401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	I. Острый гайморит</a:t>
            </a:r>
          </a:p>
          <a:p>
            <a:pPr marL="0" indent="0">
              <a:buNone/>
            </a:pPr>
            <a:r>
              <a:rPr lang="ru-RU" dirty="0"/>
              <a:t>а) катаральный;</a:t>
            </a:r>
          </a:p>
          <a:p>
            <a:pPr marL="0" indent="0">
              <a:buNone/>
            </a:pPr>
            <a:r>
              <a:rPr lang="ru-RU" dirty="0"/>
              <a:t>б) гнойный;</a:t>
            </a:r>
          </a:p>
          <a:p>
            <a:pPr marL="0" indent="0">
              <a:buNone/>
            </a:pPr>
            <a:r>
              <a:rPr lang="ru-RU" dirty="0"/>
              <a:t>в) аллергический;</a:t>
            </a:r>
          </a:p>
          <a:p>
            <a:pPr marL="0" indent="0">
              <a:buNone/>
            </a:pPr>
            <a:r>
              <a:rPr lang="ru-RU" dirty="0"/>
              <a:t>г) </a:t>
            </a:r>
            <a:r>
              <a:rPr lang="ru-RU" dirty="0" err="1"/>
              <a:t>одонтогенный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	II. Хронический гайморит</a:t>
            </a:r>
          </a:p>
          <a:p>
            <a:pPr marL="0" indent="0">
              <a:buNone/>
            </a:pPr>
            <a:r>
              <a:rPr lang="ru-RU" dirty="0"/>
              <a:t>а) отечно-катаральный;</a:t>
            </a:r>
          </a:p>
          <a:p>
            <a:pPr marL="0" indent="0">
              <a:buNone/>
            </a:pPr>
            <a:r>
              <a:rPr lang="ru-RU" dirty="0"/>
              <a:t>б) гнойный: </a:t>
            </a:r>
          </a:p>
          <a:p>
            <a:pPr marL="0" indent="0">
              <a:buNone/>
            </a:pPr>
            <a:r>
              <a:rPr lang="ru-RU" dirty="0"/>
              <a:t>        1) отечный; </a:t>
            </a:r>
          </a:p>
          <a:p>
            <a:pPr marL="0" indent="0">
              <a:buNone/>
            </a:pPr>
            <a:r>
              <a:rPr lang="ru-RU" dirty="0"/>
              <a:t>        2) гипертрофический (</a:t>
            </a:r>
            <a:r>
              <a:rPr lang="ru-RU" dirty="0" err="1"/>
              <a:t>грануллезный</a:t>
            </a:r>
            <a:r>
              <a:rPr lang="ru-RU" dirty="0"/>
              <a:t>, </a:t>
            </a:r>
            <a:r>
              <a:rPr lang="ru-RU" dirty="0" err="1"/>
              <a:t>папилломатозный</a:t>
            </a:r>
            <a:r>
              <a:rPr lang="ru-RU" dirty="0"/>
              <a:t>);</a:t>
            </a:r>
          </a:p>
          <a:p>
            <a:pPr marL="0" indent="0">
              <a:buNone/>
            </a:pPr>
            <a:r>
              <a:rPr lang="ru-RU" dirty="0"/>
              <a:t>в) смешанный (</a:t>
            </a:r>
            <a:r>
              <a:rPr lang="ru-RU" dirty="0" err="1"/>
              <a:t>слизисто</a:t>
            </a:r>
            <a:r>
              <a:rPr lang="ru-RU" dirty="0"/>
              <a:t>-гнойный);</a:t>
            </a:r>
          </a:p>
          <a:p>
            <a:pPr marL="0" indent="0">
              <a:buNone/>
            </a:pPr>
            <a:r>
              <a:rPr lang="ru-RU" dirty="0"/>
              <a:t>г) аллергический;</a:t>
            </a:r>
          </a:p>
          <a:p>
            <a:pPr marL="0" indent="0">
              <a:buNone/>
            </a:pPr>
            <a:r>
              <a:rPr lang="ru-RU" dirty="0"/>
              <a:t>д) </a:t>
            </a:r>
            <a:r>
              <a:rPr lang="ru-RU" dirty="0" err="1"/>
              <a:t>одонтогенный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050" name="Picture 2" descr="https://blotos.ru/wp-content/uploads/5/5/b/55ba5cafb1f92bee77481e01e94389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410" y="1435613"/>
            <a:ext cx="4667437" cy="3500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100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911" y="138954"/>
            <a:ext cx="9887418" cy="1420905"/>
          </a:xfrm>
        </p:spPr>
        <p:txBody>
          <a:bodyPr/>
          <a:lstStyle/>
          <a:p>
            <a:pPr fontAlgn="base"/>
            <a:r>
              <a:rPr lang="ru-RU" b="1" dirty="0"/>
              <a:t>Симптомы гайморита:</a:t>
            </a:r>
            <a:br>
              <a:rPr lang="ru-RU" b="1" dirty="0"/>
            </a:br>
            <a:r>
              <a:rPr lang="ru-RU" sz="3200" b="1" dirty="0"/>
              <a:t>Симптомы острого гайморита.</a:t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38" y="1384368"/>
            <a:ext cx="11752077" cy="5298141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dirty="0"/>
              <a:t>Заболевание начинается остро. </a:t>
            </a:r>
          </a:p>
          <a:p>
            <a:pPr fontAlgn="base"/>
            <a:r>
              <a:rPr lang="ru-RU" dirty="0"/>
              <a:t>Температура тела больного повышается до 38-39С. В отдельных случаях температура тела пациента может быть нормальной или субфебрильной. </a:t>
            </a:r>
          </a:p>
          <a:p>
            <a:pPr fontAlgn="base"/>
            <a:r>
              <a:rPr lang="ru-RU" dirty="0"/>
              <a:t>Выражены признаки общей интоксикации, возможен озноб. </a:t>
            </a:r>
          </a:p>
          <a:p>
            <a:pPr fontAlgn="base"/>
            <a:r>
              <a:rPr lang="ru-RU" dirty="0"/>
              <a:t> Боли в области пораженной верхнечелюстной пазухи, скуловой кости, лба и корня носа. Боль усиливается при пальпации. Возможна иррадиация в висок или соответствующую половину лица. У некоторых пациентов появляются разлитые головные боли различной интенсивности.</a:t>
            </a:r>
          </a:p>
          <a:p>
            <a:pPr fontAlgn="base"/>
            <a:r>
              <a:rPr lang="ru-RU" dirty="0"/>
              <a:t>Носовое дыхание на стороне поражения нарушается. </a:t>
            </a:r>
          </a:p>
          <a:p>
            <a:pPr fontAlgn="base"/>
            <a:r>
              <a:rPr lang="ru-RU" dirty="0"/>
              <a:t>При двухстороннем гайморите заложенность носа вынуждает пациента дышать через рот. </a:t>
            </a:r>
          </a:p>
          <a:p>
            <a:pPr fontAlgn="base"/>
            <a:r>
              <a:rPr lang="ru-RU" dirty="0"/>
              <a:t>Иногда вследствие закупорки слезного канала развивается слезотечение. </a:t>
            </a:r>
          </a:p>
          <a:p>
            <a:pPr fontAlgn="base"/>
            <a:r>
              <a:rPr lang="ru-RU" dirty="0"/>
              <a:t>Выделения из носа вначале серозные, жидкие, затем становятся вязкими, мутными, зеленоватыми.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8057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639" y="184864"/>
            <a:ext cx="9404723" cy="738772"/>
          </a:xfrm>
        </p:spPr>
        <p:txBody>
          <a:bodyPr/>
          <a:lstStyle/>
          <a:p>
            <a:r>
              <a:rPr lang="ru-RU" sz="3200" b="1" dirty="0"/>
              <a:t>Симптомы хронического гайморита.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639" y="923636"/>
            <a:ext cx="11481234" cy="5652655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Как правило, хронический гайморит является исходом острого процесса. В период ремиссии общее состояние пациента не нарушено. При обострении появляются признаки общей интоксикации (слабость, головная боль, разбитость) возможно повышение температуры до фебрильной или субфебрильной.</a:t>
            </a:r>
          </a:p>
          <a:p>
            <a:pPr fontAlgn="base"/>
            <a:r>
              <a:rPr lang="ru-RU" dirty="0"/>
              <a:t>Для </a:t>
            </a:r>
            <a:r>
              <a:rPr lang="ru-RU" dirty="0" err="1"/>
              <a:t>экксудативных</a:t>
            </a:r>
            <a:r>
              <a:rPr lang="ru-RU" dirty="0"/>
              <a:t> форм хронического гайморита характерно отделяемое, количество которого увеличивается в период обострения и становится незначительным при улучшении состояния пациента. </a:t>
            </a:r>
          </a:p>
          <a:p>
            <a:pPr fontAlgn="base"/>
            <a:r>
              <a:rPr lang="ru-RU" dirty="0"/>
              <a:t>При катаральном гайморите отделяемое жидкое, серозное, с неприятным запахом. </a:t>
            </a:r>
          </a:p>
          <a:p>
            <a:pPr fontAlgn="base"/>
            <a:r>
              <a:rPr lang="ru-RU" dirty="0"/>
              <a:t>При гнойной форме заболевания выделения густые, желтовато-зеленые. Появляются обильные тягучие слизистые выделения, которые подсыхают и образуют корки в носовой полости.</a:t>
            </a:r>
          </a:p>
          <a:p>
            <a:pPr fontAlgn="base"/>
            <a:r>
              <a:rPr lang="ru-RU" dirty="0"/>
              <a:t>Головная боль в периоды обострений хронического гайморита или при нарушении оттока отделяемого из верхнечелюстной пазухи. Головная боль давящая или распирающая, по словам больных часто локализуется «за глазами», усиливается при поднимании век и давлении на подглазничные области. Уменьшается во время сна и в положении лежа (облегчение объясняется возобновлением оттока гноя в горизонтальном положении).</a:t>
            </a:r>
          </a:p>
          <a:p>
            <a:pPr fontAlgn="base"/>
            <a:r>
              <a:rPr lang="ru-RU" dirty="0"/>
              <a:t>Нередко больные хроническим гайморитом предъявляют жалобы на ночной кашель, который не поддается обычному лечению. Причиной появления кашля в данном случае становится гной, стекающий из гайморовой пазухи по задней стенке глотки.</a:t>
            </a:r>
          </a:p>
          <a:p>
            <a:pPr fontAlgn="base"/>
            <a:r>
              <a:rPr lang="ru-RU" dirty="0"/>
              <a:t>У пациентов с хроническим гайморитом часто выявляются кожные повреждения в преддверии носовой полости (трещины, припухлости, мацерации, </a:t>
            </a:r>
            <a:r>
              <a:rPr lang="ru-RU" dirty="0" err="1"/>
              <a:t>мокнутия</a:t>
            </a:r>
            <a:r>
              <a:rPr lang="ru-RU" dirty="0"/>
              <a:t>). У многих больных развивается сопутствующий конъюнктивит и кератит.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032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347" y="203336"/>
            <a:ext cx="9404723" cy="784955"/>
          </a:xfrm>
        </p:spPr>
        <p:txBody>
          <a:bodyPr/>
          <a:lstStyle/>
          <a:p>
            <a:r>
              <a:rPr lang="ru-RU" b="1" dirty="0"/>
              <a:t>Диагностика гайморита: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347" y="1009209"/>
            <a:ext cx="8946541" cy="4504900"/>
          </a:xfrm>
        </p:spPr>
        <p:txBody>
          <a:bodyPr>
            <a:normAutofit/>
          </a:bodyPr>
          <a:lstStyle/>
          <a:p>
            <a:r>
              <a:rPr lang="ru-RU" dirty="0"/>
              <a:t>Диагноз выставляется на основании жалоб пациента, данных внешнего осмотра (определяется рефлекторное расширение кожных сосудов подглазничной области), осмотра слизистой носовой полости (воспаление, отек, гнойные выделения из отверстия пазухи). </a:t>
            </a:r>
          </a:p>
          <a:p>
            <a:pPr marL="0" indent="0">
              <a:buNone/>
            </a:pPr>
            <a:r>
              <a:rPr lang="ru-RU" dirty="0"/>
              <a:t>При диагностике гайморита используют следующие методы: </a:t>
            </a:r>
          </a:p>
          <a:p>
            <a:r>
              <a:rPr lang="ru-RU" dirty="0"/>
              <a:t>рентгенологическое исследование; </a:t>
            </a:r>
          </a:p>
          <a:p>
            <a:r>
              <a:rPr lang="ru-RU" dirty="0"/>
              <a:t>диафаноскопию; </a:t>
            </a:r>
          </a:p>
          <a:p>
            <a:r>
              <a:rPr lang="ru-RU" dirty="0"/>
              <a:t>иногда контрастную рентгенографию; </a:t>
            </a:r>
          </a:p>
          <a:p>
            <a:r>
              <a:rPr lang="ru-RU" dirty="0"/>
              <a:t>проведение пробной пункции, которая сопровождается единовременным промыванием верхнечелюстной пазухи.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https://centr-hirurgii-spb.ru/images/gajmori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813" y="4146770"/>
            <a:ext cx="3719766" cy="248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135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875" y="129446"/>
            <a:ext cx="9404723" cy="812663"/>
          </a:xfrm>
        </p:spPr>
        <p:txBody>
          <a:bodyPr/>
          <a:lstStyle/>
          <a:p>
            <a:r>
              <a:rPr lang="ru-RU" b="1" dirty="0"/>
              <a:t>Лечение гайморита: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875" y="750590"/>
            <a:ext cx="9098252" cy="540082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dirty="0"/>
              <a:t>Острая форма:</a:t>
            </a:r>
          </a:p>
          <a:p>
            <a:pPr fontAlgn="base"/>
            <a:r>
              <a:rPr lang="ru-RU" dirty="0"/>
              <a:t>Для уменьшения отека слизистой и восстановления нормальной вентиляции пазухи применяют сосудосуживающие препараты местного действия (</a:t>
            </a:r>
            <a:r>
              <a:rPr lang="ru-RU" dirty="0" err="1"/>
              <a:t>нафазолин</a:t>
            </a:r>
            <a:r>
              <a:rPr lang="ru-RU" dirty="0"/>
              <a:t>, </a:t>
            </a:r>
            <a:r>
              <a:rPr lang="ru-RU" dirty="0" err="1"/>
              <a:t>нафазолин</a:t>
            </a:r>
            <a:r>
              <a:rPr lang="ru-RU" dirty="0"/>
              <a:t>, </a:t>
            </a:r>
            <a:r>
              <a:rPr lang="ru-RU" dirty="0" err="1"/>
              <a:t>ксилометазолина</a:t>
            </a:r>
            <a:r>
              <a:rPr lang="ru-RU" dirty="0"/>
              <a:t> гидрохлорид) сроком не более 5 дней. </a:t>
            </a:r>
          </a:p>
          <a:p>
            <a:pPr fontAlgn="base"/>
            <a:r>
              <a:rPr lang="ru-RU" dirty="0"/>
              <a:t>При значительной гипертермии назначают жаропонижающие препараты, при выраженной интоксикации – антибиотики. </a:t>
            </a:r>
          </a:p>
          <a:p>
            <a:pPr fontAlgn="base"/>
            <a:r>
              <a:rPr lang="ru-RU" dirty="0"/>
              <a:t>Избежать неблагоприятных побочных эффектов и добиться высокой концентрации препарата в очаге воспаления можно, применяя антибиотики местного действия. </a:t>
            </a:r>
          </a:p>
          <a:p>
            <a:pPr fontAlgn="base"/>
            <a:r>
              <a:rPr lang="ru-RU" dirty="0"/>
              <a:t>После нормализации температуры рекомендовано </a:t>
            </a:r>
            <a:r>
              <a:rPr lang="ru-RU" dirty="0" err="1"/>
              <a:t>физиолечение</a:t>
            </a:r>
            <a:r>
              <a:rPr lang="ru-RU" dirty="0"/>
              <a:t> (соллюкс, УВЧ).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7" y="4173911"/>
            <a:ext cx="3780176" cy="259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168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347" y="175627"/>
            <a:ext cx="9404723" cy="1400530"/>
          </a:xfrm>
        </p:spPr>
        <p:txBody>
          <a:bodyPr/>
          <a:lstStyle/>
          <a:p>
            <a:r>
              <a:rPr lang="ru-RU" b="1" dirty="0"/>
              <a:t>Хронический гайморит: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621" y="1027682"/>
            <a:ext cx="8946541" cy="4689628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Для достижения устойчивого эффекта терапии при хроническом гайморите необходимо устранить причины, способствующие развитию воспаления в верхнечелюстной пазухе (аденоиды, хронические заболевания ЛОР-органов, искривление носовой перегородки, больные зубы и т. д.). </a:t>
            </a:r>
          </a:p>
          <a:p>
            <a:pPr fontAlgn="base"/>
            <a:r>
              <a:rPr lang="ru-RU" dirty="0"/>
              <a:t>В период обострения применяют местные сосудосуживающие средства краткими курсами (чтобы избежать атрофии слизистой).</a:t>
            </a:r>
          </a:p>
          <a:p>
            <a:pPr fontAlgn="base"/>
            <a:r>
              <a:rPr lang="ru-RU" dirty="0"/>
              <a:t>Проводят дренирование гайморовой пазухи. </a:t>
            </a:r>
          </a:p>
          <a:p>
            <a:pPr fontAlgn="base"/>
            <a:r>
              <a:rPr lang="ru-RU" dirty="0"/>
              <a:t>Промывание пазухи осуществляют методом "кукушка" или синус-эвакуации. Для этого используют дезинфицирующие растворы (</a:t>
            </a:r>
            <a:r>
              <a:rPr lang="ru-RU" dirty="0" err="1"/>
              <a:t>фирацилином</a:t>
            </a:r>
            <a:r>
              <a:rPr lang="ru-RU" dirty="0"/>
              <a:t>, перманганатом калия). В полость вводят протеолитические ферменты и растворы антибиотиков. </a:t>
            </a:r>
          </a:p>
          <a:p>
            <a:pPr fontAlgn="base"/>
            <a:r>
              <a:rPr lang="ru-RU" dirty="0"/>
              <a:t>Применяют физиотерапевтические методики (ингаляции, диатермию, ультрафонофорез с гидрокортизоном, УВЧ). Пациентам с гайморитом полезна спелеотерапия.</a:t>
            </a:r>
          </a:p>
          <a:p>
            <a:pPr fontAlgn="base"/>
            <a:r>
              <a:rPr lang="ru-RU" dirty="0"/>
              <a:t>При гнойно-полипозной, полипозной, казеозной, </a:t>
            </a:r>
            <a:r>
              <a:rPr lang="ru-RU" dirty="0" err="1"/>
              <a:t>холестеатомной</a:t>
            </a:r>
            <a:r>
              <a:rPr lang="ru-RU" dirty="0"/>
              <a:t> и некротической форме хронического гайморита показано хирургическое лечение. Производят вскрытие гайморовой пазухи - гайморотомию.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9810" y="4471507"/>
            <a:ext cx="2847300" cy="20978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796" y="1453152"/>
            <a:ext cx="3100680" cy="191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71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64" y="153060"/>
            <a:ext cx="7593300" cy="651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9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838" y="295699"/>
            <a:ext cx="9404723" cy="831137"/>
          </a:xfrm>
        </p:spPr>
        <p:txBody>
          <a:bodyPr/>
          <a:lstStyle/>
          <a:p>
            <a:r>
              <a:rPr lang="ru-RU" b="1" dirty="0"/>
              <a:t>Профилактика: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203" y="1126836"/>
            <a:ext cx="11633633" cy="5569528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полностью излечивать насморк, простудные, вирусные и микробные заболевания;</a:t>
            </a:r>
          </a:p>
          <a:p>
            <a:r>
              <a:rPr lang="ru-RU" dirty="0"/>
              <a:t>тщательно следить за гигиеной зубов, своевременно обращаться к стоматологу при появлении кариеса, болезней десен;</a:t>
            </a:r>
          </a:p>
          <a:p>
            <a:r>
              <a:rPr lang="ru-RU" dirty="0"/>
              <a:t>избегать нахождения в пыльных, задымленных помещениях;</a:t>
            </a:r>
          </a:p>
          <a:p>
            <a:r>
              <a:rPr lang="ru-RU" dirty="0"/>
              <a:t>по возможности избегать источников аллергии, посетить аллерголога, принимать антигистаминные препараты, назначенные врачом;</a:t>
            </a:r>
          </a:p>
          <a:p>
            <a:r>
              <a:rPr lang="ru-RU" dirty="0"/>
              <a:t>есть больше свежих овощей и фруктов, купить в аптеке и принимать витаминные комплексы для поддержания естественного иммунитета;</a:t>
            </a:r>
          </a:p>
          <a:p>
            <a:r>
              <a:rPr lang="ru-RU" dirty="0"/>
              <a:t>с этой же целью можно начать закаляться - постепенно, без крайностей вроде обливания холодной водой на зимнем морозе;</a:t>
            </a:r>
          </a:p>
          <a:p>
            <a:r>
              <a:rPr lang="ru-RU" dirty="0"/>
              <a:t>избегать контактов с больными людьми или пользоваться медицинскими масками;</a:t>
            </a:r>
          </a:p>
          <a:p>
            <a:r>
              <a:rPr lang="ru-RU" dirty="0"/>
              <a:t>в случае, если заболел член семьи - выделить ему отдельную посуду, полотенце;</a:t>
            </a:r>
          </a:p>
          <a:p>
            <a:r>
              <a:rPr lang="ru-RU" dirty="0"/>
              <a:t>не злоупотреблять каплями от ринита;</a:t>
            </a:r>
          </a:p>
          <a:p>
            <a:r>
              <a:rPr lang="ru-RU" dirty="0"/>
              <a:t>пить больше воды; </a:t>
            </a:r>
          </a:p>
          <a:p>
            <a:r>
              <a:rPr lang="ru-RU" dirty="0"/>
              <a:t>промывать нос раствором морской солью или при помощи специальных </a:t>
            </a:r>
            <a:r>
              <a:rPr lang="ru-RU" dirty="0" err="1"/>
              <a:t>нозальных</a:t>
            </a:r>
            <a:r>
              <a:rPr lang="ru-RU" dirty="0"/>
              <a:t> спреев.</a:t>
            </a:r>
          </a:p>
          <a:p>
            <a:pPr marL="0" indent="0">
              <a:buNone/>
            </a:pPr>
            <a:r>
              <a:rPr lang="ru-RU" dirty="0"/>
              <a:t>Людям, склонным к заболеванию гайморитам, нужно поменьше бывать на холодном воздухе, избегать купания в бассейнах с хлорированной водой, раздражающей слизистую оболочку носовых пазух.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359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Override1.xml><?xml version="1.0" encoding="utf-8"?>
<a:themeOverride xmlns:a="http://schemas.openxmlformats.org/drawingml/2006/main">
  <a:clrScheme name="Зеленый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ppt/theme/themeOverride2.xml><?xml version="1.0" encoding="utf-8"?>
<a:themeOverride xmlns:a="http://schemas.openxmlformats.org/drawingml/2006/main">
  <a:clrScheme name="Зеленый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2537</TotalTime>
  <Words>1302</Words>
  <Application>Microsoft Office PowerPoint</Application>
  <PresentationFormat>Широкоэкранный</PresentationFormat>
  <Paragraphs>111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Ион</vt:lpstr>
      <vt:lpstr>ГАЙМОРИТ:</vt:lpstr>
      <vt:lpstr>Гайморит</vt:lpstr>
      <vt:lpstr>Причины возникновения: </vt:lpstr>
      <vt:lpstr>Факторы риска: </vt:lpstr>
      <vt:lpstr>Патогенез: </vt:lpstr>
      <vt:lpstr>Презентация PowerPoint</vt:lpstr>
      <vt:lpstr>Анатомическое строение верхнечелюстной пазухи:</vt:lpstr>
      <vt:lpstr>Виды гайморита:</vt:lpstr>
      <vt:lpstr>Симптомы гайморита: Симптомы острого гайморита. </vt:lpstr>
      <vt:lpstr>Симптомы хронического гайморита.</vt:lpstr>
      <vt:lpstr>Диагностика гайморита: </vt:lpstr>
      <vt:lpstr>Лечение гайморита: </vt:lpstr>
      <vt:lpstr>Хронический гайморит: </vt:lpstr>
      <vt:lpstr>Презентация PowerPoint</vt:lpstr>
      <vt:lpstr>Профилактика: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ГАЙМОРИТ:</dc:title>
  <dc:creator>Пользователь Windows</dc:creator>
  <cp:lastModifiedBy>Пользователь</cp:lastModifiedBy>
  <cp:revision>10</cp:revision>
  <dcterms:created xsi:type="dcterms:W3CDTF">2021-02-09T12:18:30Z</dcterms:created>
  <dcterms:modified xsi:type="dcterms:W3CDTF">2021-02-20T13:38:51Z</dcterms:modified>
</cp:coreProperties>
</file>