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99"/>
    <a:srgbClr val="33CC33"/>
    <a:srgbClr val="FF0000"/>
    <a:srgbClr val="CCCCFF"/>
    <a:srgbClr val="FF99FF"/>
    <a:srgbClr val="660066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368" autoAdjust="0"/>
    <p:restoredTop sz="94624" autoAdjust="0"/>
  </p:normalViewPr>
  <p:slideViewPr>
    <p:cSldViewPr>
      <p:cViewPr>
        <p:scale>
          <a:sx n="107" d="100"/>
          <a:sy n="107" d="100"/>
        </p:scale>
        <p:origin x="-222" y="2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6A7E2-09B3-40E2-8529-E635E1967304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1E8FA-2E5F-4FD0-AC0E-3DB087523A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1E8FA-2E5F-4FD0-AC0E-3DB087523A31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4443-093A-41FF-8910-FA5F8DF01FD8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C693D-6A55-4F1A-9B4B-38EF55E42CB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microsoft.com/office/2007/relationships/hdphoto" Target="../media/hdphoto4.wdp"/><Relationship Id="rId17" Type="http://schemas.microsoft.com/office/2007/relationships/hdphoto" Target="../media/hdphoto6.wdp"/><Relationship Id="rId2" Type="http://schemas.openxmlformats.org/officeDocument/2006/relationships/image" Target="../media/image14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20.png"/><Relationship Id="rId5" Type="http://schemas.openxmlformats.org/officeDocument/2006/relationships/image" Target="../media/image16.png"/><Relationship Id="rId15" Type="http://schemas.openxmlformats.org/officeDocument/2006/relationships/image" Target="../media/image22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19.png"/><Relationship Id="rId1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jpeg"/><Relationship Id="rId7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microsoft.com/office/2007/relationships/hdphoto" Target="../media/hdphoto8.wdp"/><Relationship Id="rId4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2.png"/><Relationship Id="rId7" Type="http://schemas.openxmlformats.org/officeDocument/2006/relationships/image" Target="../media/image2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microsoft.com/office/2007/relationships/hdphoto" Target="../media/hdphoto10.wdp"/><Relationship Id="rId4" Type="http://schemas.microsoft.com/office/2007/relationships/hdphoto" Target="../media/hdphoto9.wdp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png"/><Relationship Id="rId7" Type="http://schemas.microsoft.com/office/2007/relationships/hdphoto" Target="../media/hdphoto12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microsoft.com/office/2007/relationships/hdphoto" Target="../media/hdphoto11.wdp"/><Relationship Id="rId4" Type="http://schemas.openxmlformats.org/officeDocument/2006/relationships/image" Target="../media/image38.png"/><Relationship Id="rId9" Type="http://schemas.microsoft.com/office/2007/relationships/hdphoto" Target="../media/hdphoto1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microsoft.com/office/2007/relationships/hdphoto" Target="../media/hdphoto16.wdp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12" Type="http://schemas.openxmlformats.org/officeDocument/2006/relationships/image" Target="../media/image6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4.jpeg"/><Relationship Id="rId5" Type="http://schemas.openxmlformats.org/officeDocument/2006/relationships/image" Target="../media/image59.png"/><Relationship Id="rId10" Type="http://schemas.microsoft.com/office/2007/relationships/hdphoto" Target="../media/hdphoto15.wdp"/><Relationship Id="rId4" Type="http://schemas.microsoft.com/office/2007/relationships/hdphoto" Target="../media/hdphoto14.wdp"/><Relationship Id="rId9" Type="http://schemas.openxmlformats.org/officeDocument/2006/relationships/image" Target="../media/image63.png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664" y="1347614"/>
            <a:ext cx="6286544" cy="954107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sz="4000" b="1" dirty="0">
                <a:ln w="1016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тему: </a:t>
            </a:r>
          </a:p>
          <a:p>
            <a:pPr algn="ctr"/>
            <a:r>
              <a:rPr lang="ru-RU" sz="4000" b="1" dirty="0">
                <a:ln w="1016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Я люблю тебя, спорт»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2844" y="4214824"/>
            <a:ext cx="3357586" cy="73866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solidFill>
              <a:schemeClr val="bg1"/>
            </a:solidFill>
            <a:prstDash val="lgDashDot"/>
          </a:ln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Автор: Буквалинова Агиля Хайдаровна 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Воспитатель МДОУ «Детский сад № 55» города Энгельса.</a:t>
            </a:r>
          </a:p>
        </p:txBody>
      </p:sp>
    </p:spTree>
  </p:cSld>
  <p:clrMapOvr>
    <a:masterClrMapping/>
  </p:clrMapOvr>
  <p:transition advTm="5329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https://1.bp.blogspot.com/-pQdt8pFaG9E/X37jacVLD-I/AAAAAAAA704/sjAISE7VEN4RnK2GAh6R4jjtsP6Cb2mJgCLcBGAsYHQ/s884/%25D0%25B4%25D0%25BB%25D1%258F%2B%25D0%25B4%25D0%25B5%25D0%25BA%25D1%2581%25D1%2582%25D0%25B0_DoV%2B%252811%2529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3439" y="1357304"/>
            <a:ext cx="4214842" cy="164307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153" y="92628"/>
            <a:ext cx="8821644" cy="718424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с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ж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628" y="1500180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Гимнастика, физические упражнения, ходьба должны прочно войти в повседневный быт каждого , кто хочет сохранить работоспособность , здоровье, полноценную и радостную жизнь </a:t>
            </a:r>
          </a:p>
          <a:p>
            <a:pPr algn="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Гиппократ.</a:t>
            </a: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142844" y="1214428"/>
            <a:ext cx="3857652" cy="646986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35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Занятие спортом положительно влияет на человека, приносит пользу здоровью. </a:t>
            </a:r>
            <a:endParaRPr lang="ru-RU" sz="1600" dirty="0"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3500000" scaled="1"/>
                <a:tileRect/>
              </a:gra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85720" y="1928808"/>
            <a:ext cx="3929090" cy="64698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Спорт прежде всего дает жизненные силы  и доставляет удовольствие людям. </a:t>
            </a:r>
            <a:endParaRPr lang="ru-RU" sz="1600" dirty="0">
              <a:gradFill flip="none" rotWithShape="1">
                <a:gsLst>
                  <a:gs pos="0">
                    <a:schemeClr val="accent1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7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0034" y="2643188"/>
            <a:ext cx="4000528" cy="919401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35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Спорт является мощным лекарством от заболеваний человека и оказывает очень большое влияние на здоровье человека</a:t>
            </a:r>
            <a:endParaRPr lang="ru-RU" sz="1600" dirty="0">
              <a:gradFill flip="none" rotWithShape="1">
                <a:gsLst>
                  <a:gs pos="0">
                    <a:schemeClr val="accent2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5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14282" y="3643320"/>
            <a:ext cx="4000528" cy="119181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Здоровье в свою очередь помогает  нам переносить  значительные перегрузки.  Хорошее здоровье обеспечивает человеку долгую и активную жизнь.</a:t>
            </a:r>
            <a:endParaRPr lang="ru-RU" sz="1600" dirty="0">
              <a:solidFill>
                <a:srgbClr val="0070C0"/>
              </a:solidFill>
            </a:endParaRPr>
          </a:p>
        </p:txBody>
      </p:sp>
      <p:pic>
        <p:nvPicPr>
          <p:cNvPr id="1036" name="Picture 12" descr="http://900igr.net/up/datai/178509/0001-001-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9124" y="3000378"/>
            <a:ext cx="4294177" cy="1950464"/>
          </a:xfrm>
          <a:prstGeom prst="rect">
            <a:avLst/>
          </a:prstGeom>
          <a:noFill/>
        </p:spPr>
      </p:pic>
    </p:spTree>
  </p:cSld>
  <p:clrMapOvr>
    <a:masterClrMapping/>
  </p:clrMapOvr>
  <p:transition advTm="1001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38571EE2-4A6E-42C5-BBA5-13082585A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alphaModFix amt="52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56349" y="904847"/>
            <a:ext cx="421484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Основными видами спорта являются: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Спортивная гимнастика;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Легкая атлетика;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Лыжи;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Коньки;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Плавание;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Гребля;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Велосипед;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Борьба;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Бокс;</a:t>
            </a:r>
          </a:p>
          <a:p>
            <a:pPr indent="446088">
              <a:buFont typeface="Wingdings" pitchFamily="2" charset="2"/>
              <a:buChar char="Ø"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Поднятие тяжестей.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14876" y="2643188"/>
            <a:ext cx="4214810" cy="200906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Каждый из них имеет свои особенности, заключающиеся главным образом во влиянии оказывающим на организм. При выборе вида спорта следует руководствоваться этими особенностями и учитывать индивидуальные склонности приступающего к занятиям спортом.</a:t>
            </a:r>
          </a:p>
        </p:txBody>
      </p:sp>
      <p:pic>
        <p:nvPicPr>
          <p:cNvPr id="21510" name="Picture 6" descr="https://59321s003.edusite.ru/images/hockey-png-high-quality-image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35811" y="1188638"/>
            <a:ext cx="1214446" cy="1214446"/>
          </a:xfrm>
          <a:prstGeom prst="rect">
            <a:avLst/>
          </a:prstGeom>
          <a:noFill/>
        </p:spPr>
      </p:pic>
      <p:pic>
        <p:nvPicPr>
          <p:cNvPr id="21514" name="Picture 10" descr="https://www.clipartmax.com/png/full/127-1273792_cartoon-tennis-bishu014djo-playing-tennis-cartoon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28811" y="4279010"/>
            <a:ext cx="714379" cy="699877"/>
          </a:xfrm>
          <a:prstGeom prst="rect">
            <a:avLst/>
          </a:prstGeom>
          <a:noFill/>
        </p:spPr>
      </p:pic>
      <p:pic>
        <p:nvPicPr>
          <p:cNvPr id="21516" name="Picture 12" descr="https://1.bp.blogspot.com/-7X3VBOvJDsM/Xuo5Adnpd-I/AAAAAAAAAaU/cReGRq7Es5Ym2c2fzRljA9kKL2LHlcMlQCNcBGAsYHQ/s1600/368465_1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05313" y="967089"/>
            <a:ext cx="1436745" cy="1070427"/>
          </a:xfrm>
          <a:prstGeom prst="rect">
            <a:avLst/>
          </a:prstGeom>
          <a:noFill/>
        </p:spPr>
      </p:pic>
      <p:pic>
        <p:nvPicPr>
          <p:cNvPr id="21524" name="Picture 20" descr="http://staroe-selo.minsk.edu.by/ru/sm.aspx?guid=4485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83159" y="1303651"/>
            <a:ext cx="1190792" cy="1339537"/>
          </a:xfrm>
          <a:prstGeom prst="rect">
            <a:avLst/>
          </a:prstGeom>
          <a:noFill/>
        </p:spPr>
      </p:pic>
      <p:pic>
        <p:nvPicPr>
          <p:cNvPr id="21538" name="Picture 34" descr="https://funforkids.ru/pictures/exercise/exercise021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0746" y="2790636"/>
            <a:ext cx="1207513" cy="982260"/>
          </a:xfrm>
          <a:prstGeom prst="rect">
            <a:avLst/>
          </a:prstGeom>
          <a:noFill/>
        </p:spPr>
      </p:pic>
      <p:pic>
        <p:nvPicPr>
          <p:cNvPr id="21548" name="Picture 44" descr="https://kurspresent.ru/assets/images/resources/517/26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9070" y="3864675"/>
            <a:ext cx="1130575" cy="828670"/>
          </a:xfrm>
          <a:prstGeom prst="rect">
            <a:avLst/>
          </a:prstGeom>
          <a:noFill/>
        </p:spPr>
      </p:pic>
      <p:pic>
        <p:nvPicPr>
          <p:cNvPr id="21552" name="Picture 48" descr="https://webstockreview.net/images/swimmer-clipart-swimming-teacher-17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21153" y="2471992"/>
            <a:ext cx="785818" cy="528386"/>
          </a:xfrm>
          <a:prstGeom prst="rect">
            <a:avLst/>
          </a:prstGeom>
          <a:noFill/>
        </p:spPr>
      </p:pic>
      <p:pic>
        <p:nvPicPr>
          <p:cNvPr id="21568" name="Picture 64" descr="https://www.free-clip-art.com/static/clipart/png/0/710-png_cartoon-wrestlers-clip-art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43834" y="1428742"/>
            <a:ext cx="1136231" cy="1002636"/>
          </a:xfrm>
          <a:prstGeom prst="rect">
            <a:avLst/>
          </a:prstGeom>
          <a:noFill/>
        </p:spPr>
      </p:pic>
      <p:pic>
        <p:nvPicPr>
          <p:cNvPr id="21574" name="Picture 70" descr="http://pic.90sjimg.com/design/01/30/27/05/s_1024_58c3509b50119.pn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00933" y="3763691"/>
            <a:ext cx="1143008" cy="1143008"/>
          </a:xfrm>
          <a:prstGeom prst="rect">
            <a:avLst/>
          </a:prstGeom>
          <a:noFill/>
        </p:spPr>
      </p:pic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353D9565-E2FC-4225-8485-21C5CBC20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650" y="102204"/>
            <a:ext cx="7972452" cy="711855"/>
          </a:xfrm>
          <a:prstGeom prst="ribbon2">
            <a:avLst>
              <a:gd name="adj1" fmla="val 18675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и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33CC33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</a:p>
        </p:txBody>
      </p:sp>
    </p:spTree>
  </p:cSld>
  <p:clrMapOvr>
    <a:masterClrMapping/>
  </p:clrMapOvr>
  <p:transition advTm="10219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01B01C5C-0A64-43E8-B117-59D3142AF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2212" y="1000114"/>
            <a:ext cx="5138103" cy="414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xmlns="" id="{13BDD850-1E5A-4323-87C1-921CCBFE6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500" b="90000" l="2875" r="99375">
                        <a14:foregroundMark x1="11750" y1="77375" x2="9125" y2="38375"/>
                        <a14:foregroundMark x1="9125" y1="38375" x2="25875" y2="24750"/>
                        <a14:foregroundMark x1="25875" y1="24750" x2="52125" y2="16125"/>
                        <a14:foregroundMark x1="52125" y1="16125" x2="62000" y2="16625"/>
                        <a14:foregroundMark x1="62000" y1="16625" x2="86625" y2="23625"/>
                        <a14:foregroundMark x1="86625" y1="23625" x2="88000" y2="24750"/>
                        <a14:foregroundMark x1="52875" y1="14250" x2="31500" y2="14625"/>
                        <a14:foregroundMark x1="31500" y1="14625" x2="24125" y2="20000"/>
                        <a14:foregroundMark x1="23125" y1="23375" x2="13000" y2="26625"/>
                        <a14:foregroundMark x1="13000" y1="26625" x2="8250" y2="30750"/>
                        <a14:foregroundMark x1="8625" y1="36000" x2="6125" y2="46750"/>
                        <a14:foregroundMark x1="6000" y1="36625" x2="2875" y2="45375"/>
                        <a14:foregroundMark x1="2875" y1="45375" x2="2875" y2="45500"/>
                        <a14:foregroundMark x1="43000" y1="14250" x2="45625" y2="9500"/>
                        <a14:foregroundMark x1="50250" y1="24625" x2="52875" y2="49250"/>
                        <a14:foregroundMark x1="41500" y1="31875" x2="38375" y2="59000"/>
                        <a14:foregroundMark x1="38375" y1="59000" x2="41500" y2="66125"/>
                        <a14:foregroundMark x1="84125" y1="25375" x2="92250" y2="31500"/>
                        <a14:foregroundMark x1="92250" y1="31500" x2="93000" y2="38250"/>
                        <a14:foregroundMark x1="94250" y1="34375" x2="97203" y2="38625"/>
                        <a14:backgroundMark x1="98625" y1="38625" x2="98625" y2="4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862" y="284492"/>
            <a:ext cx="1719448" cy="171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228" y="74361"/>
            <a:ext cx="7972452" cy="579821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1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33CC33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83695" y="1021410"/>
            <a:ext cx="6090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glow rad="63500">
                    <a:schemeClr val="bg1">
                      <a:lumMod val="9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Одним из ярких и любимых видов спорта  для многих является фигурное катание и спортивная гимнастика.</a:t>
            </a:r>
          </a:p>
        </p:txBody>
      </p:sp>
      <p:pic>
        <p:nvPicPr>
          <p:cNvPr id="5" name="Picture 1" descr="C:\Users\PC\Desktop\Самообразование\коньки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7959" l="306" r="100000">
                        <a14:foregroundMark x1="612" y1="42245" x2="99694" y2="44694"/>
                        <a14:foregroundMark x1="917" y1="46122" x2="23853" y2="43673"/>
                        <a14:foregroundMark x1="23853" y1="43673" x2="45260" y2="43878"/>
                        <a14:foregroundMark x1="45260" y1="43878" x2="90826" y2="42857"/>
                        <a14:foregroundMark x1="90826" y1="42857" x2="99694" y2="43265"/>
                        <a14:foregroundMark x1="7034" y1="45510" x2="13150" y2="93265"/>
                        <a14:foregroundMark x1="13150" y1="93265" x2="48624" y2="99388"/>
                        <a14:foregroundMark x1="48624" y1="99388" x2="71254" y2="98980"/>
                        <a14:foregroundMark x1="71254" y1="98980" x2="91437" y2="92245"/>
                        <a14:foregroundMark x1="91437" y1="92245" x2="95107" y2="42041"/>
                        <a14:foregroundMark x1="93272" y1="43265" x2="62997" y2="81224"/>
                        <a14:foregroundMark x1="90520" y1="70612" x2="99694" y2="82449"/>
                        <a14:foregroundMark x1="85627" y1="89184" x2="98165" y2="97959"/>
                        <a14:foregroundMark x1="65749" y1="85714" x2="63303" y2="86939"/>
                        <a14:foregroundMark x1="55657" y1="73265" x2="53211" y2="78776"/>
                        <a14:foregroundMark x1="51376" y1="12857" x2="51070" y2="22041"/>
                        <a14:foregroundMark x1="64220" y1="24490" x2="67278" y2="28163"/>
                        <a14:foregroundMark x1="59633" y1="18980" x2="60550" y2="20204"/>
                        <a14:foregroundMark x1="42508" y1="6122" x2="43425" y2="12857"/>
                        <a14:foregroundMark x1="37309" y1="5918" x2="39755" y2="6735"/>
                        <a14:backgroundMark x1="29052" y1="5714" x2="26606" y2="14694"/>
                        <a14:backgroundMark x1="69419" y1="17959" x2="73089" y2="24286"/>
                        <a14:backgroundMark x1="0" y1="35510" x2="15902" y2="30612"/>
                        <a14:backgroundMark x1="18654" y1="37551" x2="21713" y2="38367"/>
                        <a14:backgroundMark x1="25994" y1="4082" x2="21407" y2="18571"/>
                        <a14:backgroundMark x1="21407" y1="18571" x2="5199" y2="29796"/>
                        <a14:backgroundMark x1="5199" y1="29796" x2="3670" y2="30204"/>
                        <a14:backgroundMark x1="66055" y1="0" x2="80734" y2="29592"/>
                        <a14:backgroundMark x1="73394" y1="16735" x2="72783" y2="24286"/>
                        <a14:backgroundMark x1="44037" y1="0" x2="70336" y2="12653"/>
                        <a14:backgroundMark x1="39450" y1="0" x2="66055" y2="17755"/>
                        <a14:backgroundMark x1="48930" y1="7551" x2="50765" y2="10612"/>
                        <a14:backgroundMark x1="47706" y1="6327" x2="48318" y2="6735"/>
                        <a14:backgroundMark x1="43731" y1="3061" x2="47095" y2="5918"/>
                        <a14:backgroundMark x1="66972" y1="20816" x2="70031" y2="23061"/>
                        <a14:backgroundMark x1="60245" y1="15510" x2="63303" y2="17755"/>
                        <a14:backgroundMark x1="56269" y1="12857" x2="63914" y2="17551"/>
                        <a14:backgroundMark x1="58104" y1="10612" x2="62080" y2="18163"/>
                        <a14:backgroundMark x1="62997" y1="19184" x2="67584" y2="23061"/>
                        <a14:backgroundMark x1="50765" y1="0" x2="50765" y2="0"/>
                        <a14:backgroundMark x1="55657" y1="0" x2="60245" y2="6531"/>
                        <a14:backgroundMark x1="42508" y1="5306" x2="43425" y2="4898"/>
                        <a14:backgroundMark x1="35168" y1="5714" x2="37309" y2="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30877" y="1689300"/>
            <a:ext cx="1667164" cy="2500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84429FF0-DE2F-49F8-89AC-0CFE8C461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rot="1325778">
            <a:off x="4744053" y="1810007"/>
            <a:ext cx="3803819" cy="347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Desktop\Самообразование\коньки1.jpg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1082"/>
          <a:stretch/>
        </p:blipFill>
        <p:spPr bwMode="auto">
          <a:xfrm>
            <a:off x="2511351" y="2688216"/>
            <a:ext cx="1357321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C:\Users\PC\Desktop\Самообразование\гимнастика2.jp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9557" b="92541" l="10095" r="94953">
                        <a14:foregroundMark x1="49842" y1="89044" x2="49211" y2="92541"/>
                        <a14:foregroundMark x1="69401" y1="63403" x2="72871" y2="53846"/>
                        <a14:foregroundMark x1="88644" y1="59207" x2="95268" y2="67832"/>
                        <a14:foregroundMark x1="61199" y1="61072" x2="57729" y2="62238"/>
                        <a14:foregroundMark x1="61199" y1="60373" x2="57413" y2="60839"/>
                        <a14:foregroundMark x1="34069" y1="14685" x2="56782" y2="25641"/>
                        <a14:foregroundMark x1="56782" y1="25641" x2="56782" y2="25641"/>
                        <a14:foregroundMark x1="64984" y1="37762" x2="68770" y2="42191"/>
                        <a14:backgroundMark x1="17666" y1="57809" x2="16404" y2="56177"/>
                        <a14:backgroundMark x1="43218" y1="44755" x2="8517" y2="47786"/>
                        <a14:backgroundMark x1="75710" y1="17716" x2="76025" y2="37762"/>
                        <a14:backgroundMark x1="76025" y1="37762" x2="78549" y2="37296"/>
                        <a14:backgroundMark x1="64353" y1="29837" x2="73817" y2="33100"/>
                        <a14:backgroundMark x1="56151" y1="34965" x2="52681" y2="36364"/>
                        <a14:backgroundMark x1="53943" y1="37063" x2="66246" y2="48718"/>
                        <a14:backgroundMark x1="41009" y1="53380" x2="58360" y2="49650"/>
                        <a14:backgroundMark x1="53943" y1="41492" x2="28707" y2="51981"/>
                        <a14:backgroundMark x1="28707" y1="51981" x2="56151" y2="46154"/>
                        <a14:backgroundMark x1="56151" y1="46154" x2="52997" y2="40326"/>
                        <a14:backgroundMark x1="50789" y1="51282" x2="43218" y2="58275"/>
                        <a14:backgroundMark x1="69716" y1="50350" x2="69401" y2="50816"/>
                        <a14:backgroundMark x1="75394" y1="44755" x2="72871" y2="47086"/>
                        <a14:backgroundMark x1="69085" y1="50816" x2="68454" y2="52681"/>
                        <a14:backgroundMark x1="69085" y1="51748" x2="69085" y2="53613"/>
                        <a14:backgroundMark x1="68770" y1="52681" x2="64353" y2="55478"/>
                        <a14:backgroundMark x1="20505" y1="66667" x2="4101" y2="85548"/>
                        <a14:backgroundMark x1="4101" y1="85548" x2="24606" y2="99534"/>
                        <a14:backgroundMark x1="24606" y1="99534" x2="47003" y2="86946"/>
                        <a14:backgroundMark x1="47003" y1="86946" x2="30284" y2="70163"/>
                        <a14:backgroundMark x1="30284" y1="70163" x2="20189" y2="68531"/>
                        <a14:backgroundMark x1="46057" y1="74359" x2="35962" y2="86014"/>
                        <a14:backgroundMark x1="80126" y1="81352" x2="69401" y2="93240"/>
                        <a14:backgroundMark x1="88328" y1="75991" x2="72555" y2="85082"/>
                        <a14:backgroundMark x1="78864" y1="77622" x2="75079" y2="80186"/>
                        <a14:backgroundMark x1="76025" y1="43823" x2="69401" y2="52214"/>
                        <a14:backgroundMark x1="35962" y1="58508" x2="33754" y2="61072"/>
                        <a14:backgroundMark x1="65615" y1="30769" x2="68770" y2="35431"/>
                        <a14:backgroundMark x1="74763" y1="21678" x2="73817" y2="24476"/>
                        <a14:backgroundMark x1="70032" y1="22145" x2="73817" y2="24709"/>
                        <a14:backgroundMark x1="57098" y1="34965" x2="60568" y2="39627"/>
                        <a14:backgroundMark x1="61830" y1="44755" x2="63407" y2="42191"/>
                        <a14:backgroundMark x1="63722" y1="28671" x2="66246" y2="29837"/>
                        <a14:backgroundMark x1="72240" y1="28205" x2="71924" y2="27739"/>
                        <a14:backgroundMark x1="61830" y1="28205" x2="62461" y2="291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 b="-288"/>
          <a:stretch/>
        </p:blipFill>
        <p:spPr bwMode="auto">
          <a:xfrm>
            <a:off x="4371873" y="3002219"/>
            <a:ext cx="1477510" cy="2011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1" descr="C:\Users\PC\Desktop\Самообразование\гимнастика5.jpg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865" b="89942" l="9938" r="95859">
                        <a14:foregroundMark x1="65010" y1="40426" x2="64596" y2="41973"/>
                        <a14:foregroundMark x1="63975" y1="39458" x2="61698" y2="40232"/>
                        <a14:foregroundMark x1="59006" y1="80851" x2="51553" y2="82979"/>
                        <a14:foregroundMark x1="91511" y1="84333" x2="89648" y2="83366"/>
                        <a14:foregroundMark x1="95859" y1="86460" x2="91718" y2="79884"/>
                        <a14:foregroundMark x1="91511" y1="68279" x2="85921" y2="70019"/>
                        <a14:foregroundMark x1="41615" y1="33269" x2="30849" y2="28433"/>
                        <a14:foregroundMark x1="44928" y1="30174" x2="43064" y2="28046"/>
                        <a14:foregroundMark x1="33333" y1="23211" x2="33333" y2="23404"/>
                        <a14:foregroundMark x1="30228" y1="22824" x2="29193" y2="23017"/>
                        <a14:foregroundMark x1="33747" y1="22824" x2="37060" y2="25338"/>
                        <a14:foregroundMark x1="36232" y1="25145" x2="43064" y2="27079"/>
                        <a14:foregroundMark x1="24845" y1="24758" x2="23395" y2="29400"/>
                        <a14:foregroundMark x1="53623" y1="42360" x2="55280" y2="43714"/>
                        <a14:foregroundMark x1="82816" y1="44294" x2="85714" y2="51064"/>
                        <a14:foregroundMark x1="83230" y1="43520" x2="81159" y2="43520"/>
                        <a14:backgroundMark x1="22981" y1="20116" x2="14907" y2="35590"/>
                        <a14:backgroundMark x1="14907" y1="35590" x2="5176" y2="19729"/>
                        <a14:backgroundMark x1="5176" y1="19729" x2="13665" y2="2128"/>
                        <a14:backgroundMark x1="13665" y1="2128" x2="71222" y2="2128"/>
                        <a14:backgroundMark x1="71222" y1="2128" x2="90683" y2="6770"/>
                        <a14:backgroundMark x1="90683" y1="6770" x2="97723" y2="23017"/>
                        <a14:backgroundMark x1="97723" y1="23017" x2="96273" y2="67505"/>
                        <a14:backgroundMark x1="80124" y1="40812" x2="77226" y2="35977"/>
                        <a14:backgroundMark x1="96273" y1="67505" x2="86128" y2="50870"/>
                        <a14:backgroundMark x1="28571" y1="22244" x2="22360" y2="20503"/>
                        <a14:backgroundMark x1="77226" y1="35977" x2="43478" y2="26499"/>
                        <a14:backgroundMark x1="22360" y1="20503" x2="22360" y2="20503"/>
                        <a14:backgroundMark x1="18427" y1="26886" x2="16149" y2="27466"/>
                        <a14:backgroundMark x1="51139" y1="9284" x2="90476" y2="580"/>
                        <a14:backgroundMark x1="90476" y1="580" x2="90476" y2="17988"/>
                        <a14:backgroundMark x1="90476" y1="17988" x2="76605" y2="28820"/>
                        <a14:backgroundMark x1="76605" y1="28820" x2="57557" y2="32108"/>
                        <a14:backgroundMark x1="57557" y1="32108" x2="45549" y2="17795"/>
                        <a14:backgroundMark x1="45549" y1="17795" x2="50311" y2="9091"/>
                        <a14:backgroundMark x1="36232" y1="17021" x2="35404" y2="16828"/>
                        <a14:backgroundMark x1="36853" y1="18375" x2="36025" y2="17602"/>
                        <a14:backgroundMark x1="31263" y1="19342" x2="34990" y2="21663"/>
                        <a14:backgroundMark x1="19669" y1="28627" x2="19462" y2="29594"/>
                        <a14:backgroundMark x1="18841" y1="28820" x2="16356" y2="40232"/>
                        <a14:backgroundMark x1="20497" y1="24565" x2="17391" y2="37911"/>
                        <a14:backgroundMark x1="18427" y1="29787" x2="20497" y2="35590"/>
                        <a14:backgroundMark x1="18427" y1="31721" x2="21325" y2="36170"/>
                        <a14:backgroundMark x1="66253" y1="34816" x2="65631" y2="34429"/>
                        <a14:backgroundMark x1="51139" y1="33269" x2="65424" y2="35977"/>
                        <a14:backgroundMark x1="66874" y1="33075" x2="53002" y2="34816"/>
                        <a14:backgroundMark x1="58799" y1="29981" x2="57350" y2="40039"/>
                        <a14:backgroundMark x1="62733" y1="33075" x2="62940" y2="38298"/>
                        <a14:backgroundMark x1="67081" y1="35397" x2="63768" y2="37137"/>
                        <a14:backgroundMark x1="67909" y1="36944" x2="63147" y2="38298"/>
                        <a14:backgroundMark x1="83023" y1="86460" x2="78261" y2="84333"/>
                        <a14:backgroundMark x1="80331" y1="84333" x2="83644" y2="85880"/>
                        <a14:backgroundMark x1="81781" y1="78143" x2="79503" y2="86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 l="-687" t="-1337" b="-3595"/>
          <a:stretch/>
        </p:blipFill>
        <p:spPr bwMode="auto">
          <a:xfrm flipH="1">
            <a:off x="5411319" y="1573269"/>
            <a:ext cx="1758478" cy="1960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 descr="C:\Users\PC\Desktop\Самообразование\гимнастика3.jpg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447" b="90092" l="4335" r="90173">
                        <a14:foregroundMark x1="10405" y1="41935" x2="10405" y2="55530"/>
                        <a14:foregroundMark x1="11272" y1="54608" x2="5780" y2="47696"/>
                        <a14:foregroundMark x1="21098" y1="44700" x2="38728" y2="62903"/>
                        <a14:foregroundMark x1="38728" y1="62903" x2="39017" y2="63364"/>
                        <a14:foregroundMark x1="39306" y1="86866" x2="40462" y2="89171"/>
                        <a14:foregroundMark x1="46821" y1="88710" x2="47977" y2="90323"/>
                        <a14:foregroundMark x1="69653" y1="44009" x2="85838" y2="53917"/>
                        <a14:foregroundMark x1="72543" y1="45622" x2="80347" y2="54378"/>
                        <a14:foregroundMark x1="67919" y1="46083" x2="71387" y2="49309"/>
                        <a14:foregroundMark x1="47977" y1="20276" x2="44220" y2="24654"/>
                        <a14:foregroundMark x1="45665" y1="18664" x2="44798" y2="19816"/>
                        <a14:foregroundMark x1="43642" y1="24654" x2="45376" y2="26037"/>
                        <a14:foregroundMark x1="10983" y1="40323" x2="14451" y2="38940"/>
                        <a14:foregroundMark x1="8960" y1="41705" x2="15318" y2="39171"/>
                        <a14:foregroundMark x1="32081" y1="43779" x2="36416" y2="47926"/>
                        <a14:foregroundMark x1="74566" y1="50230" x2="78613" y2="52995"/>
                        <a14:foregroundMark x1="83815" y1="55530" x2="84682" y2="55530"/>
                        <a14:foregroundMark x1="89306" y1="53687" x2="90751" y2="53687"/>
                        <a14:foregroundMark x1="5780" y1="44009" x2="4624" y2="46083"/>
                        <a14:foregroundMark x1="21965" y1="41014" x2="26590" y2="39171"/>
                        <a14:foregroundMark x1="68786" y1="19124" x2="73410" y2="31336"/>
                        <a14:foregroundMark x1="80925" y1="24424" x2="79480" y2="25115"/>
                        <a14:foregroundMark x1="76879" y1="21889" x2="79769" y2="22120"/>
                        <a14:backgroundMark x1="8092" y1="24194" x2="0" y2="40783"/>
                        <a14:backgroundMark x1="0" y1="41014" x2="10405" y2="38940"/>
                        <a14:backgroundMark x1="38150" y1="47005" x2="60116" y2="63134"/>
                        <a14:backgroundMark x1="60116" y1="63134" x2="60694" y2="43779"/>
                        <a14:backgroundMark x1="60694" y1="43779" x2="42486" y2="31797"/>
                        <a14:backgroundMark x1="45087" y1="18433" x2="46243" y2="12212"/>
                        <a14:backgroundMark x1="42486" y1="31797" x2="43353" y2="27419"/>
                        <a14:backgroundMark x1="46243" y1="12212" x2="18497" y2="15207"/>
                        <a14:backgroundMark x1="18497" y1="15207" x2="7514" y2="24654"/>
                        <a14:backgroundMark x1="26879" y1="38479" x2="38728" y2="41705"/>
                        <a14:backgroundMark x1="16185" y1="35484" x2="23988" y2="37558"/>
                        <a14:backgroundMark x1="38728" y1="41705" x2="39306" y2="23041"/>
                        <a14:backgroundMark x1="39306" y1="23041" x2="17630" y2="31106"/>
                        <a14:backgroundMark x1="17630" y1="31106" x2="15896" y2="35253"/>
                        <a14:backgroundMark x1="63006" y1="93318" x2="39017" y2="72120"/>
                        <a14:backgroundMark x1="40751" y1="73041" x2="37283" y2="70968"/>
                        <a14:backgroundMark x1="43064" y1="72350" x2="36994" y2="69816"/>
                        <a14:backgroundMark x1="76879" y1="54147" x2="77457" y2="54608"/>
                        <a14:backgroundMark x1="70520" y1="50000" x2="72832" y2="51382"/>
                        <a14:backgroundMark x1="10116" y1="65668" x2="10405" y2="66820"/>
                        <a14:backgroundMark x1="1734" y1="64516" x2="16185" y2="79263"/>
                        <a14:backgroundMark x1="16185" y1="79263" x2="1734" y2="64516"/>
                        <a14:backgroundMark x1="15896" y1="68433" x2="19075" y2="71659"/>
                        <a14:backgroundMark x1="82081" y1="27189" x2="81792" y2="28802"/>
                        <a14:backgroundMark x1="84682" y1="31567" x2="85838" y2="35484"/>
                        <a14:backgroundMark x1="21965" y1="88710" x2="28035" y2="84332"/>
                        <a14:backgroundMark x1="27457" y1="84793" x2="23699" y2="79724"/>
                        <a14:backgroundMark x1="19942" y1="72120" x2="21676" y2="71889"/>
                        <a14:backgroundMark x1="79769" y1="22350" x2="79191" y2="23041"/>
                        <a14:backgroundMark x1="82659" y1="27650" x2="82081" y2="276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853999" y="2511792"/>
            <a:ext cx="2051720" cy="2572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xmlns="" id="{F933109E-054B-4156-9691-A027E23A1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61528" y="860051"/>
            <a:ext cx="1546106" cy="120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xmlns="" id="{F5EAEBC5-EC45-4829-BAD2-DB37E6141B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screen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94676" l="6498" r="89892">
                        <a14:foregroundMark x1="6498" y1="50463" x2="8303" y2="49537"/>
                        <a14:foregroundMark x1="56679" y1="25926" x2="53430" y2="25926"/>
                        <a14:foregroundMark x1="49097" y1="27546" x2="47292" y2="30324"/>
                        <a14:foregroundMark x1="40794" y1="90046" x2="40433" y2="94676"/>
                        <a14:foregroundMark x1="6859" y1="9491" x2="6859" y2="13657"/>
                        <a14:foregroundMark x1="38989" y1="3935" x2="41516" y2="7639"/>
                        <a14:foregroundMark x1="79061" y1="63657" x2="80866" y2="67361"/>
                        <a14:foregroundMark x1="89170" y1="52083" x2="89170" y2="53704"/>
                        <a14:foregroundMark x1="78700" y1="43981" x2="80144" y2="46528"/>
                        <a14:foregroundMark x1="83755" y1="33333" x2="84838" y2="34491"/>
                        <a14:foregroundMark x1="78339" y1="30556" x2="78700" y2="30093"/>
                        <a14:foregroundMark x1="75090" y1="15278" x2="74007" y2="15741"/>
                        <a14:foregroundMark x1="61372" y1="11343" x2="61733" y2="11343"/>
                        <a14:foregroundMark x1="53069" y1="3009" x2="54152" y2="3704"/>
                        <a14:foregroundMark x1="51986" y1="15509" x2="52347" y2="16898"/>
                        <a14:foregroundMark x1="18773" y1="0" x2="18773" y2="0"/>
                        <a14:foregroundMark x1="53069" y1="3009" x2="48736" y2="3241"/>
                        <a14:foregroundMark x1="60650" y1="10417" x2="54513" y2="11343"/>
                        <a14:backgroundMark x1="74729" y1="31481" x2="75090" y2="31481"/>
                        <a14:backgroundMark x1="70036" y1="21065" x2="70036" y2="21065"/>
                        <a14:backgroundMark x1="86643" y1="70833" x2="89892" y2="70833"/>
                        <a14:backgroundMark x1="22383" y1="0" x2="21300" y2="1389"/>
                        <a14:backgroundMark x1="22744" y1="0" x2="22744" y2="0"/>
                        <a14:backgroundMark x1="24188" y1="231" x2="21661" y2="231"/>
                        <a14:backgroundMark x1="25632" y1="0" x2="26354" y2="0"/>
                        <a14:backgroundMark x1="20578" y1="0" x2="18773" y2="11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345228" y="0"/>
            <a:ext cx="1069261" cy="166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>
            <a:extLst>
              <a:ext uri="{FF2B5EF4-FFF2-40B4-BE49-F238E27FC236}">
                <a16:creationId xmlns:a16="http://schemas.microsoft.com/office/drawing/2014/main" xmlns="" id="{9D74BA5C-8284-47CF-B737-E881E56F7A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67205" y="-1757"/>
            <a:ext cx="9034368" cy="469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Лента лицом вверх 6"/>
          <p:cNvSpPr/>
          <p:nvPr/>
        </p:nvSpPr>
        <p:spPr>
          <a:xfrm>
            <a:off x="714348" y="0"/>
            <a:ext cx="7858180" cy="714380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7972452" cy="571486"/>
          </a:xfrm>
        </p:spPr>
        <p:txBody>
          <a:bodyPr>
            <a:noAutofit/>
          </a:bodyPr>
          <a:lstStyle/>
          <a:p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200" b="1" i="1" spc="300" dirty="0">
                <a:ln w="11430" cmpd="sng">
                  <a:solidFill>
                    <a:srgbClr val="00206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xmlns="" id="{CBA57D1F-99F1-4B6B-A3C3-21F1C3F48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05166" y="3072341"/>
            <a:ext cx="1744813" cy="16765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85852" y="250031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0" y="754220"/>
            <a:ext cx="4786314" cy="2520791"/>
          </a:xfrm>
          <a:prstGeom prst="verticalScroll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Фигурное катание </a:t>
            </a:r>
          </a:p>
          <a:p>
            <a:pPr indent="446088" algn="just"/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фигурное катание зародилось в нашей стране в 1865 г. , коньки в Россию были привезены Петром I из Европейских стран. Первый каток был залит в  Петербурге, через 10 лет там состоялось первое соревнование по фигурному катанию. Фигурное катание стало довольно популярным видом спорта в нашей стране и по прежнему не теряет своей популярности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Вертикальный свиток 12"/>
          <p:cNvSpPr/>
          <p:nvPr/>
        </p:nvSpPr>
        <p:spPr>
          <a:xfrm>
            <a:off x="4143373" y="1714494"/>
            <a:ext cx="5037140" cy="3310890"/>
          </a:xfrm>
          <a:prstGeom prst="vertic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Гимнастика </a:t>
            </a:r>
          </a:p>
          <a:p>
            <a:pPr indent="446088"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возникновения гимнастики в России берет свое начало несколько столетий назад. Сама по себе гимнастика появилась в Древней Греции в 8 веке до нашей эры. Гимнастические упражнения служили средством подготовки юношей к участию в Олимпийских играх. С 1896 г. гимнастика была включена в состав олимпийских игр. В настоящее время в России возрождается гимнастика в качестве массового вида спорта. А российские спортсмены продолжают завоевывать пьедесталы на международных соревнованиях. </a:t>
            </a:r>
          </a:p>
        </p:txBody>
      </p:sp>
      <p:pic>
        <p:nvPicPr>
          <p:cNvPr id="19462" name="Picture 6" descr="https://tolknews.ru/projects/park_sporta/images/tild3938-6366-4739-b166-643139306166__135123127_3906024_pa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504" y="3399952"/>
            <a:ext cx="1891586" cy="1500490"/>
          </a:xfrm>
          <a:prstGeom prst="rect">
            <a:avLst/>
          </a:prstGeom>
          <a:noFill/>
        </p:spPr>
      </p:pic>
      <p:pic>
        <p:nvPicPr>
          <p:cNvPr id="19466" name="Picture 10" descr="http://detsad-kitty.ru/uploads/posts/2016-01/1452601947_8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38683" y="3910596"/>
            <a:ext cx="1032548" cy="1110507"/>
          </a:xfrm>
          <a:prstGeom prst="rect">
            <a:avLst/>
          </a:prstGeom>
          <a:noFill/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9A0FC50F-1E38-4834-8746-4F9F7B22DD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5764" b="100000" l="3350" r="100000">
                        <a14:foregroundMark x1="23618" y1="6628" x2="26968" y2="45245"/>
                        <a14:foregroundMark x1="26968" y1="45245" x2="31491" y2="58501"/>
                        <a14:foregroundMark x1="36013" y1="36599" x2="31156" y2="43228"/>
                        <a14:foregroundMark x1="26968" y1="61095" x2="27471" y2="84438"/>
                        <a14:foregroundMark x1="11390" y1="47262" x2="15075" y2="44957"/>
                        <a14:foregroundMark x1="39196" y1="17003" x2="38023" y2="20173"/>
                        <a14:foregroundMark x1="65997" y1="35159" x2="63484" y2="83862"/>
                        <a14:foregroundMark x1="52094" y1="50432" x2="53601" y2="58501"/>
                        <a14:foregroundMark x1="76214" y1="57637" x2="74874" y2="63401"/>
                        <a14:foregroundMark x1="64657" y1="73199" x2="61139" y2="85014"/>
                        <a14:foregroundMark x1="57286" y1="66859" x2="61474" y2="80692"/>
                        <a14:foregroundMark x1="77052" y1="55043" x2="77387" y2="54467"/>
                        <a14:foregroundMark x1="51424" y1="93084" x2="57454" y2="93660"/>
                        <a14:foregroundMark x1="65494" y1="89625" x2="70687" y2="92219"/>
                        <a14:foregroundMark x1="39866" y1="90202" x2="41876" y2="93948"/>
                        <a14:foregroundMark x1="84590" y1="89337" x2="83250" y2="93660"/>
                        <a14:foregroundMark x1="27136" y1="82997" x2="29481" y2="91931"/>
                        <a14:foregroundMark x1="25963" y1="83862" x2="24623" y2="90490"/>
                        <a14:foregroundMark x1="8040" y1="57925" x2="9380" y2="59942"/>
                        <a14:foregroundMark x1="8375" y1="52738" x2="7873" y2="53314"/>
                        <a14:foregroundMark x1="11390" y1="48703" x2="9883" y2="50432"/>
                        <a14:foregroundMark x1="3350" y1="87032" x2="7370" y2="89625"/>
                        <a14:foregroundMark x1="7203" y1="77522" x2="9045" y2="78963"/>
                        <a14:foregroundMark x1="5528" y1="66571" x2="6365" y2="67723"/>
                        <a14:backgroundMark x1="8375" y1="53890" x2="9380" y2="52738"/>
                        <a14:backgroundMark x1="9380" y1="53026" x2="8208" y2="52450"/>
                        <a14:backgroundMark x1="6030" y1="68588" x2="8543" y2="68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629136" y="575198"/>
            <a:ext cx="2017934" cy="1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493389C5-8914-4D9B-9C77-F482CFEFF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895743" y="56936"/>
            <a:ext cx="1067817" cy="1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xmlns="" id="{05B3890E-72C1-42DA-AC92-D32962464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7300" b="90000" l="4600" r="97000">
                        <a14:foregroundMark x1="4600" y1="79000" x2="9200" y2="76700"/>
                        <a14:foregroundMark x1="57900" y1="7500" x2="60600" y2="7300"/>
                        <a14:foregroundMark x1="89800" y1="67600" x2="92300" y2="65500"/>
                        <a14:foregroundMark x1="94800" y1="65900" x2="97000" y2="643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29917" y="707943"/>
            <a:ext cx="1067817" cy="106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26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C\Desktop\Самообразование\коньки1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4096"/>
          <a:stretch/>
        </p:blipFill>
        <p:spPr bwMode="auto">
          <a:xfrm rot="21253919">
            <a:off x="646754" y="2864883"/>
            <a:ext cx="1265955" cy="2110282"/>
          </a:xfrm>
          <a:prstGeom prst="rect">
            <a:avLst/>
          </a:prstGeom>
          <a:noFill/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xmlns="" id="{D507AA37-DDC9-4799-B7BF-B97752C0E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7467" r="93333">
                        <a14:foregroundMark x1="71560" y1="47931" x2="76800" y2="50800"/>
                        <a14:foregroundMark x1="51467" y1="36933" x2="52116" y2="37288"/>
                        <a14:foregroundMark x1="76800" y1="50800" x2="77600" y2="50933"/>
                        <a14:foregroundMark x1="73600" y1="58267" x2="74133" y2="63333"/>
                        <a14:foregroundMark x1="9467" y1="66000" x2="7467" y2="72267"/>
                        <a14:foregroundMark x1="35200" y1="53867" x2="40400" y2="65067"/>
                        <a14:foregroundMark x1="35733" y1="52800" x2="33600" y2="66667"/>
                        <a14:foregroundMark x1="35200" y1="52667" x2="40000" y2="57067"/>
                        <a14:foregroundMark x1="48400" y1="65733" x2="52133" y2="63867"/>
                        <a14:foregroundMark x1="58667" y1="65200" x2="60933" y2="63867"/>
                        <a14:foregroundMark x1="51867" y1="64800" x2="53733" y2="66000"/>
                        <a14:foregroundMark x1="58400" y1="62267" x2="60800" y2="64267"/>
                        <a14:foregroundMark x1="74133" y1="60133" x2="75958" y2="65486"/>
                        <a14:foregroundMark x1="40133" y1="78133" x2="59333" y2="75067"/>
                        <a14:foregroundMark x1="59333" y1="75067" x2="60533" y2="75067"/>
                        <a14:foregroundMark x1="20000" y1="79467" x2="18133" y2="82533"/>
                        <a14:foregroundMark x1="17733" y1="78133" x2="17467" y2="81867"/>
                        <a14:foregroundMark x1="21200" y1="78800" x2="17733" y2="78400"/>
                        <a14:foregroundMark x1="36400" y1="57067" x2="30400" y2="64400"/>
                        <a14:foregroundMark x1="30400" y1="64400" x2="30400" y2="64533"/>
                        <a14:foregroundMark x1="50667" y1="66667" x2="52533" y2="68133"/>
                        <a14:foregroundMark x1="75733" y1="63600" x2="76702" y2="65114"/>
                        <a14:foregroundMark x1="71067" y1="66133" x2="73504" y2="66760"/>
                        <a14:foregroundMark x1="71467" y1="65067" x2="73568" y2="66643"/>
                        <a14:foregroundMark x1="90933" y1="72000" x2="93333" y2="71333"/>
                        <a14:foregroundMark x1="56800" y1="62000" x2="60000" y2="67867"/>
                        <a14:backgroundMark x1="60267" y1="37867" x2="53867" y2="44667"/>
                        <a14:backgroundMark x1="53867" y1="44667" x2="58000" y2="53067"/>
                        <a14:backgroundMark x1="58000" y1="53067" x2="62667" y2="44533"/>
                        <a14:backgroundMark x1="62667" y1="44533" x2="58933" y2="38400"/>
                        <a14:backgroundMark x1="58133" y1="38133" x2="49067" y2="43600"/>
                        <a14:backgroundMark x1="49067" y1="43600" x2="53067" y2="53333"/>
                        <a14:backgroundMark x1="53067" y1="53333" x2="60933" y2="49600"/>
                        <a14:backgroundMark x1="51467" y1="40000" x2="55600" y2="37467"/>
                        <a14:backgroundMark x1="59333" y1="37867" x2="66667" y2="43467"/>
                        <a14:backgroundMark x1="64267" y1="40267" x2="68667" y2="47200"/>
                        <a14:backgroundMark x1="63600" y1="42533" x2="60267" y2="44000"/>
                        <a14:backgroundMark x1="69867" y1="46267" x2="70133" y2="48133"/>
                        <a14:backgroundMark x1="54667" y1="37467" x2="52533" y2="37867"/>
                        <a14:backgroundMark x1="52400" y1="37867" x2="53067" y2="37467"/>
                        <a14:backgroundMark x1="77200" y1="12400" x2="77200" y2="21867"/>
                        <a14:backgroundMark x1="77200" y1="21867" x2="77600" y2="23333"/>
                        <a14:backgroundMark x1="74133" y1="50267" x2="73867" y2="51467"/>
                        <a14:backgroundMark x1="73867" y1="50267" x2="72400" y2="52400"/>
                        <a14:backgroundMark x1="74267" y1="67867" x2="78533" y2="65733"/>
                        <a14:backgroundMark x1="72667" y1="68267" x2="76667" y2="6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5575" y="0"/>
            <a:ext cx="1358536" cy="135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172" y="196814"/>
            <a:ext cx="6659329" cy="658647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58731" y="1257016"/>
            <a:ext cx="26896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highlight>
                  <a:srgbClr val="CCCCFF"/>
                </a:highlight>
                <a:latin typeface="Times New Roman" pitchFamily="18" charset="0"/>
                <a:cs typeface="Times New Roman" pitchFamily="18" charset="0"/>
              </a:rPr>
              <a:t>Фигурное катание – конькобежный олимпийский вид спорта, основная идея которого заключается в передвижении спортсмена или пары спортсменов по льду на коньках и выполнении специальных элементов под музыку. 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62068" y="3285669"/>
            <a:ext cx="262420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highlight>
                  <a:srgbClr val="CCCCFF"/>
                </a:highlight>
                <a:latin typeface="Times New Roman" pitchFamily="18" charset="0"/>
                <a:cs typeface="Times New Roman" pitchFamily="18" charset="0"/>
              </a:rPr>
              <a:t>опорный прыжок, а также упражнения на следующих снарядах: кольцах, коне, перекладине и параллельных брусьях. </a:t>
            </a:r>
          </a:p>
        </p:txBody>
      </p:sp>
      <p:pic>
        <p:nvPicPr>
          <p:cNvPr id="18434" name="Picture 2" descr="C:\Users\PC\Desktop\Самообразование\гимнастика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05234" y="1608874"/>
            <a:ext cx="1143008" cy="1480715"/>
          </a:xfrm>
          <a:prstGeom prst="rect">
            <a:avLst/>
          </a:prstGeom>
          <a:noFill/>
        </p:spPr>
      </p:pic>
      <p:sp>
        <p:nvSpPr>
          <p:cNvPr id="6166" name="AutoShape 22" descr="https://pbs.twimg.com/media/DY0ilgLWAAARNme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1" descr="C:\Users\PC\Desktop\Самообразование\коньки2.jpg">
            <a:extLst>
              <a:ext uri="{FF2B5EF4-FFF2-40B4-BE49-F238E27FC236}">
                <a16:creationId xmlns:a16="http://schemas.microsoft.com/office/drawing/2014/main" xmlns="" id="{9AA76484-D2AC-461A-9145-57D430526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62371" y="1257017"/>
            <a:ext cx="1644574" cy="24668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9D6FFC1-7298-477F-BA27-D9F7AF3C87BD}"/>
              </a:ext>
            </a:extLst>
          </p:cNvPr>
          <p:cNvSpPr txBox="1"/>
          <p:nvPr/>
        </p:nvSpPr>
        <p:spPr>
          <a:xfrm>
            <a:off x="5836776" y="1319182"/>
            <a:ext cx="3265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highlight>
                  <a:srgbClr val="CCCCFF"/>
                </a:highlight>
                <a:latin typeface="Times New Roman" pitchFamily="18" charset="0"/>
                <a:cs typeface="Times New Roman" pitchFamily="18" charset="0"/>
              </a:rPr>
              <a:t>Спортивная гимнастика – это олимпийский вид спорта, который включает в себя соревнования в вольных упражнениях, упражнениях на гимнастических снарядах, а также в опорных прыжках. В программу  включены: вольные упражнения, упражнения на брусьях разной высоты, бревне и опорных прыжках,</a:t>
            </a:r>
            <a:endParaRPr lang="ru-RU" sz="1400" dirty="0"/>
          </a:p>
        </p:txBody>
      </p:sp>
      <p:pic>
        <p:nvPicPr>
          <p:cNvPr id="17" name="Picture 1" descr="C:\Users\PC\Desktop\Самообразование\гимнастика5.jpg">
            <a:extLst>
              <a:ext uri="{FF2B5EF4-FFF2-40B4-BE49-F238E27FC236}">
                <a16:creationId xmlns:a16="http://schemas.microsoft.com/office/drawing/2014/main" xmlns="" id="{8D0E5D10-F200-4290-B39D-B320FDD3E4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865" b="89942" l="9938" r="95859">
                        <a14:foregroundMark x1="65010" y1="40426" x2="64596" y2="41973"/>
                        <a14:foregroundMark x1="63975" y1="39458" x2="61698" y2="40232"/>
                        <a14:foregroundMark x1="59006" y1="80851" x2="51553" y2="82979"/>
                        <a14:foregroundMark x1="91511" y1="84333" x2="89648" y2="83366"/>
                        <a14:foregroundMark x1="95859" y1="86460" x2="91718" y2="79884"/>
                        <a14:foregroundMark x1="91511" y1="68279" x2="85921" y2="70019"/>
                        <a14:foregroundMark x1="41615" y1="33269" x2="30849" y2="28433"/>
                        <a14:foregroundMark x1="44928" y1="30174" x2="43064" y2="28046"/>
                        <a14:foregroundMark x1="33333" y1="23211" x2="33333" y2="23404"/>
                        <a14:foregroundMark x1="30228" y1="22824" x2="29193" y2="23017"/>
                        <a14:foregroundMark x1="33747" y1="22824" x2="37060" y2="25338"/>
                        <a14:foregroundMark x1="36232" y1="25145" x2="43064" y2="27079"/>
                        <a14:foregroundMark x1="24845" y1="24758" x2="23395" y2="29400"/>
                        <a14:foregroundMark x1="53623" y1="42360" x2="55280" y2="43714"/>
                        <a14:foregroundMark x1="82816" y1="44294" x2="85714" y2="51064"/>
                        <a14:foregroundMark x1="83230" y1="43520" x2="81159" y2="43520"/>
                        <a14:backgroundMark x1="22981" y1="20116" x2="14907" y2="35590"/>
                        <a14:backgroundMark x1="14907" y1="35590" x2="5176" y2="19729"/>
                        <a14:backgroundMark x1="5176" y1="19729" x2="13665" y2="2128"/>
                        <a14:backgroundMark x1="13665" y1="2128" x2="71222" y2="2128"/>
                        <a14:backgroundMark x1="71222" y1="2128" x2="90683" y2="6770"/>
                        <a14:backgroundMark x1="90683" y1="6770" x2="97723" y2="23017"/>
                        <a14:backgroundMark x1="97723" y1="23017" x2="96273" y2="67505"/>
                        <a14:backgroundMark x1="80124" y1="40812" x2="77226" y2="35977"/>
                        <a14:backgroundMark x1="96273" y1="67505" x2="86128" y2="50870"/>
                        <a14:backgroundMark x1="28571" y1="22244" x2="22360" y2="20503"/>
                        <a14:backgroundMark x1="77226" y1="35977" x2="43478" y2="26499"/>
                        <a14:backgroundMark x1="22360" y1="20503" x2="22360" y2="20503"/>
                        <a14:backgroundMark x1="18427" y1="26886" x2="16149" y2="27466"/>
                        <a14:backgroundMark x1="51139" y1="9284" x2="90476" y2="580"/>
                        <a14:backgroundMark x1="90476" y1="580" x2="90476" y2="17988"/>
                        <a14:backgroundMark x1="90476" y1="17988" x2="76605" y2="28820"/>
                        <a14:backgroundMark x1="76605" y1="28820" x2="57557" y2="32108"/>
                        <a14:backgroundMark x1="57557" y1="32108" x2="45549" y2="17795"/>
                        <a14:backgroundMark x1="45549" y1="17795" x2="50311" y2="9091"/>
                        <a14:backgroundMark x1="36232" y1="17021" x2="35404" y2="16828"/>
                        <a14:backgroundMark x1="36853" y1="18375" x2="36025" y2="17602"/>
                        <a14:backgroundMark x1="31263" y1="19342" x2="34990" y2="21663"/>
                        <a14:backgroundMark x1="19669" y1="28627" x2="19462" y2="29594"/>
                        <a14:backgroundMark x1="18841" y1="28820" x2="16356" y2="40232"/>
                        <a14:backgroundMark x1="20497" y1="24565" x2="17391" y2="37911"/>
                        <a14:backgroundMark x1="18427" y1="29787" x2="20497" y2="35590"/>
                        <a14:backgroundMark x1="18427" y1="31721" x2="21325" y2="36170"/>
                        <a14:backgroundMark x1="66253" y1="34816" x2="65631" y2="34429"/>
                        <a14:backgroundMark x1="51139" y1="33269" x2="65424" y2="35977"/>
                        <a14:backgroundMark x1="66874" y1="33075" x2="53002" y2="34816"/>
                        <a14:backgroundMark x1="58799" y1="29981" x2="57350" y2="40039"/>
                        <a14:backgroundMark x1="62733" y1="33075" x2="62940" y2="38298"/>
                        <a14:backgroundMark x1="67081" y1="35397" x2="63768" y2="37137"/>
                        <a14:backgroundMark x1="67909" y1="36944" x2="63147" y2="38298"/>
                        <a14:backgroundMark x1="83023" y1="86460" x2="78261" y2="84333"/>
                        <a14:backgroundMark x1="80331" y1="84333" x2="83644" y2="85880"/>
                        <a14:backgroundMark x1="81781" y1="78143" x2="79503" y2="86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 l="-687" t="-1337" b="-3595"/>
          <a:stretch/>
        </p:blipFill>
        <p:spPr bwMode="auto">
          <a:xfrm flipH="1">
            <a:off x="7024524" y="3068953"/>
            <a:ext cx="1758478" cy="1960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xmlns="" id="{A6D42116-3DB9-4E41-A5F6-F297214BB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31" b="94464" l="6348" r="92676">
                        <a14:foregroundMark x1="92773" y1="47059" x2="87988" y2="68166"/>
                        <a14:foregroundMark x1="87988" y1="68166" x2="87988" y2="76240"/>
                        <a14:foregroundMark x1="67090" y1="2768" x2="67480" y2="4498"/>
                        <a14:foregroundMark x1="84082" y1="1845" x2="83105" y2="2307"/>
                        <a14:foregroundMark x1="66602" y1="923" x2="67480" y2="2999"/>
                        <a14:foregroundMark x1="83691" y1="1845" x2="85645" y2="461"/>
                        <a14:foregroundMark x1="17090" y1="40946" x2="19824" y2="53057"/>
                        <a14:foregroundMark x1="19824" y1="53057" x2="16895" y2="86736"/>
                        <a14:foregroundMark x1="16895" y1="86736" x2="16113" y2="88927"/>
                        <a14:foregroundMark x1="15332" y1="58708" x2="12012" y2="67243"/>
                        <a14:foregroundMark x1="12012" y1="67243" x2="12012" y2="67359"/>
                        <a14:foregroundMark x1="11035" y1="68512" x2="6445" y2="68051"/>
                        <a14:foregroundMark x1="5078" y1="66436" x2="10840" y2="74164"/>
                        <a14:foregroundMark x1="10840" y1="74164" x2="13379" y2="83160"/>
                        <a14:foregroundMark x1="13379" y1="83160" x2="12207" y2="89850"/>
                        <a14:foregroundMark x1="15918" y1="90773" x2="15918" y2="94464"/>
                        <a14:foregroundMark x1="29980" y1="67128" x2="30762" y2="74164"/>
                        <a14:foregroundMark x1="38770" y1="29758" x2="37109" y2="36217"/>
                        <a14:foregroundMark x1="39746" y1="17070" x2="38281" y2="17993"/>
                        <a14:foregroundMark x1="35938" y1="22030" x2="35742" y2="26413"/>
                        <a14:foregroundMark x1="38574" y1="18916" x2="37109" y2="207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69561" y="0"/>
            <a:ext cx="1484753" cy="125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4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виток: вертикальный 4"/>
          <p:cNvSpPr/>
          <p:nvPr/>
        </p:nvSpPr>
        <p:spPr>
          <a:xfrm>
            <a:off x="-3823" y="820220"/>
            <a:ext cx="4560072" cy="3273266"/>
          </a:xfrm>
          <a:prstGeom prst="verticalScroll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гимнастики в России  можно разделить на три основных этапа:</a:t>
            </a:r>
          </a:p>
          <a:p>
            <a:pPr algn="ctr"/>
            <a:r>
              <a:rPr lang="ru-RU" sz="1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Первый этап – до 1863 г. Гимнастика использовалась в военных ведомствах для общей физической подготовки военнослужащих;</a:t>
            </a:r>
          </a:p>
          <a:p>
            <a:pPr algn="ctr"/>
            <a:r>
              <a:rPr lang="ru-RU" sz="1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Второй – 1863 - 1907 гг.  образовывается и развивается спортивные кружки; </a:t>
            </a:r>
          </a:p>
          <a:p>
            <a:pPr algn="ctr"/>
            <a:r>
              <a:rPr lang="ru-RU" sz="1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Третий этап – 1907 – 1914 гг. происходит становление спортивной гимнастики, выход ее на международную арену; </a:t>
            </a:r>
          </a:p>
          <a:p>
            <a:pPr algn="ctr"/>
            <a:r>
              <a:rPr lang="ru-RU" sz="1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\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D1AB9016-122B-4261-AAB2-8BFCAF165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80577"/>
            <a:ext cx="8856984" cy="820342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660066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99FF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CCCCFF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6" name="Свиток: горизонтальный 5"/>
          <p:cNvSpPr/>
          <p:nvPr/>
        </p:nvSpPr>
        <p:spPr>
          <a:xfrm>
            <a:off x="4391318" y="206634"/>
            <a:ext cx="4560072" cy="4669036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Фигурное катание в России</a:t>
            </a:r>
          </a:p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1838 году в Петербурге вышел первый учебник для фигуристов — «Зимние забавы и искусство бега на коньках».</a:t>
            </a:r>
          </a:p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1865 году в </a:t>
            </a:r>
            <a:r>
              <a:rPr lang="ru-RU" sz="1400" i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Юсуповском</a:t>
            </a:r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саду на Садовой улице был открыт первый в России общественный каток. </a:t>
            </a:r>
          </a:p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1908г - Первые соревнования фигуристов на Олимпиаде. </a:t>
            </a:r>
          </a:p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1908 -Первый российским олимпийским чемпион в фигурном катании стал Николай Панин-</a:t>
            </a:r>
            <a:r>
              <a:rPr lang="ru-RU" sz="1400" i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Коломенкин</a:t>
            </a:r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4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настоящее время уделяется большое значение возрождению фигурного катания в России. Всё больше и больше открывается спортивных секций и школ. 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62" name="Picture 18" descr="https://creazilla-store.fra1.digitaloceanspaces.com/cliparts/4305/woman-figure-skater-clipart-md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07608" y="1959364"/>
            <a:ext cx="1167419" cy="1040463"/>
          </a:xfrm>
          <a:prstGeom prst="rect">
            <a:avLst/>
          </a:prstGeom>
          <a:noFill/>
        </p:spPr>
      </p:pic>
      <p:pic>
        <p:nvPicPr>
          <p:cNvPr id="6180" name="Picture 36" descr="https://img-fotki.yandex.ru/get/518060/16969765.271/0_ae548_2fe64199_orig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34280" y="4334530"/>
            <a:ext cx="1000132" cy="696223"/>
          </a:xfrm>
          <a:prstGeom prst="rect">
            <a:avLst/>
          </a:prstGeom>
          <a:noFill/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73C2907D-D792-4942-8E6F-B9A705744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34" b="96689" l="4601" r="94271">
                        <a14:foregroundMark x1="7899" y1="68433" x2="9809" y2="53863"/>
                        <a14:foregroundMark x1="9809" y1="53863" x2="13281" y2="40839"/>
                        <a14:foregroundMark x1="13281" y1="40839" x2="18576" y2="35982"/>
                        <a14:foregroundMark x1="18576" y1="35982" x2="20139" y2="35982"/>
                        <a14:foregroundMark x1="29774" y1="54746" x2="29427" y2="60927"/>
                        <a14:foregroundMark x1="21528" y1="29360" x2="26128" y2="39735"/>
                        <a14:foregroundMark x1="26128" y1="39735" x2="26997" y2="44371"/>
                        <a14:foregroundMark x1="44271" y1="19647" x2="41753" y2="32450"/>
                        <a14:foregroundMark x1="41753" y1="32450" x2="43142" y2="46578"/>
                        <a14:foregroundMark x1="43142" y1="46578" x2="44271" y2="51214"/>
                        <a14:foregroundMark x1="46441" y1="13245" x2="44792" y2="16777"/>
                        <a14:foregroundMark x1="47222" y1="12804" x2="48698" y2="13024"/>
                        <a14:foregroundMark x1="51649" y1="13466" x2="55208" y2="24503"/>
                        <a14:foregroundMark x1="55208" y1="24503" x2="57118" y2="37748"/>
                        <a14:foregroundMark x1="57118" y1="37748" x2="56424" y2="41280"/>
                        <a14:foregroundMark x1="50260" y1="12804" x2="51389" y2="13024"/>
                        <a14:foregroundMark x1="50694" y1="15673" x2="51302" y2="15673"/>
                        <a14:foregroundMark x1="42274" y1="87196" x2="48090" y2="88521"/>
                        <a14:foregroundMark x1="48090" y1="88521" x2="53993" y2="95364"/>
                        <a14:foregroundMark x1="42448" y1="92274" x2="40104" y2="96689"/>
                        <a14:foregroundMark x1="4601" y1="84106" x2="6337" y2="83664"/>
                        <a14:foregroundMark x1="23351" y1="35099" x2="26563" y2="41943"/>
                        <a14:foregroundMark x1="70920" y1="30243" x2="75694" y2="71082"/>
                        <a14:foregroundMark x1="75694" y1="71082" x2="80122" y2="78808"/>
                        <a14:foregroundMark x1="80122" y1="78808" x2="83767" y2="68212"/>
                        <a14:foregroundMark x1="83767" y1="68212" x2="87066" y2="40839"/>
                        <a14:foregroundMark x1="87066" y1="40839" x2="88281" y2="37307"/>
                        <a14:foregroundMark x1="84983" y1="26049" x2="88542" y2="26049"/>
                        <a14:foregroundMark x1="91927" y1="27815" x2="92882" y2="27815"/>
                        <a14:foregroundMark x1="92535" y1="28698" x2="94271" y2="36645"/>
                        <a14:foregroundMark x1="49913" y1="19647" x2="49913" y2="236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01123" y="4093486"/>
            <a:ext cx="2555665" cy="100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8B1B3E2-6AA0-465C-A0B8-9CA3E269749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foregroundMark x1="56709" y1="50629" x2="60224" y2="41818"/>
                        <a14:foregroundMark x1="60224" y1="41818" x2="58466" y2="38042"/>
                        <a14:foregroundMark x1="36741" y1="20420" x2="60224" y2="16364"/>
                        <a14:foregroundMark x1="60224" y1="16364" x2="61661" y2="15804"/>
                        <a14:foregroundMark x1="63738" y1="12308" x2="63738" y2="12308"/>
                        <a14:foregroundMark x1="23003" y1="14965" x2="23003" y2="14965"/>
                        <a14:foregroundMark x1="23163" y1="18042" x2="23163" y2="15105"/>
                        <a14:foregroundMark x1="23003" y1="17203" x2="24281" y2="20699"/>
                        <a14:foregroundMark x1="25719" y1="17762" x2="23642" y2="20280"/>
                        <a14:foregroundMark x1="20767" y1="14965" x2="20767" y2="14965"/>
                        <a14:foregroundMark x1="20767" y1="15385" x2="20767" y2="15385"/>
                        <a14:foregroundMark x1="30671" y1="45315" x2="30671" y2="45315"/>
                        <a14:foregroundMark x1="29872" y1="44895" x2="30671" y2="45315"/>
                        <a14:foregroundMark x1="29233" y1="44895" x2="31949" y2="46573"/>
                        <a14:foregroundMark x1="81789" y1="41538" x2="83866" y2="40000"/>
                        <a14:foregroundMark x1="80831" y1="40699" x2="81789" y2="40699"/>
                        <a14:foregroundMark x1="29393" y1="44336" x2="29233" y2="486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43930" y="4041173"/>
            <a:ext cx="1034530" cy="11816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4552EA2-4C43-44AA-BF2D-A0EB7C8F352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898" b="96590" l="7348" r="97764">
                        <a14:foregroundMark x1="47125" y1="8404" x2="57029" y2="5968"/>
                        <a14:foregroundMark x1="50319" y1="5359" x2="50319" y2="5359"/>
                        <a14:foregroundMark x1="49201" y1="5359" x2="49201" y2="5359"/>
                        <a14:foregroundMark x1="66613" y1="4263" x2="66933" y2="3898"/>
                        <a14:foregroundMark x1="63099" y1="5359" x2="63099" y2="5359"/>
                        <a14:foregroundMark x1="36901" y1="85627" x2="29393" y2="88916"/>
                        <a14:foregroundMark x1="24760" y1="94397" x2="37700" y2="96711"/>
                        <a14:foregroundMark x1="37700" y1="96711" x2="38978" y2="96224"/>
                        <a14:foregroundMark x1="75240" y1="58465" x2="83067" y2="65530"/>
                        <a14:foregroundMark x1="83067" y1="65530" x2="83227" y2="65773"/>
                        <a14:foregroundMark x1="84505" y1="33739" x2="98083" y2="31060"/>
                        <a14:foregroundMark x1="98083" y1="31060" x2="85942" y2="35445"/>
                        <a14:foregroundMark x1="85942" y1="35445" x2="87061" y2="34714"/>
                        <a14:foregroundMark x1="88658" y1="32521" x2="88658" y2="32521"/>
                        <a14:foregroundMark x1="86741" y1="32034" x2="84505" y2="28624"/>
                        <a14:foregroundMark x1="89936" y1="28624" x2="91054" y2="33861"/>
                        <a14:foregroundMark x1="93131" y1="35201" x2="91534" y2="34105"/>
                        <a14:foregroundMark x1="10863" y1="48234" x2="13259" y2="49086"/>
                        <a14:foregroundMark x1="12939" y1="48477" x2="9265" y2="52741"/>
                        <a14:foregroundMark x1="14058" y1="47990" x2="12141" y2="45554"/>
                        <a14:foregroundMark x1="8147" y1="47990" x2="7348" y2="48234"/>
                        <a14:foregroundMark x1="7188" y1="51644" x2="7188" y2="51644"/>
                        <a14:foregroundMark x1="54792" y1="38002" x2="54792" y2="380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58605" y="4233350"/>
            <a:ext cx="625498" cy="820342"/>
          </a:xfrm>
          <a:prstGeom prst="rect">
            <a:avLst/>
          </a:prstGeom>
        </p:spPr>
      </p:pic>
    </p:spTree>
  </p:cSld>
  <p:clrMapOvr>
    <a:masterClrMapping/>
  </p:clrMapOvr>
  <p:transition advTm="995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xmlns="" id="{8A4D1771-73F4-403E-8DCA-C1BF2C231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75390" y="513821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92558" y="1017478"/>
            <a:ext cx="379395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n w="9000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Полноценное физическое развитие ребенка играет ведущую роль в его жизни. Занятия спортом активно развивают в ребенке : уверенность в себе, независимость, умение находить общий язык; повышает самооценку ; развивает волю. У спортивных детей почти нет времени на бесполезные занятия, они меньше болеют. Спорт благотворно влияет на мышцы, суставы, легкие, а также улучшает мозговую деятельность. </a:t>
            </a:r>
          </a:p>
          <a:p>
            <a:pPr algn="ctr"/>
            <a:r>
              <a:rPr lang="ru-RU" sz="1400" b="1" i="1" dirty="0">
                <a:ln w="9000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Обязательно приучайте ребенка к спорту. Как видите, преимуществ масса.</a:t>
            </a:r>
          </a:p>
          <a:p>
            <a:pPr algn="ctr"/>
            <a:endParaRPr lang="ru-RU" sz="1400" i="1" dirty="0">
              <a:ln>
                <a:solidFill>
                  <a:schemeClr val="accent4">
                    <a:lumMod val="75000"/>
                  </a:schemeClr>
                </a:solidFill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A5DF4637-9133-45AA-8517-09FB08BCC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0577"/>
            <a:ext cx="9144000" cy="820342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3399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660066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99FF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99FF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6430E08E-C306-4A1C-9126-386708517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86937" y="397696"/>
            <a:ext cx="3553616" cy="376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C\Desktop\Самообразование\диана5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43185" y="1017478"/>
            <a:ext cx="1342502" cy="2079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PC\Desktop\Самообразование\диана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0336063">
            <a:off x="7403143" y="2672029"/>
            <a:ext cx="1535148" cy="1432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PC\Desktop\Самообразование\диана4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86512" y="2787774"/>
            <a:ext cx="1421944" cy="2154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PC\Desktop\Самообразование\диана3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968895">
            <a:off x="6886258" y="1363125"/>
            <a:ext cx="1563417" cy="1308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Users\PC\Desktop\Самообразование\диана1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1727" y="3097195"/>
            <a:ext cx="1741989" cy="16984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xmlns="" id="{B0D03BF2-D3D7-41F5-A10C-13EAA9F2C4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2852913" y="3801333"/>
            <a:ext cx="3283811" cy="131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98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774" y="80577"/>
            <a:ext cx="7972452" cy="820342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CCCCFF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660066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b="1" i="1" spc="300" dirty="0">
                <a:ln w="1143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bg1"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756" y="1000114"/>
            <a:ext cx="8964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Место спорту должно быть в каждой семье, прививая детям любовь к занятиям спортом мы помогаем им стать активнее, сильнее, выдержанней, и, самое главное здоровей. </a:t>
            </a:r>
          </a:p>
          <a:p>
            <a:pPr algn="ctr"/>
            <a:r>
              <a:rPr lang="ru-RU" sz="1600" b="1" i="1" dirty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семье приветствуется активный отдых, и отдается предпочтение совместному времяпрепровождению с пользой для здоровья!</a:t>
            </a:r>
          </a:p>
        </p:txBody>
      </p:sp>
      <p:pic>
        <p:nvPicPr>
          <p:cNvPr id="26625" name="Picture 1" descr="C:\Users\PC\Desktop\Самообразование\коньки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21266355">
            <a:off x="472586" y="2040606"/>
            <a:ext cx="2428892" cy="2500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6" name="Picture 2" descr="C:\Users\PC\Desktop\Самообразование\гимнастика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57554" y="2428874"/>
            <a:ext cx="2428893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7" name="Picture 3" descr="C:\Users\PC\Desktop\Самообразование\плавонье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328079">
            <a:off x="6253834" y="2039005"/>
            <a:ext cx="242889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006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Лента лицом вверх 11"/>
          <p:cNvSpPr/>
          <p:nvPr/>
        </p:nvSpPr>
        <p:spPr>
          <a:xfrm>
            <a:off x="714348" y="142858"/>
            <a:ext cx="7858180" cy="785818"/>
          </a:xfrm>
          <a:prstGeom prst="ribbon2">
            <a:avLst>
              <a:gd name="adj1" fmla="val 16667"/>
              <a:gd name="adj2" fmla="val 75000"/>
            </a:avLst>
          </a:prstGeom>
          <a:solidFill>
            <a:schemeClr val="bg1">
              <a:lumMod val="9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5604" name="Picture 4" descr="https://3600sec.ru/wp-content/uploads/krasivie-bukvi-s-kartinkami-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28926" y="142858"/>
            <a:ext cx="642941" cy="642942"/>
          </a:xfrm>
          <a:prstGeom prst="rect">
            <a:avLst/>
          </a:prstGeom>
          <a:noFill/>
        </p:spPr>
      </p:pic>
      <p:pic>
        <p:nvPicPr>
          <p:cNvPr id="25606" name="Picture 6" descr="http://xn----gtbdmbeft1bdk.net/images/developing_pictures/310.gi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00430" y="142858"/>
            <a:ext cx="727952" cy="642942"/>
          </a:xfrm>
          <a:prstGeom prst="rect">
            <a:avLst/>
          </a:prstGeom>
          <a:noFill/>
        </p:spPr>
      </p:pic>
      <p:pic>
        <p:nvPicPr>
          <p:cNvPr id="25608" name="Picture 8" descr="http://tropa96.ru/images/stories/7/4obr/a1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9124" y="142858"/>
            <a:ext cx="500066" cy="584910"/>
          </a:xfrm>
          <a:prstGeom prst="rect">
            <a:avLst/>
          </a:prstGeom>
          <a:noFill/>
        </p:spPr>
      </p:pic>
      <p:pic>
        <p:nvPicPr>
          <p:cNvPr id="25610" name="Picture 10" descr="https://abvgdee.ru/images/kartinki/alfavit8/o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00628" y="142858"/>
            <a:ext cx="785818" cy="657301"/>
          </a:xfrm>
          <a:prstGeom prst="rect">
            <a:avLst/>
          </a:prstGeom>
          <a:noFill/>
        </p:spPr>
      </p:pic>
      <p:pic>
        <p:nvPicPr>
          <p:cNvPr id="25612" name="Picture 12" descr="https://i.pinimg.com/originals/63/b7/6c/63b76ccb0fe79c92b755ffb597699c31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86446" y="142858"/>
            <a:ext cx="642942" cy="642942"/>
          </a:xfrm>
          <a:prstGeom prst="rect">
            <a:avLst/>
          </a:prstGeom>
          <a:noFill/>
        </p:spPr>
      </p:pic>
      <p:pic>
        <p:nvPicPr>
          <p:cNvPr id="25614" name="Picture 14" descr="http://tg-bel.ucoz.ru/GDO/logo-porodicna-trka-1-e1552647158446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6098" y="1071552"/>
            <a:ext cx="3945734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TextBox 17"/>
          <p:cNvSpPr txBox="1"/>
          <p:nvPr/>
        </p:nvSpPr>
        <p:spPr>
          <a:xfrm>
            <a:off x="714348" y="1214428"/>
            <a:ext cx="3429024" cy="2517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Люди, регулярно занимающиеся спортом меньше подвержены болезням, дольше живут и воспринимаются людьми как более счастливые.</a:t>
            </a:r>
          </a:p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 лучшая альтернатива пагубным привычкам.</a:t>
            </a:r>
          </a:p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Гипотеза, что занятие спортом положительно влияет на человека доказана.</a:t>
            </a:r>
          </a:p>
          <a:p>
            <a:pPr marL="342900" indent="-342900"/>
            <a:endParaRPr lang="ru-RU" sz="1400" i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0034" y="3397108"/>
            <a:ext cx="8001056" cy="1320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Таким образом, чтобы сохранить здоровый образ жизни нужно укреплять свое здоровье!</a:t>
            </a:r>
          </a:p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Хорошее здоровье – основа долгой , счастливой полноценной жизни. Сочетание физических упражнений с закаливанием повышает защитные функции организма .</a:t>
            </a:r>
          </a:p>
          <a:p>
            <a:pPr indent="446088" algn="just">
              <a:lnSpc>
                <a:spcPct val="114000"/>
              </a:lnSpc>
            </a:pPr>
            <a:r>
              <a:rPr lang="ru-RU" sz="1400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 развитый и закаленный человек обладает высоким жизненным тонусом , не подвержен заболеванием , в любых условия способен сохранить бодрость духа оптимизм. </a:t>
            </a:r>
          </a:p>
        </p:txBody>
      </p:sp>
    </p:spTree>
  </p:cSld>
  <p:clrMapOvr>
    <a:masterClrMapping/>
  </p:clrMapOvr>
  <p:transition advTm="1021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14">
            <a:extLst>
              <a:ext uri="{FF2B5EF4-FFF2-40B4-BE49-F238E27FC236}">
                <a16:creationId xmlns:a16="http://schemas.microsoft.com/office/drawing/2014/main" xmlns="" id="{39482EC8-3386-4F14-9A36-7CDD80CE4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272" b="93291" l="7029" r="92173">
                        <a14:foregroundMark x1="66933" y1="7029" x2="64856" y2="16454"/>
                        <a14:foregroundMark x1="64856" y1="16454" x2="65974" y2="26358"/>
                        <a14:foregroundMark x1="65974" y1="26358" x2="71885" y2="34505"/>
                        <a14:foregroundMark x1="71885" y1="34505" x2="68211" y2="57188"/>
                        <a14:foregroundMark x1="61342" y1="6230" x2="56390" y2="14537"/>
                        <a14:foregroundMark x1="56390" y1="14537" x2="56550" y2="15335"/>
                        <a14:foregroundMark x1="61661" y1="6230" x2="57348" y2="8946"/>
                        <a14:foregroundMark x1="59585" y1="7188" x2="63099" y2="5591"/>
                        <a14:foregroundMark x1="59425" y1="6550" x2="61981" y2="6230"/>
                        <a14:foregroundMark x1="91374" y1="25080" x2="92492" y2="26677"/>
                        <a14:foregroundMark x1="64537" y1="61022" x2="65495" y2="61981"/>
                        <a14:foregroundMark x1="7029" y1="59105" x2="11502" y2="59585"/>
                        <a14:foregroundMark x1="20288" y1="58626" x2="21406" y2="66933"/>
                        <a14:foregroundMark x1="30990" y1="89297" x2="30671" y2="92492"/>
                        <a14:foregroundMark x1="60863" y1="71885" x2="61182" y2="72843"/>
                        <a14:foregroundMark x1="65016" y1="58786" x2="64696" y2="57508"/>
                        <a14:foregroundMark x1="27796" y1="93131" x2="29712" y2="932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80674" y="-54248"/>
            <a:ext cx="2224790" cy="222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finzakaz.net/wa-data/public/photos/64/00/64/64.97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86116" y="3571882"/>
            <a:ext cx="5715000" cy="1219201"/>
          </a:xfrm>
          <a:prstGeom prst="rect">
            <a:avLst/>
          </a:prstGeom>
          <a:noFill/>
        </p:spPr>
      </p:pic>
      <p:pic>
        <p:nvPicPr>
          <p:cNvPr id="1032" name="Picture 8" descr="http://3mu.ru/wp-content/uploads/2019/05/nadpis-09-0019-ico.png"/>
          <p:cNvPicPr>
            <a:picLocks noChangeAspect="1" noChangeArrowheads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80805" y="1603131"/>
            <a:ext cx="8001056" cy="1233915"/>
          </a:xfrm>
          <a:prstGeom prst="rect">
            <a:avLst/>
          </a:prstGeom>
          <a:noFill/>
        </p:spPr>
      </p:pic>
      <p:pic>
        <p:nvPicPr>
          <p:cNvPr id="25" name="Picture 36" descr="https://img.pngio.com/skis-icon-noto-emoji-activities-iconset-google-skis-png-1024_1024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2139" y="1844271"/>
            <a:ext cx="1000131" cy="1000132"/>
          </a:xfrm>
          <a:prstGeom prst="rect">
            <a:avLst/>
          </a:prstGeom>
          <a:noFill/>
        </p:spPr>
      </p:pic>
      <p:sp>
        <p:nvSpPr>
          <p:cNvPr id="1076" name="AutoShape 52" descr="https://mmedia.ozone.ru/multimedia/101377778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8" name="AutoShape 54" descr="https://mmedia.ozone.ru/multimedia/101377778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80" name="AutoShape 56" descr="https://mmedia.ozone.ru/multimedia/101377778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2" name="Picture 68" descr="https://i.pinimg.com/originals/bb/0d/80/bb0d809781608349d83b481965840c7b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66165" y="2653282"/>
            <a:ext cx="851376" cy="851376"/>
          </a:xfrm>
          <a:prstGeom prst="rect">
            <a:avLst/>
          </a:prstGeom>
          <a:noFill/>
        </p:spPr>
      </p:pic>
      <p:pic>
        <p:nvPicPr>
          <p:cNvPr id="4104" name="Picture 8">
            <a:extLst>
              <a:ext uri="{FF2B5EF4-FFF2-40B4-BE49-F238E27FC236}">
                <a16:creationId xmlns:a16="http://schemas.microsoft.com/office/drawing/2014/main" xmlns="" id="{A778F3C0-AA90-4574-9567-EA4C858E47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0119" l="2222" r="92444">
                        <a14:foregroundMark x1="6778" y1="50833" x2="23444" y2="40714"/>
                        <a14:foregroundMark x1="21333" y1="37857" x2="28889" y2="45357"/>
                        <a14:foregroundMark x1="20111" y1="35595" x2="28333" y2="42738"/>
                        <a14:foregroundMark x1="19556" y1="34167" x2="29778" y2="43333"/>
                        <a14:foregroundMark x1="19222" y1="35000" x2="4556" y2="46429"/>
                        <a14:foregroundMark x1="4556" y1="46429" x2="2444" y2="50833"/>
                        <a14:foregroundMark x1="23667" y1="68810" x2="34667" y2="90238"/>
                        <a14:foregroundMark x1="19667" y1="70119" x2="12889" y2="75714"/>
                        <a14:foregroundMark x1="15889" y1="72262" x2="15000" y2="83333"/>
                        <a14:foregroundMark x1="10889" y1="82738" x2="17889" y2="83810"/>
                        <a14:foregroundMark x1="23889" y1="75357" x2="22444" y2="80714"/>
                        <a14:foregroundMark x1="69667" y1="20119" x2="80000" y2="61786"/>
                        <a14:foregroundMark x1="80000" y1="61786" x2="81889" y2="80714"/>
                        <a14:foregroundMark x1="60146" y1="80863" x2="56889" y2="86190"/>
                        <a14:foregroundMark x1="71444" y1="62381" x2="65491" y2="72119"/>
                        <a14:foregroundMark x1="56889" y1="86190" x2="56889" y2="86429"/>
                        <a14:foregroundMark x1="71889" y1="71667" x2="63889" y2="89524"/>
                        <a14:foregroundMark x1="70778" y1="20476" x2="68444" y2="37262"/>
                        <a14:foregroundMark x1="69333" y1="22024" x2="71111" y2="35000"/>
                        <a14:foregroundMark x1="51667" y1="25119" x2="70111" y2="31190"/>
                        <a14:foregroundMark x1="70111" y1="31190" x2="80222" y2="32262"/>
                        <a14:foregroundMark x1="80222" y1="32262" x2="81000" y2="31905"/>
                        <a14:foregroundMark x1="51444" y1="28810" x2="50222" y2="48690"/>
                        <a14:foregroundMark x1="46778" y1="27857" x2="30222" y2="38452"/>
                        <a14:foregroundMark x1="49444" y1="26310" x2="46000" y2="29762"/>
                        <a14:foregroundMark x1="88778" y1="32619" x2="88778" y2="39643"/>
                        <a14:foregroundMark x1="89556" y1="27976" x2="92444" y2="40595"/>
                        <a14:foregroundMark x1="88222" y1="28810" x2="87000" y2="30119"/>
                        <a14:foregroundMark x1="24222" y1="73452" x2="28111" y2="82619"/>
                        <a14:foregroundMark x1="28111" y1="82619" x2="34000" y2="89286"/>
                        <a14:foregroundMark x1="50889" y1="71548" x2="52333" y2="74048"/>
                        <a14:foregroundMark x1="61556" y1="70476" x2="63222" y2="70119"/>
                        <a14:foregroundMark x1="62333" y1="54881" x2="62778" y2="58571"/>
                        <a14:foregroundMark x1="39778" y1="70000" x2="42222" y2="74762"/>
                        <a14:foregroundMark x1="32333" y1="48452" x2="38333" y2="56667"/>
                        <a14:foregroundMark x1="33444" y1="46190" x2="30556" y2="55119"/>
                        <a14:foregroundMark x1="30556" y1="55119" x2="30556" y2="57381"/>
                        <a14:foregroundMark x1="35778" y1="46786" x2="40667" y2="52024"/>
                        <a14:foregroundMark x1="42111" y1="68452" x2="44111" y2="73452"/>
                        <a14:foregroundMark x1="38778" y1="72619" x2="38444" y2="78095"/>
                        <a14:foregroundMark x1="43333" y1="74167" x2="43333" y2="77500"/>
                        <a14:foregroundMark x1="43111" y1="74167" x2="44222" y2="75000"/>
                        <a14:backgroundMark x1="61556" y1="76190" x2="61889" y2="76667"/>
                        <a14:backgroundMark x1="61778" y1="76310" x2="65111" y2="80357"/>
                        <a14:backgroundMark x1="63556" y1="73095" x2="66111" y2="75000"/>
                        <a14:backgroundMark x1="59556" y1="78810" x2="60444" y2="80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 r="2133" b="6160"/>
          <a:stretch/>
        </p:blipFill>
        <p:spPr bwMode="auto">
          <a:xfrm>
            <a:off x="31860" y="-467728"/>
            <a:ext cx="2485681" cy="2224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>
            <a:extLst>
              <a:ext uri="{FF2B5EF4-FFF2-40B4-BE49-F238E27FC236}">
                <a16:creationId xmlns:a16="http://schemas.microsoft.com/office/drawing/2014/main" xmlns="" id="{CF93CC05-6AF4-477E-BB9C-49F79C422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07904" y="124017"/>
            <a:ext cx="2132775" cy="14762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>
            <a:extLst>
              <a:ext uri="{FF2B5EF4-FFF2-40B4-BE49-F238E27FC236}">
                <a16:creationId xmlns:a16="http://schemas.microsoft.com/office/drawing/2014/main" xmlns="" id="{5323C3C8-A75B-45DA-83E3-FB6B64E4B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5041" b="95279" l="4030" r="96211">
                        <a14:foregroundMark x1="12070" y1="8852" x2="16470" y2="57069"/>
                        <a14:foregroundMark x1="13882" y1="34325" x2="13623" y2="47406"/>
                        <a14:foregroundMark x1="73438" y1="5065" x2="75767" y2="39144"/>
                        <a14:foregroundMark x1="4048" y1="69117" x2="22181" y2="70150"/>
                        <a14:foregroundMark x1="14140" y1="74969" x2="13105" y2="95279"/>
                        <a14:foregroundMark x1="92070" y1="26063" x2="94917" y2="25031"/>
                        <a14:foregroundMark x1="73956" y1="36046" x2="72144" y2="39489"/>
                        <a14:foregroundMark x1="75767" y1="49496" x2="78614" y2="47406"/>
                        <a14:foregroundMark x1="96211" y1="25031" x2="96211" y2="24687"/>
                        <a14:foregroundMark x1="43142" y1="94591" x2="47024" y2="93902"/>
                        <a14:foregroundMark x1="40037" y1="95279" x2="48318" y2="94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0375" y="3131242"/>
            <a:ext cx="2411580" cy="181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>
            <a:extLst>
              <a:ext uri="{FF2B5EF4-FFF2-40B4-BE49-F238E27FC236}">
                <a16:creationId xmlns:a16="http://schemas.microsoft.com/office/drawing/2014/main" xmlns="" id="{8DDF08CA-3F3E-46DA-B2AA-1B5119F86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00018" y="2704398"/>
            <a:ext cx="872029" cy="100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925</TotalTime>
  <Words>709</Words>
  <Application>Microsoft Office PowerPoint</Application>
  <PresentationFormat>Экран (16:9)</PresentationFormat>
  <Paragraphs>60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Роль спорта в жизни человека</vt:lpstr>
      <vt:lpstr>В и д ы  с п о р т а </vt:lpstr>
      <vt:lpstr>Любимые виды спорта</vt:lpstr>
      <vt:lpstr>История </vt:lpstr>
      <vt:lpstr>Правила </vt:lpstr>
      <vt:lpstr>Развитие в нашей стране</vt:lpstr>
      <vt:lpstr>Роль спорта в жизни ребенка</vt:lpstr>
      <vt:lpstr>Наши увлечения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118</cp:revision>
  <dcterms:created xsi:type="dcterms:W3CDTF">2021-01-30T13:19:59Z</dcterms:created>
  <dcterms:modified xsi:type="dcterms:W3CDTF">2021-01-31T12:48:57Z</dcterms:modified>
</cp:coreProperties>
</file>