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9" r:id="rId3"/>
    <p:sldId id="258" r:id="rId4"/>
    <p:sldId id="261" r:id="rId5"/>
    <p:sldId id="263" r:id="rId6"/>
    <p:sldId id="266" r:id="rId7"/>
    <p:sldId id="262" r:id="rId8"/>
    <p:sldId id="260" r:id="rId9"/>
    <p:sldId id="264" r:id="rId10"/>
    <p:sldId id="265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1899-6E33-46A8-8798-E25A5B741266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C8381-456D-48A2-9F17-2DECCCDFA1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1899-6E33-46A8-8798-E25A5B741266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C8381-456D-48A2-9F17-2DECCCDFA1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1899-6E33-46A8-8798-E25A5B741266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C8381-456D-48A2-9F17-2DECCCDFA1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1899-6E33-46A8-8798-E25A5B741266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C8381-456D-48A2-9F17-2DECCCDFA1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1899-6E33-46A8-8798-E25A5B741266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C8381-456D-48A2-9F17-2DECCCDFA1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1899-6E33-46A8-8798-E25A5B741266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C8381-456D-48A2-9F17-2DECCCDFA1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1899-6E33-46A8-8798-E25A5B741266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C8381-456D-48A2-9F17-2DECCCDFA1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1899-6E33-46A8-8798-E25A5B741266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C8381-456D-48A2-9F17-2DECCCDFA1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1899-6E33-46A8-8798-E25A5B741266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C8381-456D-48A2-9F17-2DECCCDFA1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1899-6E33-46A8-8798-E25A5B741266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C8381-456D-48A2-9F17-2DECCCDFA1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B01899-6E33-46A8-8798-E25A5B741266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9DC8381-456D-48A2-9F17-2DECCCDFA17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B01899-6E33-46A8-8798-E25A5B741266}" type="datetimeFigureOut">
              <a:rPr lang="ru-RU" smtClean="0"/>
              <a:t>17.02.2022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DC8381-456D-48A2-9F17-2DECCCDFA17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https://i.ytimg.com/vi/aNi_bJMRStw/maxresdefault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40" cy="6857999"/>
          </a:xfrm>
          <a:prstGeom prst="rect">
            <a:avLst/>
          </a:prstGeom>
          <a:noFill/>
        </p:spPr>
      </p:pic>
      <p:sp>
        <p:nvSpPr>
          <p:cNvPr id="3" name="TextBox 2"/>
          <p:cNvSpPr txBox="1"/>
          <p:nvPr/>
        </p:nvSpPr>
        <p:spPr>
          <a:xfrm>
            <a:off x="1691680" y="1052736"/>
            <a:ext cx="5976664" cy="52322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Структурное подразделение «Радуга»</a:t>
            </a:r>
          </a:p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Муниципального бюджетного дошкольного</a:t>
            </a:r>
          </a:p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Образовательного учреждения «Детский сад</a:t>
            </a:r>
          </a:p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«Лукоморье» городского округа</a:t>
            </a:r>
          </a:p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 город Михайловка Волгоградской области» </a:t>
            </a:r>
          </a:p>
          <a:p>
            <a:pPr algn="ctr"/>
            <a:endParaRPr lang="ru-RU" sz="2000" b="1" dirty="0" smtClean="0">
              <a:solidFill>
                <a:srgbClr val="7030A0"/>
              </a:solidFill>
            </a:endParaRPr>
          </a:p>
          <a:p>
            <a:pPr algn="ctr"/>
            <a:endParaRPr lang="ru-RU" sz="2000" b="1" dirty="0" smtClean="0">
              <a:solidFill>
                <a:srgbClr val="7030A0"/>
              </a:solidFill>
            </a:endParaRPr>
          </a:p>
          <a:p>
            <a:pPr algn="ctr"/>
            <a:endParaRPr lang="ru-RU" sz="2000" b="1" dirty="0" smtClean="0">
              <a:solidFill>
                <a:srgbClr val="7030A0"/>
              </a:solidFill>
            </a:endParaRPr>
          </a:p>
          <a:p>
            <a:pPr algn="ctr"/>
            <a:endParaRPr lang="ru-RU" sz="2000" b="1" dirty="0" smtClean="0">
              <a:solidFill>
                <a:srgbClr val="7030A0"/>
              </a:solidFill>
            </a:endParaRPr>
          </a:p>
          <a:p>
            <a:pPr algn="ctr"/>
            <a:endParaRPr lang="ru-RU" sz="2000" b="1" dirty="0" smtClean="0">
              <a:solidFill>
                <a:srgbClr val="7030A0"/>
              </a:solidFill>
            </a:endParaRPr>
          </a:p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Экология – дело каждого.</a:t>
            </a:r>
            <a:endParaRPr lang="ru-RU" sz="2000" b="1" dirty="0" smtClean="0">
              <a:solidFill>
                <a:srgbClr val="7030A0"/>
              </a:solidFill>
            </a:endParaRPr>
          </a:p>
          <a:p>
            <a:pPr algn="ctr"/>
            <a:endParaRPr lang="ru-RU" sz="2000" b="1" dirty="0" smtClean="0">
              <a:solidFill>
                <a:srgbClr val="7030A0"/>
              </a:solidFill>
            </a:endParaRPr>
          </a:p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Авторы : </a:t>
            </a:r>
            <a:r>
              <a:rPr lang="ru-RU" sz="2000" b="1" dirty="0" smtClean="0">
                <a:solidFill>
                  <a:srgbClr val="7030A0"/>
                </a:solidFill>
              </a:rPr>
              <a:t>воспитатель первой </a:t>
            </a:r>
            <a:r>
              <a:rPr lang="ru-RU" sz="2000" b="1" dirty="0" smtClean="0">
                <a:solidFill>
                  <a:srgbClr val="7030A0"/>
                </a:solidFill>
              </a:rPr>
              <a:t>младшей группы </a:t>
            </a:r>
          </a:p>
          <a:p>
            <a:pPr algn="ctr"/>
            <a:r>
              <a:rPr lang="ru-RU" sz="2000" b="1" dirty="0" smtClean="0">
                <a:solidFill>
                  <a:srgbClr val="7030A0"/>
                </a:solidFill>
              </a:rPr>
              <a:t>Ермилова Л.Н</a:t>
            </a:r>
            <a:r>
              <a:rPr lang="ru-RU" sz="2000" b="1" dirty="0" smtClean="0">
                <a:solidFill>
                  <a:srgbClr val="7030A0"/>
                </a:solidFill>
              </a:rPr>
              <a:t>.</a:t>
            </a:r>
            <a:endParaRPr lang="ru-RU" sz="2000" b="1" dirty="0" smtClean="0">
              <a:solidFill>
                <a:srgbClr val="7030A0"/>
              </a:solidFill>
            </a:endParaRPr>
          </a:p>
          <a:p>
            <a:endParaRPr lang="ru-RU" b="1" dirty="0" smtClean="0">
              <a:solidFill>
                <a:srgbClr val="7030A0"/>
              </a:solidFill>
            </a:endParaRPr>
          </a:p>
          <a:p>
            <a:endParaRPr lang="ru-RU" b="1" dirty="0" smtClean="0">
              <a:solidFill>
                <a:srgbClr val="7030A0"/>
              </a:solidFill>
            </a:endParaRPr>
          </a:p>
          <a:p>
            <a:endParaRPr lang="ru-RU" b="1" dirty="0" smtClean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https://u.9111s.ru/uploads/202106/15/80331c8c9a6f1abc7ec956b64d79b9fa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93329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483768" y="692696"/>
            <a:ext cx="576064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>Главная задача экологического воспитания в младшем дошкольном возрасте —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</a:rPr>
              <a:t>дать начальное </a:t>
            </a:r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>представление об устройстве мира и существующих взаимосвязях в нём,</a:t>
            </a:r>
          </a:p>
          <a:p>
            <a:r>
              <a:rPr lang="ru-RU" sz="2400" b="1" dirty="0">
                <a:solidFill>
                  <a:schemeClr val="accent5">
                    <a:lumMod val="50000"/>
                  </a:schemeClr>
                </a:solidFill>
              </a:rPr>
              <a:t>заложить ориентиры в мире животных и </a:t>
            </a:r>
            <a:r>
              <a:rPr lang="ru-RU" sz="2400" b="1" dirty="0" smtClean="0">
                <a:solidFill>
                  <a:schemeClr val="accent5">
                    <a:lumMod val="50000"/>
                  </a:schemeClr>
                </a:solidFill>
              </a:rPr>
              <a:t>растений. Привить детям уважительное отношение к природе и окружающему миру.</a:t>
            </a:r>
            <a:endParaRPr lang="ru-RU" sz="2400" b="1" dirty="0">
              <a:solidFill>
                <a:schemeClr val="accent5">
                  <a:lumMod val="50000"/>
                </a:schemeClr>
              </a:solidFill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s://im0-tub-ru.yandex.net/i?id=012e8696528bfd4e2ab39897354e84c6-l&amp;n=1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68342" cy="6858001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286000" y="476672"/>
            <a:ext cx="5958408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Использование комнатных растений для формирования экологических понятий</a:t>
            </a:r>
          </a:p>
          <a:p>
            <a:r>
              <a:rPr lang="ru-RU" sz="2400" b="1" dirty="0">
                <a:solidFill>
                  <a:srgbClr val="FF0000"/>
                </a:solidFill>
              </a:rPr>
              <a:t>целесообразно, т.к. в мире растений наглядно проявляются основные закономерности:</a:t>
            </a:r>
          </a:p>
          <a:p>
            <a:r>
              <a:rPr lang="ru-RU" sz="2400" b="1" dirty="0">
                <a:solidFill>
                  <a:srgbClr val="FF0000"/>
                </a:solidFill>
              </a:rPr>
              <a:t>целостность, изменение, развитие.</a:t>
            </a:r>
          </a:p>
          <a:p>
            <a:r>
              <a:rPr lang="ru-RU" sz="2400" b="1" dirty="0">
                <a:solidFill>
                  <a:srgbClr val="FF0000"/>
                </a:solidFill>
              </a:rPr>
              <a:t>При общении с растениями обогащается кругозор детей, они получают </a:t>
            </a:r>
            <a:r>
              <a:rPr lang="ru-RU" sz="2400" b="1" dirty="0" smtClean="0">
                <a:solidFill>
                  <a:srgbClr val="FF0000"/>
                </a:solidFill>
              </a:rPr>
              <a:t>представление о </a:t>
            </a:r>
            <a:r>
              <a:rPr lang="ru-RU" sz="2400" b="1" dirty="0">
                <a:solidFill>
                  <a:srgbClr val="FF0000"/>
                </a:solidFill>
              </a:rPr>
              <a:t>богатстве мира природы. У педагога есть возможность наглядно показать </a:t>
            </a:r>
            <a:r>
              <a:rPr lang="ru-RU" sz="2400" b="1" dirty="0" smtClean="0">
                <a:solidFill>
                  <a:srgbClr val="FF0000"/>
                </a:solidFill>
              </a:rPr>
              <a:t>детям закономерности</a:t>
            </a:r>
            <a:r>
              <a:rPr lang="ru-RU" sz="2400" b="1" dirty="0">
                <a:solidFill>
                  <a:srgbClr val="FF0000"/>
                </a:solidFill>
              </a:rPr>
              <a:t>, существующие в мире растений, связи, зависимости организма от</a:t>
            </a:r>
          </a:p>
          <a:p>
            <a:r>
              <a:rPr lang="ru-RU" sz="2400" b="1" dirty="0">
                <a:solidFill>
                  <a:srgbClr val="FF0000"/>
                </a:solidFill>
              </a:rPr>
              <a:t>окружающей среды.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C:\Users\Admin\Desktop\Новая папка (2)\IMG_20220215_10194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C:\Users\Admin\Desktop\Новая папка (2)\IMG_20220215_1019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27384"/>
            <a:ext cx="9144000" cy="68720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mypresentation.ru/documents_6/e18f0c5efa0f0b24308ece9daf4ecf6f/img18.jpg"/>
          <p:cNvPicPr/>
          <p:nvPr/>
        </p:nvPicPr>
        <p:blipFill>
          <a:blip r:embed="rId2" cstate="print"/>
          <a:srcRect l="3367" t="18162" r="3632" b="512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Содержимое 6" descr="Desert.jpg"/>
          <p:cNvPicPr>
            <a:picLocks noChangeAspect="1"/>
          </p:cNvPicPr>
          <p:nvPr/>
        </p:nvPicPr>
        <p:blipFill>
          <a:blip r:embed="rId2" cstate="print"/>
          <a:srcRect t="18688" b="18069"/>
          <a:stretch>
            <a:fillRect/>
          </a:stretch>
        </p:blipFill>
        <p:spPr>
          <a:xfrm>
            <a:off x="3347864" y="194102"/>
            <a:ext cx="2360793" cy="3234898"/>
          </a:xfrm>
          <a:prstGeom prst="rect">
            <a:avLst/>
          </a:prstGeom>
        </p:spPr>
      </p:pic>
      <p:pic>
        <p:nvPicPr>
          <p:cNvPr id="3" name="Содержимое 5" descr="Chrysanthemum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24164" y="3543211"/>
            <a:ext cx="2095072" cy="3168352"/>
          </a:xfrm>
          <a:prstGeom prst="rect">
            <a:avLst/>
          </a:prstGeom>
        </p:spPr>
      </p:pic>
      <p:pic>
        <p:nvPicPr>
          <p:cNvPr id="4" name="Содержимое 6" descr="Desert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0716027">
            <a:off x="556013" y="285923"/>
            <a:ext cx="2242683" cy="2990245"/>
          </a:xfrm>
          <a:prstGeom prst="rect">
            <a:avLst/>
          </a:prstGeom>
        </p:spPr>
      </p:pic>
      <p:pic>
        <p:nvPicPr>
          <p:cNvPr id="5" name="Содержимое 5" descr="Chrysanthemum.jpg"/>
          <p:cNvPicPr>
            <a:picLocks noChangeAspect="1"/>
          </p:cNvPicPr>
          <p:nvPr/>
        </p:nvPicPr>
        <p:blipFill>
          <a:blip r:embed="rId5" cstate="print"/>
          <a:srcRect t="15021" b="9979"/>
          <a:stretch>
            <a:fillRect/>
          </a:stretch>
        </p:blipFill>
        <p:spPr>
          <a:xfrm>
            <a:off x="6084168" y="3501008"/>
            <a:ext cx="2160240" cy="3276364"/>
          </a:xfrm>
          <a:prstGeom prst="rect">
            <a:avLst/>
          </a:prstGeom>
        </p:spPr>
      </p:pic>
      <p:pic>
        <p:nvPicPr>
          <p:cNvPr id="6" name="Содержимое 5" descr="Chrysanthemum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3538894" y="3533916"/>
            <a:ext cx="2066213" cy="3163580"/>
          </a:xfrm>
          <a:prstGeom prst="rect">
            <a:avLst/>
          </a:prstGeom>
        </p:spPr>
      </p:pic>
      <p:pic>
        <p:nvPicPr>
          <p:cNvPr id="7" name="Содержимое 5" descr="Chrysanthemum.jpg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 rot="968795">
            <a:off x="6319246" y="287435"/>
            <a:ext cx="2232426" cy="2976569"/>
          </a:xfrm>
          <a:prstGeom prst="rect">
            <a:avLst/>
          </a:prstGeom>
        </p:spPr>
      </p:pic>
      <p:pic>
        <p:nvPicPr>
          <p:cNvPr id="8" name="Содержимое 6" descr="Desert.jpg"/>
          <p:cNvPicPr>
            <a:picLocks noChangeAspect="1"/>
          </p:cNvPicPr>
          <p:nvPr/>
        </p:nvPicPr>
        <p:blipFill>
          <a:blip r:embed="rId2" cstate="print"/>
          <a:srcRect t="18688" b="18069"/>
          <a:stretch>
            <a:fillRect/>
          </a:stretch>
        </p:blipFill>
        <p:spPr>
          <a:xfrm>
            <a:off x="3347864" y="188640"/>
            <a:ext cx="2360793" cy="3234898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s://catherineasquithgallery.com/uploads/posts/2021-02/1613707525_44-p-neobichnii-fon-dlya-prezentatsii-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2068"/>
          </a:xfrm>
          <a:prstGeom prst="rect">
            <a:avLst/>
          </a:prstGeom>
          <a:noFill/>
        </p:spPr>
      </p:pic>
      <p:sp>
        <p:nvSpPr>
          <p:cNvPr id="3" name="Прямоугольник 2"/>
          <p:cNvSpPr/>
          <p:nvPr/>
        </p:nvSpPr>
        <p:spPr>
          <a:xfrm>
            <a:off x="2771800" y="548680"/>
            <a:ext cx="4572000" cy="397031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sz="2800" b="1" dirty="0" smtClean="0">
                <a:solidFill>
                  <a:srgbClr val="FF0000"/>
                </a:solidFill>
              </a:rPr>
              <a:t>Чтение </a:t>
            </a:r>
            <a:r>
              <a:rPr lang="ru-RU" sz="2800" b="1" dirty="0">
                <a:solidFill>
                  <a:srgbClr val="FF0000"/>
                </a:solidFill>
              </a:rPr>
              <a:t>литературы экологического содержания и последующие создание самодельных</a:t>
            </a:r>
          </a:p>
          <a:p>
            <a:r>
              <a:rPr lang="ru-RU" sz="2800" b="1" dirty="0">
                <a:solidFill>
                  <a:srgbClr val="FF0000"/>
                </a:solidFill>
              </a:rPr>
              <a:t>книг является одним из эффективных видов работы для формирования экологической</a:t>
            </a:r>
          </a:p>
          <a:p>
            <a:r>
              <a:rPr lang="ru-RU" sz="2800" b="1" dirty="0">
                <a:solidFill>
                  <a:srgbClr val="FF0000"/>
                </a:solidFill>
              </a:rPr>
              <a:t>в</a:t>
            </a:r>
            <a:r>
              <a:rPr lang="ru-RU" sz="2800" b="1" dirty="0" smtClean="0">
                <a:solidFill>
                  <a:srgbClr val="FF0000"/>
                </a:solidFill>
              </a:rPr>
              <a:t>оспитанности детей</a:t>
            </a:r>
            <a:endParaRPr lang="ru-RU" sz="28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C:\Users\Admin\Desktop\Новая папка (2)\IMG_20220211_10331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7206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s://ds05.infourok.ru/uploads/ex/0c1d/0005d87c-4d25fb29/img1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71400"/>
            <a:ext cx="9144000" cy="70294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70</TotalTime>
  <Words>160</Words>
  <Application>Microsoft Office PowerPoint</Application>
  <PresentationFormat>Экран (4:3)</PresentationFormat>
  <Paragraphs>25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Admin</cp:lastModifiedBy>
  <cp:revision>8</cp:revision>
  <dcterms:created xsi:type="dcterms:W3CDTF">2022-02-17T16:41:34Z</dcterms:created>
  <dcterms:modified xsi:type="dcterms:W3CDTF">2022-02-17T17:51:42Z</dcterms:modified>
</cp:coreProperties>
</file>