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60" r:id="rId5"/>
    <p:sldId id="261" r:id="rId6"/>
    <p:sldId id="264" r:id="rId7"/>
    <p:sldId id="265" r:id="rId8"/>
    <p:sldId id="259" r:id="rId9"/>
    <p:sldId id="266" r:id="rId10"/>
    <p:sldId id="268" r:id="rId11"/>
    <p:sldId id="263" r:id="rId12"/>
    <p:sldId id="269" r:id="rId13"/>
    <p:sldId id="272" r:id="rId14"/>
    <p:sldId id="270" r:id="rId15"/>
    <p:sldId id="256" r:id="rId16"/>
    <p:sldId id="278" r:id="rId17"/>
    <p:sldId id="271" r:id="rId18"/>
    <p:sldId id="275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38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 </a:t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Шугуровская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общеобразовательная школа имени Валерия Павловича Чкалова» </a:t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Лениногорский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район» </a:t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Татарстан</a:t>
            </a:r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781800" cy="4114800"/>
          </a:xfrm>
        </p:spPr>
        <p:txBody>
          <a:bodyPr>
            <a:normAutofit fontScale="62500" lnSpcReduction="20000"/>
          </a:bodyPr>
          <a:lstStyle/>
          <a:p>
            <a:r>
              <a:rPr lang="ru-RU" sz="3300" b="1" i="1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Дифференцированно-уровневый подход </a:t>
            </a:r>
          </a:p>
          <a:p>
            <a:r>
              <a:rPr lang="ru-RU" sz="3300" b="1" i="1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формировании читательской грамотности </a:t>
            </a:r>
          </a:p>
          <a:p>
            <a:r>
              <a:rPr lang="ru-RU" sz="3300" b="1" i="1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литературного чтения</a:t>
            </a:r>
          </a:p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первой квалификационной категории </a:t>
            </a:r>
          </a:p>
          <a:p>
            <a:pPr algn="r"/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Шарафетдинова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Д.Х.</a:t>
            </a:r>
          </a:p>
          <a:p>
            <a:endParaRPr lang="ru-RU" sz="22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Шугурово, 2025</a:t>
            </a: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340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9144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endParaRPr lang="ru-RU" b="1" dirty="0">
              <a:solidFill>
                <a:srgbClr val="9900CC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985846"/>
            <a:ext cx="1905000" cy="2262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3302">
            <a:off x="2968236" y="2888057"/>
            <a:ext cx="2902727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40577">
            <a:off x="943902" y="1007583"/>
            <a:ext cx="2738956" cy="2067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607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7315200" cy="1447800"/>
          </a:xfrm>
        </p:spPr>
        <p:txBody>
          <a:bodyPr>
            <a:noAutofit/>
          </a:bodyPr>
          <a:lstStyle/>
          <a:p>
            <a:pPr marL="179705" marR="90170" algn="just">
              <a:spcBef>
                <a:spcPts val="5"/>
              </a:spcBef>
              <a:spcAft>
                <a:spcPts val="0"/>
              </a:spcAft>
            </a:pPr>
            <a:br>
              <a:rPr lang="ru-RU" sz="2800" b="1" i="1" dirty="0">
                <a:solidFill>
                  <a:srgbClr val="9900CC"/>
                </a:solidFill>
                <a:latin typeface="Times New Roman"/>
                <a:ea typeface="Times New Roman"/>
              </a:rPr>
            </a:br>
            <a:br>
              <a:rPr lang="ru-RU" sz="2800" b="1" i="1" dirty="0">
                <a:solidFill>
                  <a:srgbClr val="9900CC"/>
                </a:solidFill>
                <a:latin typeface="Times New Roman"/>
                <a:ea typeface="Times New Roman"/>
              </a:rPr>
            </a:br>
            <a:r>
              <a:rPr lang="ru-RU" sz="2800" b="1" i="1" dirty="0">
                <a:solidFill>
                  <a:srgbClr val="9900CC"/>
                </a:solidFill>
                <a:latin typeface="Times New Roman"/>
                <a:ea typeface="Times New Roman"/>
              </a:rPr>
              <a:t>     </a:t>
            </a:r>
            <a:r>
              <a:rPr lang="ru-RU" sz="3200" b="1" i="1" dirty="0">
                <a:solidFill>
                  <a:srgbClr val="9900CC"/>
                </a:solidFill>
                <a:latin typeface="Times New Roman"/>
                <a:ea typeface="Times New Roman"/>
              </a:rPr>
              <a:t>Разных детей и учить надо </a:t>
            </a:r>
            <a:br>
              <a:rPr lang="ru-RU" sz="3200" b="1" i="1" dirty="0">
                <a:solidFill>
                  <a:srgbClr val="9900CC"/>
                </a:solidFill>
                <a:latin typeface="Times New Roman"/>
                <a:ea typeface="Times New Roman"/>
              </a:rPr>
            </a:br>
            <a:r>
              <a:rPr lang="ru-RU" sz="3200" b="1" i="1" dirty="0">
                <a:solidFill>
                  <a:srgbClr val="9900CC"/>
                </a:solidFill>
                <a:latin typeface="Times New Roman"/>
                <a:ea typeface="Times New Roman"/>
              </a:rPr>
              <a:t>по-разному, потому что каждый </a:t>
            </a:r>
            <a:br>
              <a:rPr lang="ru-RU" sz="3200" b="1" i="1" dirty="0">
                <a:solidFill>
                  <a:srgbClr val="9900CC"/>
                </a:solidFill>
                <a:latin typeface="Times New Roman"/>
                <a:ea typeface="Times New Roman"/>
              </a:rPr>
            </a:br>
            <a:r>
              <a:rPr lang="ru-RU" sz="3200" b="1" i="1" dirty="0">
                <a:solidFill>
                  <a:srgbClr val="9900CC"/>
                </a:solidFill>
                <a:latin typeface="Times New Roman"/>
                <a:ea typeface="Times New Roman"/>
              </a:rPr>
              <a:t>по-своему воспринимает мир.</a:t>
            </a:r>
            <a:br>
              <a:rPr lang="ru-RU" sz="2800" b="1" dirty="0">
                <a:solidFill>
                  <a:srgbClr val="9900CC"/>
                </a:solidFill>
                <a:latin typeface="Times New Roman"/>
                <a:ea typeface="Times New Roman"/>
              </a:rPr>
            </a:br>
            <a:r>
              <a:rPr lang="ru-RU" sz="2800" b="1" dirty="0">
                <a:solidFill>
                  <a:srgbClr val="9900CC"/>
                </a:solidFill>
                <a:latin typeface="Times New Roman"/>
                <a:ea typeface="Times New Roman"/>
              </a:rPr>
              <a:t>                                                     </a:t>
            </a:r>
            <a:r>
              <a:rPr lang="ru-RU" sz="2400" b="1" i="1" dirty="0" err="1">
                <a:solidFill>
                  <a:srgbClr val="9900CC"/>
                </a:solidFill>
                <a:latin typeface="Times New Roman"/>
                <a:ea typeface="Times New Roman"/>
              </a:rPr>
              <a:t>Говард</a:t>
            </a:r>
            <a:r>
              <a:rPr lang="ru-RU" sz="2400" b="1" i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r>
              <a:rPr lang="ru-RU" sz="2400" b="1" i="1" dirty="0" err="1">
                <a:solidFill>
                  <a:srgbClr val="9900CC"/>
                </a:solidFill>
                <a:latin typeface="Times New Roman"/>
                <a:ea typeface="Times New Roman"/>
              </a:rPr>
              <a:t>Гарднер</a:t>
            </a:r>
            <a:endParaRPr lang="ru-RU" sz="2400" b="1" dirty="0">
              <a:solidFill>
                <a:srgbClr val="9900CC"/>
              </a:solidFill>
            </a:endParaRPr>
          </a:p>
        </p:txBody>
      </p:sp>
      <p:pic>
        <p:nvPicPr>
          <p:cNvPr id="6147" name="Picture 3" descr="C:\Users\FBA7~1\AppData\Local\Temp\Rar$DIa0.037\работа в группах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1216">
            <a:off x="2397549" y="2879108"/>
            <a:ext cx="3280450" cy="305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386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7800" y="838200"/>
            <a:ext cx="6400800" cy="35052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1066800"/>
            <a:ext cx="716280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115" marR="88265" algn="just">
              <a:lnSpc>
                <a:spcPts val="1595"/>
              </a:lnSpc>
              <a:spcAft>
                <a:spcPts val="0"/>
              </a:spcAft>
            </a:pPr>
            <a:r>
              <a:rPr lang="ru-RU" b="1" i="1" kern="0" dirty="0">
                <a:solidFill>
                  <a:srgbClr val="9900CC"/>
                </a:solidFill>
                <a:latin typeface="Times New Roman"/>
                <a:ea typeface="Times New Roman"/>
              </a:rPr>
              <a:t>     Литературное чтение — один из основных предметов в системе подготовки младшего школьника, формирующий функциональную грамотность, способствующий общему развитию и воспитанию ребёнка. Успешность и интерес к изучению курса литературного чтения обеспечиваются дифференцированным обучением и чётким представлением целей литературного образования на начальной ступени.</a:t>
            </a:r>
            <a:endParaRPr lang="ru-RU" b="1" i="1" kern="0" dirty="0">
              <a:solidFill>
                <a:srgbClr val="9900CC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048000"/>
            <a:ext cx="48006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995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38200" y="8382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marR="91440" lvl="0" indent="-342900" algn="just">
              <a:spcAft>
                <a:spcPts val="0"/>
              </a:spcAft>
              <a:buFont typeface="Wingdings"/>
              <a:buChar char=""/>
              <a:tabLst>
                <a:tab pos="730250" algn="l"/>
              </a:tabLst>
            </a:pPr>
            <a:r>
              <a:rPr lang="ru-RU" sz="1600" dirty="0">
                <a:latin typeface="Times New Roman"/>
                <a:ea typeface="Times New Roman"/>
              </a:rPr>
              <a:t>карточки-информаторы, включающие наряду с заданием ученику элементы дозированной помощи;</a:t>
            </a:r>
          </a:p>
          <a:p>
            <a:pPr marL="342900" lvl="0" indent="-342900" algn="just">
              <a:spcAft>
                <a:spcPts val="0"/>
              </a:spcAft>
              <a:buFont typeface="Wingdings"/>
              <a:buChar char=""/>
              <a:tabLst>
                <a:tab pos="730250" algn="l"/>
              </a:tabLst>
            </a:pPr>
            <a:r>
              <a:rPr lang="ru-RU" sz="1600" dirty="0">
                <a:latin typeface="Times New Roman"/>
                <a:ea typeface="Times New Roman"/>
              </a:rPr>
              <a:t>альтернативные</a:t>
            </a:r>
            <a:r>
              <a:rPr lang="ru-RU" sz="1600" spc="-60" dirty="0">
                <a:latin typeface="Times New Roman"/>
                <a:ea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</a:rPr>
              <a:t>задания</a:t>
            </a:r>
            <a:r>
              <a:rPr lang="ru-RU" sz="1600" spc="-45" dirty="0">
                <a:latin typeface="Times New Roman"/>
                <a:ea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</a:rPr>
              <a:t>для</a:t>
            </a:r>
            <a:r>
              <a:rPr lang="ru-RU" sz="1600" spc="-35" dirty="0">
                <a:latin typeface="Times New Roman"/>
                <a:ea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</a:rPr>
              <a:t>добровольного</a:t>
            </a:r>
            <a:r>
              <a:rPr lang="ru-RU" sz="1600" spc="-25" dirty="0">
                <a:latin typeface="Times New Roman"/>
                <a:ea typeface="Times New Roman"/>
              </a:rPr>
              <a:t> </a:t>
            </a:r>
            <a:r>
              <a:rPr lang="ru-RU" sz="1600" spc="-10" dirty="0">
                <a:latin typeface="Times New Roman"/>
                <a:ea typeface="Times New Roman"/>
              </a:rPr>
              <a:t>выполнения;</a:t>
            </a:r>
            <a:endParaRPr lang="ru-RU" sz="1600" dirty="0"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Wingdings"/>
              <a:buChar char=""/>
              <a:tabLst>
                <a:tab pos="730250" algn="l"/>
              </a:tabLst>
            </a:pPr>
            <a:r>
              <a:rPr lang="ru-RU" sz="1600" dirty="0">
                <a:latin typeface="Times New Roman"/>
                <a:ea typeface="Times New Roman"/>
              </a:rPr>
              <a:t>задания,</a:t>
            </a:r>
            <a:r>
              <a:rPr lang="ru-RU" sz="1600" spc="-40" dirty="0">
                <a:latin typeface="Times New Roman"/>
                <a:ea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</a:rPr>
              <a:t>содержание</a:t>
            </a:r>
            <a:r>
              <a:rPr lang="ru-RU" sz="1600" spc="-35" dirty="0">
                <a:latin typeface="Times New Roman"/>
                <a:ea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</a:rPr>
              <a:t>которых</a:t>
            </a:r>
            <a:r>
              <a:rPr lang="ru-RU" sz="1600" spc="-30" dirty="0">
                <a:latin typeface="Times New Roman"/>
                <a:ea typeface="Times New Roman"/>
              </a:rPr>
              <a:t> </a:t>
            </a:r>
            <a:r>
              <a:rPr lang="ru-RU" sz="1600" dirty="0">
                <a:latin typeface="Times New Roman"/>
                <a:ea typeface="Times New Roman"/>
              </a:rPr>
              <a:t>найдено</a:t>
            </a:r>
            <a:r>
              <a:rPr lang="ru-RU" sz="1600" spc="-30" dirty="0">
                <a:latin typeface="Times New Roman"/>
                <a:ea typeface="Times New Roman"/>
              </a:rPr>
              <a:t> </a:t>
            </a:r>
            <a:r>
              <a:rPr lang="ru-RU" sz="1600" spc="-10" dirty="0">
                <a:latin typeface="Times New Roman"/>
                <a:ea typeface="Times New Roman"/>
              </a:rPr>
              <a:t>учеником;</a:t>
            </a:r>
            <a:endParaRPr lang="ru-RU" sz="1600" dirty="0">
              <a:latin typeface="Times New Roman"/>
              <a:ea typeface="Times New Roman"/>
            </a:endParaRPr>
          </a:p>
          <a:p>
            <a:pPr marL="342900" marR="92710" lvl="0" indent="-342900" algn="just">
              <a:spcAft>
                <a:spcPts val="0"/>
              </a:spcAft>
              <a:buFont typeface="Wingdings"/>
              <a:buChar char=""/>
              <a:tabLst>
                <a:tab pos="730250" algn="l"/>
              </a:tabLst>
            </a:pPr>
            <a:r>
              <a:rPr lang="ru-RU" sz="1600" dirty="0">
                <a:latin typeface="Times New Roman"/>
                <a:ea typeface="Times New Roman"/>
              </a:rPr>
              <a:t>задания, помогающие в овладении рациональными способами </a:t>
            </a:r>
            <a:r>
              <a:rPr lang="ru-RU" sz="1600" spc="-10" dirty="0">
                <a:latin typeface="Times New Roman"/>
                <a:ea typeface="Times New Roman"/>
              </a:rPr>
              <a:t>деятельности.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81400" y="426720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Aft>
                <a:spcPts val="0"/>
              </a:spcAft>
              <a:buFont typeface="Wingdings"/>
              <a:buChar char=""/>
            </a:pP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по</a:t>
            </a:r>
            <a:r>
              <a:rPr lang="ru-RU" sz="1600" spc="-25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степени</a:t>
            </a:r>
            <a:r>
              <a:rPr lang="ru-RU" sz="1600" spc="-20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spc="-10" dirty="0">
                <a:solidFill>
                  <a:srgbClr val="171717"/>
                </a:solidFill>
                <a:latin typeface="Times New Roman"/>
                <a:ea typeface="Times New Roman"/>
              </a:rPr>
              <a:t>самостоятельности;</a:t>
            </a:r>
            <a:endParaRPr lang="ru-RU" sz="16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Wingdings"/>
              <a:buChar char=""/>
            </a:pP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по</a:t>
            </a:r>
            <a:r>
              <a:rPr lang="ru-RU" sz="1600" spc="-20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уровню</a:t>
            </a:r>
            <a:r>
              <a:rPr lang="ru-RU" sz="1600" spc="-20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spc="-10" dirty="0">
                <a:solidFill>
                  <a:srgbClr val="171717"/>
                </a:solidFill>
                <a:latin typeface="Times New Roman"/>
                <a:ea typeface="Times New Roman"/>
              </a:rPr>
              <a:t>творчества;</a:t>
            </a:r>
            <a:endParaRPr lang="ru-RU" sz="16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Wingdings"/>
              <a:buChar char=""/>
            </a:pP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по</a:t>
            </a:r>
            <a:r>
              <a:rPr lang="ru-RU" sz="1600" spc="-20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уровню</a:t>
            </a:r>
            <a:r>
              <a:rPr lang="ru-RU" sz="1600" spc="-20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spc="-10" dirty="0">
                <a:solidFill>
                  <a:srgbClr val="171717"/>
                </a:solidFill>
                <a:latin typeface="Times New Roman"/>
                <a:ea typeface="Times New Roman"/>
              </a:rPr>
              <a:t>трудности;</a:t>
            </a:r>
            <a:endParaRPr lang="ru-RU" sz="1600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Wingdings"/>
              <a:buChar char=""/>
            </a:pP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по</a:t>
            </a:r>
            <a:r>
              <a:rPr lang="ru-RU" sz="1600" spc="-15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spc="-10" dirty="0">
                <a:solidFill>
                  <a:srgbClr val="171717"/>
                </a:solidFill>
                <a:latin typeface="Times New Roman"/>
                <a:ea typeface="Times New Roman"/>
              </a:rPr>
              <a:t>объему;</a:t>
            </a:r>
            <a:endParaRPr lang="ru-RU" sz="1600" dirty="0">
              <a:latin typeface="Times New Roman"/>
              <a:ea typeface="Times New Roman"/>
            </a:endParaRPr>
          </a:p>
          <a:p>
            <a:pPr marL="342900" marR="1270" lvl="0" indent="-342900">
              <a:spcAft>
                <a:spcPts val="0"/>
              </a:spcAft>
              <a:buFont typeface="Wingdings"/>
              <a:buChar char=""/>
            </a:pP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по</a:t>
            </a:r>
            <a:r>
              <a:rPr lang="ru-RU" sz="1600" spc="-90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характеру</a:t>
            </a:r>
            <a:r>
              <a:rPr lang="ru-RU" sz="1600" spc="-85" dirty="0">
                <a:solidFill>
                  <a:srgbClr val="171717"/>
                </a:solidFill>
                <a:latin typeface="Times New Roman"/>
                <a:ea typeface="Times New Roman"/>
              </a:rPr>
              <a:t> </a:t>
            </a:r>
            <a:r>
              <a:rPr lang="ru-RU" sz="1600" dirty="0">
                <a:solidFill>
                  <a:srgbClr val="171717"/>
                </a:solidFill>
                <a:latin typeface="Times New Roman"/>
                <a:ea typeface="Times New Roman"/>
              </a:rPr>
              <a:t>помощи </a:t>
            </a:r>
            <a:r>
              <a:rPr lang="ru-RU" sz="1600" spc="-10" dirty="0">
                <a:solidFill>
                  <a:srgbClr val="171717"/>
                </a:solidFill>
                <a:latin typeface="Times New Roman"/>
                <a:ea typeface="Times New Roman"/>
              </a:rPr>
              <a:t>обучающимся.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914401"/>
            <a:ext cx="191672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723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9144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Дифференцированная</a:t>
            </a:r>
            <a:r>
              <a:rPr lang="ru-RU" b="1" spc="-45" dirty="0">
                <a:solidFill>
                  <a:srgbClr val="9900CC"/>
                </a:solidFill>
                <a:latin typeface="Times New Roman"/>
                <a:ea typeface="Times New Roman"/>
              </a:rPr>
              <a:t> </a:t>
            </a:r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работа</a:t>
            </a:r>
            <a:r>
              <a:rPr lang="ru-RU" b="1" spc="-30" dirty="0">
                <a:solidFill>
                  <a:srgbClr val="9900CC"/>
                </a:solidFill>
                <a:latin typeface="Times New Roman"/>
                <a:ea typeface="Times New Roman"/>
              </a:rPr>
              <a:t> </a:t>
            </a:r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при</a:t>
            </a:r>
            <a:r>
              <a:rPr lang="ru-RU" b="1" spc="-40" dirty="0">
                <a:solidFill>
                  <a:srgbClr val="9900CC"/>
                </a:solidFill>
                <a:latin typeface="Times New Roman"/>
                <a:ea typeface="Times New Roman"/>
              </a:rPr>
              <a:t> </a:t>
            </a:r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пересказе</a:t>
            </a:r>
            <a:r>
              <a:rPr lang="ru-RU" b="1" spc="-45" dirty="0">
                <a:solidFill>
                  <a:srgbClr val="9900CC"/>
                </a:solidFill>
                <a:latin typeface="Times New Roman"/>
                <a:ea typeface="Times New Roman"/>
              </a:rPr>
              <a:t> </a:t>
            </a:r>
            <a:r>
              <a:rPr lang="ru-RU" b="1" spc="-10" dirty="0">
                <a:solidFill>
                  <a:srgbClr val="9900CC"/>
                </a:solidFill>
                <a:latin typeface="Times New Roman"/>
                <a:ea typeface="Times New Roman"/>
              </a:rPr>
              <a:t>текста</a:t>
            </a:r>
            <a:endParaRPr lang="ru-RU" b="1" dirty="0">
              <a:solidFill>
                <a:srgbClr val="9900CC"/>
              </a:solidFill>
            </a:endParaRPr>
          </a:p>
        </p:txBody>
      </p:sp>
      <p:pic>
        <p:nvPicPr>
          <p:cNvPr id="7170" name="Picture 2" descr="C:\Users\FBA7~1\AppData\Local\Temp\Rar$DIa0.757\фоооттто для Диляры Хазиповны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7609">
            <a:off x="853912" y="1899416"/>
            <a:ext cx="3236685" cy="1841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FBA7~1\AppData\Local\Temp\Rar$DIa0.428\курбанг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962400"/>
            <a:ext cx="358139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FBA7~1\AppData\Local\Temp\Rar$DIa0.369\андерсенн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6756">
            <a:off x="5041125" y="1821230"/>
            <a:ext cx="3215162" cy="199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593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14400" y="914400"/>
            <a:ext cx="708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r>
              <a:rPr lang="ru-RU" b="1" dirty="0"/>
              <a:t> </a:t>
            </a:r>
            <a:r>
              <a:rPr lang="ru-RU" b="1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подход при контроле домашнего чтения и при контроле понимания прочитанного текста: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907" y="3168999"/>
            <a:ext cx="1913557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123" y="2514600"/>
            <a:ext cx="2010515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52600"/>
            <a:ext cx="2074777" cy="281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085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cf3.ppt-online.org/files3/slide/h/h4NaTCUjbw8Ll1vXY9udoSq7ZIzGsWpBg0ntAc/slide-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714830"/>
            <a:ext cx="6096000" cy="38862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590800" y="5029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Calibri"/>
              </a:rPr>
              <a:t>Цель:</a:t>
            </a:r>
            <a:r>
              <a:rPr lang="ru-RU" dirty="0">
                <a:latin typeface="Times New Roman"/>
                <a:ea typeface="Calibri"/>
              </a:rPr>
              <a:t> обеспечить понимание стихотворения каждым учеником на его уровне развития и способностей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2112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9144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endParaRPr lang="ru-RU" b="1" dirty="0">
              <a:solidFill>
                <a:srgbClr val="9900CC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199" y="914400"/>
            <a:ext cx="6000541" cy="497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62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9144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endParaRPr lang="ru-RU" b="1" dirty="0">
              <a:solidFill>
                <a:srgbClr val="99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" y="1111686"/>
            <a:ext cx="662956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9900CC"/>
                </a:solidFill>
                <a:latin typeface="Times New Roman"/>
                <a:ea typeface="Calibri"/>
              </a:rPr>
              <a:t>Уровни дифференциации:</a:t>
            </a:r>
            <a:endParaRPr lang="ru-RU" sz="1400" dirty="0">
              <a:solidFill>
                <a:srgbClr val="9900CC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1 (Базовый): Понимание основного сюжета и главных героев, выделение ключевых событий.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2 (Средний): Анализ чувств и переживаний героев, определение основной идеи стихотворения.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3 (Продвинутый): Анализ художественных средств, используемых автором, выявление авторской позиции и связи стихотворения с историческим контекстом.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074" name="Picture 2" descr="C:\Users\FBA7~1\AppData\Local\Temp\Rar$DIa0.263\домик и стикеры разны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571352"/>
            <a:ext cx="1949172" cy="23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FBA7~1\AppData\Local\Temp\Rar$DIa0.609\гоотвый дом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581400"/>
            <a:ext cx="1893986" cy="23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853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098314"/>
              </p:ext>
            </p:extLst>
          </p:nvPr>
        </p:nvGraphicFramePr>
        <p:xfrm>
          <a:off x="2590800" y="990600"/>
          <a:ext cx="5562600" cy="52630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0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0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0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91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Вопрос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0802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Уровень 1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0802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Уровень 2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0802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Уровень 3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0802" marR="32328" marT="32328" marB="3232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2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О чём говорится в стихотворении?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 танке и танкисте.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 бое танка и героизме танкиста.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 войне, героизме советского солдата, авторском отношении к войне.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2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Кто главный герой?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Танкист.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Смелый и отважный танкист.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Образ танкиста как собирательный образ советского солдата, его храбрость и человечность.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03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Что произошло с танком?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Его подбили.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Танк был поврежден, но продолжил бой.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Описание боя, подчеркивающее героизм танкиста и стойкость советской техники. Символика подбитого танка.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84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Что чувствовал танкист?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Неизвестно.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Страх, но он продолжал выполнять долг.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Анализ эмоционального состояния танкиста: страх, решимость, сострадание к товарищам. Как автор передает эти чувства?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708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Почему стихотворение называется "Рассказ танкиста"?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Танкист рассказывает о бое.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Это рассказ о реальном событии.</a:t>
                      </a:r>
                      <a:endParaRPr lang="ru-R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Использование формы рассказа для создания эффекта достоверности и эмоционального воздействия на читателя. Значение названия для понимания авторской позиции.</a:t>
                      </a:r>
                      <a:endParaRPr lang="ru-R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28" marR="32328" marT="32328" marB="32328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590800" y="550277"/>
            <a:ext cx="5486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 вопросы для анализа (с дифференциацией):</a:t>
            </a:r>
          </a:p>
        </p:txBody>
      </p:sp>
    </p:spTree>
    <p:extLst>
      <p:ext uri="{BB962C8B-B14F-4D97-AF65-F5344CB8AC3E}">
        <p14:creationId xmlns:p14="http://schemas.microsoft.com/office/powerpoint/2010/main" val="1670787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9144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endParaRPr lang="ru-RU" b="1" dirty="0">
              <a:solidFill>
                <a:srgbClr val="99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1117380"/>
            <a:ext cx="70866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9900CC"/>
                </a:solidFill>
                <a:latin typeface="Times New Roman"/>
                <a:ea typeface="Calibri"/>
              </a:rPr>
              <a:t>Анализ содержания:</a:t>
            </a:r>
            <a:endParaRPr lang="ru-RU" sz="1400" dirty="0">
              <a:solidFill>
                <a:srgbClr val="9900CC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1: Составление плана стихотворения (последовательность событий). Работа с иллюстрациями.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2: Характеристика танкиста (смелый, отважный, заботливый и т.д.). Поиск в тексте подтверждений.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3: Определение темы и идеи стихотворения. Обсуждение авторской позиции (отношение к войне, героизму).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" name="Picture 2" descr="C:\Users\FBA7~1\AppData\Local\Temp\Rar$DIa0.675\работа в парах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200400"/>
            <a:ext cx="26162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644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762000"/>
            <a:ext cx="716280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</a:rPr>
              <a:t> </a:t>
            </a:r>
            <a:r>
              <a:rPr lang="ru-RU" b="1" dirty="0">
                <a:solidFill>
                  <a:srgbClr val="9900CC"/>
                </a:solidFill>
                <a:latin typeface="Times New Roman"/>
                <a:ea typeface="Calibri"/>
              </a:rPr>
              <a:t>Работа с языковыми средствами:</a:t>
            </a:r>
            <a:endParaRPr lang="ru-RU" sz="1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1: Подчеркнуть в тексте слова, которые описывают бой.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( 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</a:rPr>
              <a:t>Шёл бой за улицу, огонь врага был страшен.</a:t>
            </a: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FF0000"/>
                </a:solidFill>
                <a:latin typeface="Times New Roman"/>
                <a:ea typeface="Times New Roman"/>
              </a:rPr>
              <a:t>  Мы прорывались к площади вперёд. </a:t>
            </a:r>
            <a:r>
              <a:rPr lang="ru-RU" sz="1600" dirty="0">
                <a:latin typeface="Times New Roman"/>
                <a:ea typeface="Times New Roman"/>
              </a:rPr>
              <a:t>)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2: Найти в тексте сравнения и эпитеты, которые помогают представить картину боя. (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</a:rPr>
              <a:t>Бой – трудный, гости – дорогие, мальчонка – бедовый, сливы – недозрелые, огонь – страшен, чернозем – рыхлый, жирный, пожар – большой</a:t>
            </a:r>
            <a:r>
              <a:rPr lang="ru-RU" sz="1600" dirty="0">
                <a:latin typeface="Times New Roman"/>
                <a:ea typeface="Calibri"/>
              </a:rPr>
              <a:t>)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3: Анализ использования олицетворения ( 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</a:rPr>
              <a:t>«танк ожил» </a:t>
            </a:r>
            <a:r>
              <a:rPr lang="ru-RU" sz="1600" dirty="0">
                <a:latin typeface="Times New Roman"/>
                <a:ea typeface="Calibri"/>
              </a:rPr>
              <a:t>), метафоры </a:t>
            </a: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( 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</a:rPr>
              <a:t>«смерть глядела в лицо» </a:t>
            </a:r>
            <a:r>
              <a:rPr lang="ru-RU" sz="1600" dirty="0">
                <a:latin typeface="Times New Roman"/>
                <a:ea typeface="Calibri"/>
              </a:rPr>
              <a:t>).</a:t>
            </a:r>
            <a:endParaRPr lang="ru-RU" sz="1600" dirty="0"/>
          </a:p>
        </p:txBody>
      </p:sp>
      <p:pic>
        <p:nvPicPr>
          <p:cNvPr id="5" name="Picture 2" descr="C:\Users\FBA7~1\AppData\Local\Temp\Rar$DIa0.871\дети в парах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86200"/>
            <a:ext cx="2692400" cy="184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980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9144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endParaRPr lang="ru-RU" b="1" dirty="0">
              <a:solidFill>
                <a:srgbClr val="99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914400"/>
            <a:ext cx="7239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9900CC"/>
                </a:solidFill>
                <a:latin typeface="Times New Roman"/>
                <a:ea typeface="Calibri"/>
              </a:rPr>
              <a:t>Домашняя работа:</a:t>
            </a:r>
            <a:endParaRPr lang="ru-RU" sz="1400" dirty="0">
              <a:solidFill>
                <a:srgbClr val="9900CC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1: Нарисовать иллюстрацию к стихотворению.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2: Написать небольшой рассказ о том, что произошло после боя.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</a:rPr>
              <a:t>Уровень 3: Сочинить стихотворение на тему войны или героизма, используя художественные средства, найденные в стихотворении Твардовского.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43" y="2514600"/>
            <a:ext cx="3004457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695" y="2522191"/>
            <a:ext cx="3028950" cy="159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 descr="C:\Users\FBA7~1\AppData\Local\Temp\Rar$DIa0.493\гараев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464" y="4209422"/>
            <a:ext cx="31242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0210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66800" y="1066800"/>
            <a:ext cx="6934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b="1" i="1" dirty="0">
                <a:solidFill>
                  <a:srgbClr val="9900CC"/>
                </a:solidFill>
                <a:latin typeface="Times New Roman"/>
                <a:ea typeface="Calibri"/>
              </a:rPr>
              <a:t>     Дифференцированно-уровневый подход поможет каждому ученику понять стихотворение "Рассказ танкиста" на своём уровне, развить навыки анализа текста и выразительного чтения, а также сформировать представление о Великой Отечественной войне и героизме советских солдат. </a:t>
            </a:r>
            <a:endParaRPr lang="ru-RU" sz="1400" b="1" i="1" dirty="0">
              <a:solidFill>
                <a:srgbClr val="9900CC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810" y="2588769"/>
            <a:ext cx="1682790" cy="2135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985198"/>
            <a:ext cx="1676400" cy="2215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995895"/>
            <a:ext cx="1600200" cy="206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-20250822-WA0011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90800" y="457200"/>
            <a:ext cx="3733799" cy="5943600"/>
          </a:xfrm>
        </p:spPr>
      </p:pic>
    </p:spTree>
    <p:extLst>
      <p:ext uri="{BB962C8B-B14F-4D97-AF65-F5344CB8AC3E}">
        <p14:creationId xmlns:p14="http://schemas.microsoft.com/office/powerpoint/2010/main" val="377323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rmAutofit/>
          </a:bodyPr>
          <a:lstStyle/>
          <a:p>
            <a:br>
              <a:rPr lang="ru-RU" altLang="ru-RU" sz="1400" b="1" dirty="0">
                <a:latin typeface="Franklin Gothic Medium" panose="020B0603020102020204" pitchFamily="34" charset="0"/>
                <a:cs typeface="Times New Roman" panose="02020603050405020304" pitchFamily="18" charset="0"/>
              </a:rPr>
            </a:br>
            <a:endParaRPr lang="ru-RU" sz="1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57400"/>
            <a:ext cx="6400800" cy="4114800"/>
          </a:xfrm>
        </p:spPr>
        <p:txBody>
          <a:bodyPr>
            <a:normAutofit/>
          </a:bodyPr>
          <a:lstStyle/>
          <a:p>
            <a:endParaRPr lang="ru-RU" sz="18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i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0" y="914400"/>
            <a:ext cx="579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  </a:t>
            </a:r>
            <a:endParaRPr lang="ru-RU" b="1" dirty="0">
              <a:solidFill>
                <a:srgbClr val="99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66800" y="1107440"/>
            <a:ext cx="6858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705" algn="just"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     </a:t>
            </a:r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Литературное чтение</a:t>
            </a:r>
            <a:r>
              <a:rPr lang="ru-RU" b="1" dirty="0">
                <a:latin typeface="Times New Roman"/>
                <a:ea typeface="Times New Roman"/>
              </a:rPr>
              <a:t> – </a:t>
            </a:r>
            <a:r>
              <a:rPr lang="ru-RU" dirty="0">
                <a:latin typeface="Times New Roman"/>
                <a:ea typeface="Times New Roman"/>
              </a:rPr>
              <a:t>это начальная ступень единого и непрерывного курса литературы в средней общеобразовательной школе. Оно призвано ввести младших школьников в новую для них область целенаправленного и систематического изучения художественной литературы, как важнейшего вида искусства. Чтобы это произошло необходимо успешно решить одну из фундаментальных задач, которые традиционно стояли, стоят и будут стоять перед начальной школой </a:t>
            </a:r>
            <a:r>
              <a:rPr lang="ru-RU" b="1" dirty="0">
                <a:latin typeface="Times New Roman"/>
                <a:ea typeface="Times New Roman"/>
              </a:rPr>
              <a:t>– </a:t>
            </a:r>
            <a:r>
              <a:rPr lang="ru-RU" b="1" dirty="0">
                <a:solidFill>
                  <a:srgbClr val="9900CC"/>
                </a:solidFill>
                <a:latin typeface="Times New Roman"/>
                <a:ea typeface="Times New Roman"/>
              </a:rPr>
              <a:t>научить детей читать, понимать прочитанное и использовать свои знания и умения для решения жизненных задач. </a:t>
            </a:r>
            <a:endParaRPr lang="ru-RU" dirty="0">
              <a:solidFill>
                <a:srgbClr val="9900CC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487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24081"/>
            <a:ext cx="1600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4600" y="723843"/>
            <a:ext cx="57150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400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выбрали красное яблоко   —  вы человек честный и прямолинейный. Пытаться умолчать правду, даже неудобную, или завуалировать её  —  не в ваших правилах. Такие люди, как вы, живут без тайных умыслов, вы просто не умеете продумывать жизнь на несколько шагов вперёд.</a:t>
            </a:r>
          </a:p>
          <a:p>
            <a:pPr algn="just"/>
            <a:r>
              <a:rPr lang="ru-RU" sz="1400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Быть самим собой — ваш главный жизненный девиз, и главное же ваше дарование  — вы умеете жить без масок.</a:t>
            </a:r>
          </a:p>
        </p:txBody>
      </p:sp>
      <p:pic>
        <p:nvPicPr>
          <p:cNvPr id="1029" name="Picture 5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67000"/>
            <a:ext cx="16002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90800" y="2628781"/>
            <a:ext cx="56388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Яркость жёлтого — это ваша врождённая лучезарность и оптимизм. Вы умудряетесь предвидеть хороший итог даже у заведомо провального дела, и именно ваш положительный настрой помогает вам идти к цели.</a:t>
            </a:r>
          </a:p>
          <a:p>
            <a:pPr algn="just"/>
            <a:r>
              <a:rPr lang="ru-RU" sz="1400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Постарайтесь на жизненном пути не растерять это умение: видеть прекрасное даже в мелочах, радоваться каждой минуте и никогда не унывать.</a:t>
            </a:r>
          </a:p>
        </p:txBody>
      </p:sp>
      <p:pic>
        <p:nvPicPr>
          <p:cNvPr id="1033" name="Picture 9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573677"/>
            <a:ext cx="157424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67000" y="4592935"/>
            <a:ext cx="592434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Если вы выбрали зелёное яблоко, то перед нами интеллектуал. Вашему уму и смекалке можно только позавидовать.</a:t>
            </a:r>
          </a:p>
          <a:p>
            <a:pPr algn="just"/>
            <a:r>
              <a:rPr lang="ru-RU" sz="1400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Вы часто будете в выигрышном положении среди других, потому что умеете устраивать штурм собственному мозгу, думать быстро и качественно, решать сложнейшие задачи и находить нестандартные решения.</a:t>
            </a:r>
          </a:p>
        </p:txBody>
      </p:sp>
    </p:spTree>
    <p:extLst>
      <p:ext uri="{BB962C8B-B14F-4D97-AF65-F5344CB8AC3E}">
        <p14:creationId xmlns:p14="http://schemas.microsoft.com/office/powerpoint/2010/main" val="175415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0086457">
            <a:off x="322641" y="2229603"/>
            <a:ext cx="8691415" cy="1670943"/>
          </a:xfrm>
        </p:spPr>
        <p:txBody>
          <a:bodyPr>
            <a:normAutofit/>
          </a:bodyPr>
          <a:lstStyle/>
          <a:p>
            <a:r>
              <a:rPr lang="ru-RU" sz="6000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1106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801</TotalTime>
  <Words>957</Words>
  <Application>Microsoft Office PowerPoint</Application>
  <PresentationFormat>Экран (4:3)</PresentationFormat>
  <Paragraphs>206</Paragraphs>
  <Slides>19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Franklin Gothic Medium</vt:lpstr>
      <vt:lpstr>Times New Roman</vt:lpstr>
      <vt:lpstr>Wingdings</vt:lpstr>
      <vt:lpstr>Office Theme</vt:lpstr>
      <vt:lpstr>Муниципальное бюджетное общеобразовательное учреждение   «Шугуровская средняя общеобразовательная школа имени Валерия Павловича Чкалова»  муниципального образования «Лениногорский муниципальный район»  Республики Татарстан </vt:lpstr>
      <vt:lpstr> </vt:lpstr>
      <vt:lpstr>       Разных детей и учить надо  по-разному, потому что каждый  по-своему воспринимает мир.                                                      Говард  Гарднер</vt:lpstr>
      <vt:lpstr> </vt:lpstr>
      <vt:lpstr> </vt:lpstr>
      <vt:lpstr> </vt:lpstr>
      <vt:lpstr> </vt:lpstr>
      <vt:lpstr> </vt:lpstr>
      <vt:lpstr> </vt:lpstr>
      <vt:lpstr> </vt:lpstr>
      <vt:lpstr>Презентация PowerPoint</vt:lpstr>
      <vt:lpstr> </vt:lpstr>
      <vt:lpstr>Презентация PowerPoint</vt:lpstr>
      <vt:lpstr> 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 использовании шаблона ссылка на Pedsovet.su обязательна</dc:title>
  <dc:creator>Катенок</dc:creator>
  <cp:lastModifiedBy>34</cp:lastModifiedBy>
  <cp:revision>47</cp:revision>
  <dcterms:created xsi:type="dcterms:W3CDTF">2013-10-20T14:43:13Z</dcterms:created>
  <dcterms:modified xsi:type="dcterms:W3CDTF">2025-09-03T08:28:41Z</dcterms:modified>
</cp:coreProperties>
</file>