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7" r:id="rId4"/>
    <p:sldId id="273" r:id="rId5"/>
    <p:sldId id="274" r:id="rId6"/>
    <p:sldId id="292" r:id="rId7"/>
    <p:sldId id="267" r:id="rId8"/>
    <p:sldId id="271" r:id="rId9"/>
    <p:sldId id="268" r:id="rId10"/>
    <p:sldId id="269" r:id="rId11"/>
    <p:sldId id="270" r:id="rId12"/>
    <p:sldId id="272" r:id="rId13"/>
    <p:sldId id="278" r:id="rId14"/>
    <p:sldId id="279" r:id="rId15"/>
    <p:sldId id="280" r:id="rId16"/>
    <p:sldId id="281" r:id="rId17"/>
    <p:sldId id="290" r:id="rId18"/>
    <p:sldId id="29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МБУ ДО «ДЮСШ»</a:t>
            </a: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2021 -2022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учебный год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6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452923"/>
              </p:ext>
            </p:extLst>
          </p:nvPr>
        </p:nvGraphicFramePr>
        <p:xfrm>
          <a:off x="714348" y="418761"/>
          <a:ext cx="8001055" cy="60990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9926"/>
                <a:gridCol w="1654922"/>
                <a:gridCol w="573138"/>
                <a:gridCol w="1799588"/>
                <a:gridCol w="942641"/>
                <a:gridCol w="1542504"/>
                <a:gridCol w="1028336"/>
              </a:tblGrid>
              <a:tr h="400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Ф.И.О.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</a:rPr>
                        <a:t>Пед</a:t>
                      </a:r>
                      <a:r>
                        <a:rPr lang="ru-RU" sz="1200" dirty="0"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стаж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Образование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Штатное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расписание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Курсы переподготовки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Квалификация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94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Фролова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Ольга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Ивановна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31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Среднее профессиональное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штат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Март, 2020 г.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высшая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411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</a:rPr>
                        <a:t>Дутова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Лариса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Анатольевна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30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Апрель, 2022г.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высшая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4289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Санаров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Кирилл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Борисович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Апрель, 2019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Первая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69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Хвичия Давид Владимирович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1г.10м.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Переподготовка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Декабрь, 2019 г.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б/к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041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Якимов Алексей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Николаевич 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26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Среднее профессиональное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Январь, 2020г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Первая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Шаянов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Антон Викторович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 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Апрель, 2022г.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Первая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Зубихина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Татьяна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Анатольевна 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22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Март,2020 г.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Первая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01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Якимов Илья Алексеевич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совм.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          -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б/к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Василькова Елена Владимировна 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нет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совм.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Переподготовка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Октябрь, 2018г.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Ноябрь, 2022 г.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б/к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301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Элис Олеся Викторовна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Среднее профессиональное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Март, 2022г.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Первая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  <a:tr h="214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Бурцева Ольга Георгиевна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Высшее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штат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Январь, 2020г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Первая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1936" marR="5193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291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74638"/>
            <a:ext cx="6858048" cy="76676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sz="3600" b="1" dirty="0" smtClean="0"/>
              <a:t>По </a:t>
            </a:r>
            <a:r>
              <a:rPr lang="ru-RU" sz="3600" b="1" dirty="0"/>
              <a:t>педагогическому стажу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59" y="1242997"/>
            <a:ext cx="8001056" cy="4114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341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Данные  работников  по уровню  образования</a:t>
            </a:r>
            <a:endParaRPr lang="ru-RU" sz="32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411201"/>
              </p:ext>
            </p:extLst>
          </p:nvPr>
        </p:nvGraphicFramePr>
        <p:xfrm>
          <a:off x="662939" y="1857364"/>
          <a:ext cx="8123903" cy="4214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0252"/>
                <a:gridCol w="2276637"/>
                <a:gridCol w="1810677"/>
                <a:gridCol w="1827876"/>
                <a:gridCol w="1858461"/>
              </a:tblGrid>
              <a:tr h="13178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№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Категории  специалистов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Высшее образование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Среднее</a:t>
                      </a:r>
                      <a:endParaRPr lang="ru-RU" sz="20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образование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Средне-специальное</a:t>
                      </a:r>
                      <a:endParaRPr lang="ru-RU" sz="20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образование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544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Руководитель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1       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27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2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Заместитель руководителя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544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Методист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27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Тренеры-преподаватели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5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5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096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2800" b="1" dirty="0" smtClean="0"/>
              <a:t>По </a:t>
            </a:r>
            <a:r>
              <a:rPr lang="ru-RU" sz="2800" b="1" dirty="0"/>
              <a:t>квалификационным категориям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985908"/>
              </p:ext>
            </p:extLst>
          </p:nvPr>
        </p:nvGraphicFramePr>
        <p:xfrm>
          <a:off x="662940" y="1214422"/>
          <a:ext cx="7623835" cy="40719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1231"/>
                <a:gridCol w="2324060"/>
                <a:gridCol w="1359584"/>
                <a:gridCol w="1359584"/>
                <a:gridCol w="2039376"/>
              </a:tblGrid>
              <a:tr h="12298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№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Категории  специалистов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Высшая</a:t>
                      </a:r>
                      <a:endParaRPr lang="ru-RU" sz="2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категория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         I</a:t>
                      </a:r>
                      <a:endParaRPr lang="ru-RU" sz="2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категория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 Без категории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92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Руководитель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      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117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2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Заместитель руководителя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92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Методист 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-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1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-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117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4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Тренеры-преподаватели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effectLst/>
                        </a:rPr>
                        <a:t>5</a:t>
                      </a:r>
                      <a:endParaRPr lang="ru-RU" sz="2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effectLst/>
                        </a:rPr>
                        <a:t>4</a:t>
                      </a:r>
                      <a:endParaRPr lang="ru-RU" sz="2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63575" y="3232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18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80728"/>
            <a:ext cx="7416824" cy="481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7173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48883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901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572428" cy="79690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Награды и знаки отличия, грамоты работников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214422"/>
            <a:ext cx="864399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Имеют почетное звание: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«Почетный работник  общего образования РФ»                                                        - 1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Почетная грамота Министерства просвещения Российской Федерации                 - 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Заслуженный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работник ФК и С Республики Бурятия                                                - 1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Заслуженный тренер Республики Бурятии                                                                  - 1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Отличник спорта Бурятии                                                                                             - 1человек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Почетная грамота Республики Бурятия                                                                       - 1человек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Почетной грамотой Правительства Республики Бурятия                                          - 1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Почетной грамотой  Народного Хурала Республики Бурятия                                   - 2 человека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Почетная грамота Министерства образования и науки Республики Бурятия          - 1человек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Грамотой республиканского  агентства физической культуры и спорта Республики  Бурятия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- 5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Почетная  грамота администрации МО «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Муйский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район»                                         - 7 человек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Грамота Муниципального казенного  учреждения «Районное управление образования»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- 5 челове</a:t>
            </a:r>
            <a:r>
              <a:rPr lang="ru-RU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89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400" b="1" dirty="0"/>
              <a:t>Динамика результативности обучающихся «ДЮСШ» в соревнованиях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471873"/>
              </p:ext>
            </p:extLst>
          </p:nvPr>
        </p:nvGraphicFramePr>
        <p:xfrm>
          <a:off x="467544" y="1340764"/>
          <a:ext cx="8278189" cy="48680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5564"/>
                <a:gridCol w="757555"/>
                <a:gridCol w="584733"/>
                <a:gridCol w="584733"/>
                <a:gridCol w="584733"/>
                <a:gridCol w="584733"/>
                <a:gridCol w="602817"/>
                <a:gridCol w="727149"/>
                <a:gridCol w="721874"/>
                <a:gridCol w="727149"/>
                <a:gridCol w="727149"/>
              </a:tblGrid>
              <a:tr h="1070389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Ранг соревнований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Количество призовых мест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Итого за 3 года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2019-2020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2020-2021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2021-2022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Международный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Всероссийский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64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Межрегиональный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Региональный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234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Республиканский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Районный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48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  43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66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364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Внутришкольные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110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Всего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91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56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74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87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117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82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720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ИТОГО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189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216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720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196975" y="2390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28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Медали,  призовые места   соревнований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544053"/>
              </p:ext>
            </p:extLst>
          </p:nvPr>
        </p:nvGraphicFramePr>
        <p:xfrm>
          <a:off x="642910" y="1285860"/>
          <a:ext cx="8072494" cy="454101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85256"/>
                <a:gridCol w="464908"/>
                <a:gridCol w="560578"/>
                <a:gridCol w="450675"/>
                <a:gridCol w="672851"/>
                <a:gridCol w="559787"/>
                <a:gridCol w="560578"/>
                <a:gridCol w="560578"/>
                <a:gridCol w="957283"/>
              </a:tblGrid>
              <a:tr h="4457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вид спорта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места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Всего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Всего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        2020 -2021год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     2021 -2022год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Бокс (Санаров К.Б.)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Акробатика (Дутова Л.А.)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37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Гиревой спорт (Хвичия Д.В.)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6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Баскетбол (Элис О.В.)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10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Баскетбол (Якимов А.Н.)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Прыжки на АКД (Фролова О.И.)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Футбол (  Шаянов А.В.)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Настольный теннис (Зубихина Т.А.)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Фитнес-аэробика (Василькова Е.В.)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13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8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Всего: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216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315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296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74638"/>
            <a:ext cx="6715172" cy="65403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Впервые </a:t>
            </a:r>
            <a:r>
              <a:rPr lang="ru-RU" sz="3100" b="1" dirty="0"/>
              <a:t>выполненные разряды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626072"/>
              </p:ext>
            </p:extLst>
          </p:nvPr>
        </p:nvGraphicFramePr>
        <p:xfrm>
          <a:off x="642910" y="1156646"/>
          <a:ext cx="8072491" cy="514478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018538"/>
                <a:gridCol w="544481"/>
                <a:gridCol w="584338"/>
                <a:gridCol w="584338"/>
                <a:gridCol w="751292"/>
                <a:gridCol w="834769"/>
                <a:gridCol w="918245"/>
                <a:gridCol w="918245"/>
                <a:gridCol w="918245"/>
              </a:tblGrid>
              <a:tr h="343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Вид спорта</a:t>
                      </a:r>
                      <a:endParaRPr lang="ru-RU" sz="1200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разряд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КМС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I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II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III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I юн.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II юн.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III юн.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Всего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209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Бокс (</a:t>
                      </a:r>
                      <a:r>
                        <a:rPr lang="ru-RU" sz="1200" kern="50" dirty="0" err="1">
                          <a:effectLst/>
                        </a:rPr>
                        <a:t>Санаров</a:t>
                      </a:r>
                      <a:r>
                        <a:rPr lang="ru-RU" sz="1200" kern="50" dirty="0">
                          <a:effectLst/>
                        </a:rPr>
                        <a:t> К.Б.)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Баскетбол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(Якимов А.Н.)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14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Баскетбол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(Элис О.В.)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14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6289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Прыжки на акробатической дорожке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 (Фролова О.И.)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29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Акробатика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(Дутова Л.А.)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31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267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Гиревой спорт (Хвичия Д.В.)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Смешанное единоборство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(Хвичия Д.В.)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209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Футбол (</a:t>
                      </a:r>
                      <a:r>
                        <a:rPr lang="ru-RU" sz="1200" kern="50" smtClean="0">
                          <a:effectLst/>
                        </a:rPr>
                        <a:t>Шаянов</a:t>
                      </a:r>
                      <a:r>
                        <a:rPr lang="ru-RU" sz="1200" kern="50" dirty="0" smtClean="0">
                          <a:effectLst/>
                        </a:rPr>
                        <a:t> </a:t>
                      </a:r>
                      <a:r>
                        <a:rPr lang="ru-RU" sz="1200" kern="50" dirty="0">
                          <a:effectLst/>
                        </a:rPr>
                        <a:t>А.В.)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Настольный теннис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(Зубихина Т.А.)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Фитнес-аэробика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(Василькова Е.В.)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419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Волейбол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(Якимов И.А.)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  <a:tr h="39046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ВСЕГО: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105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144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764" marR="5676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604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912768" cy="50405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3100" b="1" dirty="0" smtClean="0"/>
              <a:t>Разряды</a:t>
            </a:r>
            <a:r>
              <a:rPr lang="ru-RU" sz="3100" b="1" dirty="0"/>
              <a:t>, имеющиеся в наличии</a:t>
            </a:r>
            <a:r>
              <a:rPr lang="ru-RU" sz="2700" dirty="0"/>
              <a:t/>
            </a:r>
            <a:br>
              <a:rPr lang="ru-RU" sz="2700" dirty="0"/>
            </a:br>
            <a:endParaRPr lang="ru-RU" sz="27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357651"/>
              </p:ext>
            </p:extLst>
          </p:nvPr>
        </p:nvGraphicFramePr>
        <p:xfrm>
          <a:off x="539552" y="1124744"/>
          <a:ext cx="7747224" cy="542784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826124"/>
                <a:gridCol w="564244"/>
                <a:gridCol w="499072"/>
                <a:gridCol w="642942"/>
                <a:gridCol w="642942"/>
                <a:gridCol w="714380"/>
                <a:gridCol w="928694"/>
                <a:gridCol w="1000132"/>
                <a:gridCol w="928694"/>
              </a:tblGrid>
              <a:tr h="430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Вид спорта</a:t>
                      </a:r>
                      <a:endParaRPr lang="ru-RU" sz="1200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разряд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КМС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II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III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 юн.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II юн.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III юн.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Всего 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Бокс (</a:t>
                      </a:r>
                      <a:r>
                        <a:rPr lang="ru-RU" sz="1200" kern="50" dirty="0" err="1">
                          <a:effectLst/>
                        </a:rPr>
                        <a:t>Санаров</a:t>
                      </a:r>
                      <a:r>
                        <a:rPr lang="ru-RU" sz="1200" kern="50" dirty="0">
                          <a:effectLst/>
                        </a:rPr>
                        <a:t> К.Б.)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2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12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21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Баскетбол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(Якимов А.Н.)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14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29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Баскетбол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(Элис О.В.)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14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4738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Прыжки на акробатической дорожке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 (Фролова О.И.)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15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34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70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Акробатика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(Дутова Л.А.)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31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Гиревой спорт (Хвичия Д.В.)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3093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Смешанное единоборство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(Хвичия Д.В.)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Футбол (Шоянов А.В.)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9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20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34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34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Настольный теннис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(Зубихина Т.А.)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15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    24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375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Фитнес-аэробика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(Василькова Е.В.)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2743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Волейбол</a:t>
                      </a:r>
                      <a:endParaRPr lang="ru-RU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(Якимов И.А.)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  <a:tr h="46268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ВСЕГО: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8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181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272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815" marR="29815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221038" y="14795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69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22338"/>
            <a:ext cx="7560840" cy="4378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19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Структура </a:t>
            </a:r>
            <a:r>
              <a:rPr lang="ru-RU" sz="2400" b="1" dirty="0"/>
              <a:t>состава обучающихся  по направлениям обучения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272460"/>
              </p:ext>
            </p:extLst>
          </p:nvPr>
        </p:nvGraphicFramePr>
        <p:xfrm>
          <a:off x="642909" y="1214425"/>
          <a:ext cx="8143934" cy="55703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265"/>
                <a:gridCol w="1399950"/>
                <a:gridCol w="1787562"/>
                <a:gridCol w="1056287"/>
                <a:gridCol w="812528"/>
                <a:gridCol w="812528"/>
                <a:gridCol w="568770"/>
                <a:gridCol w="568770"/>
                <a:gridCol w="731274"/>
              </a:tblGrid>
              <a:tr h="427261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Ф.И.О. тренера-преподавателя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Отделение по виду спорта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Количество групп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>
                          <a:effectLst/>
                        </a:rPr>
                        <a:t>Всего количество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3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СО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>
                          <a:effectLst/>
                        </a:rPr>
                        <a:t>НЭ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>
                          <a:effectLst/>
                        </a:rPr>
                        <a:t>ТЭ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>
                          <a:effectLst/>
                        </a:rPr>
                        <a:t>ГНП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групп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ru-RU" sz="1400" kern="50" dirty="0">
                          <a:effectLst/>
                        </a:rPr>
                        <a:t>обучающихся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3044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Дутова Л.А.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акробатика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7231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Фролова О.И.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прыжки на акробатической дорожке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71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2350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3</a:t>
                      </a:r>
                      <a:endParaRPr lang="ru-RU" sz="14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effectLst/>
                        </a:rPr>
                        <a:t>Санаров</a:t>
                      </a:r>
                      <a:r>
                        <a:rPr lang="ru-RU" sz="1400" kern="50" dirty="0">
                          <a:effectLst/>
                        </a:rPr>
                        <a:t> К.Б. 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Бокс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44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330217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effectLst/>
                        </a:rPr>
                        <a:t>Хвичия</a:t>
                      </a:r>
                      <a:r>
                        <a:rPr lang="ru-RU" sz="1400" kern="50" dirty="0">
                          <a:effectLst/>
                        </a:rPr>
                        <a:t> Д.В.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Гиревой спорт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4772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Хвичия Д.В.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Смешанное единоборство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2345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Элис О.В.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Баскетбол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2345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Якимов А.Н.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53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2345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Зубихина Т.А.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Настольный теннис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2345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8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effectLst/>
                        </a:rPr>
                        <a:t>Шаянов</a:t>
                      </a:r>
                      <a:r>
                        <a:rPr lang="ru-RU" sz="1400" kern="50" dirty="0">
                          <a:effectLst/>
                        </a:rPr>
                        <a:t> А.В.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Футбол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67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23459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Якимов И.А.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Волейбол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3213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Василькова Е.В.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Фитнес-аэробика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-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  <a:tr h="34178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>
                          <a:effectLst/>
                        </a:rPr>
                        <a:t>Итого:</a:t>
                      </a:r>
                      <a:endParaRPr lang="ru-RU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10видов спорта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5гр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14гр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3гр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7гр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29гр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435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569" marR="3156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7801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215238" cy="796908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>Наполняемость учебных групп и сохранность контингента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 за 2021-2022г.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71538" y="1928801"/>
          <a:ext cx="7358114" cy="2972762"/>
        </p:xfrm>
        <a:graphic>
          <a:graphicData uri="http://schemas.openxmlformats.org/drawingml/2006/table">
            <a:tbl>
              <a:tblPr/>
              <a:tblGrid>
                <a:gridCol w="2971378"/>
                <a:gridCol w="2066190"/>
                <a:gridCol w="2320546"/>
              </a:tblGrid>
              <a:tr h="7682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 Наименование показателей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на начало  года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latin typeface="Times New Roman"/>
                          <a:ea typeface="Times New Roman"/>
                          <a:cs typeface="Times New Roman"/>
                        </a:rPr>
                        <a:t>на конец года 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2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420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327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latin typeface="Times New Roman"/>
                          <a:ea typeface="Times New Roman"/>
                          <a:cs typeface="Times New Roman"/>
                        </a:rPr>
                        <a:t>Количество групп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>
                          <a:latin typeface="Times New Roman"/>
                          <a:ea typeface="Times New Roman"/>
                          <a:cs typeface="Times New Roman"/>
                        </a:rPr>
                        <a:t>% сохранности контингента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50" dirty="0">
                          <a:latin typeface="Times New Roman"/>
                          <a:ea typeface="Times New Roman"/>
                          <a:cs typeface="Times New Roman"/>
                        </a:rPr>
                        <a:t>75,1 %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211" marR="652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200" i="1" dirty="0" smtClean="0"/>
              <a:t>Перечень образовательных программ, реализуемых в МБУ ДО «ДЮСШ » по  сроку и виду программ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1472" y="1071547"/>
          <a:ext cx="8079464" cy="5757291"/>
        </p:xfrm>
        <a:graphic>
          <a:graphicData uri="http://schemas.openxmlformats.org/drawingml/2006/table">
            <a:tbl>
              <a:tblPr/>
              <a:tblGrid>
                <a:gridCol w="293538"/>
                <a:gridCol w="1034544"/>
                <a:gridCol w="5863607"/>
                <a:gridCol w="887775"/>
              </a:tblGrid>
              <a:tr h="53365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 dirty="0">
                          <a:latin typeface="Times New Roman"/>
                          <a:ea typeface="Times New Roman"/>
                          <a:cs typeface="Times New Roman"/>
                        </a:rPr>
                        <a:t>№      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50" dirty="0">
                          <a:latin typeface="Times New Roman"/>
                          <a:ea typeface="Times New Roman"/>
                          <a:cs typeface="Times New Roman"/>
                        </a:rPr>
                        <a:t>Направление деятельности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kern="50" dirty="0">
                          <a:latin typeface="Times New Roman"/>
                          <a:ea typeface="Times New Roman"/>
                          <a:cs typeface="Times New Roman"/>
                        </a:rPr>
                        <a:t>Вид    программы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050" kern="50" dirty="0">
                          <a:latin typeface="Times New Roman"/>
                          <a:ea typeface="Times New Roman"/>
                          <a:cs typeface="Times New Roman"/>
                        </a:rPr>
                        <a:t>срок реализации программы</a:t>
                      </a:r>
                      <a:endParaRPr lang="ru-RU" sz="105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Баскетбол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Дополнительная 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предпрофессиональная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 в  области  физической культуры и спорта   «Баскетбол»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8 лет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общеразвивающая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дополнительного образования секция «Баскетбол»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3 года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0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Прыжки на акробатической дорожке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Дополнительная 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предпрофессиональная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 в  области  физической культуры и спорта   «Прыжки на акробатической дорожке»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8 лет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Футбол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Дополнительная 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предпрофессиональная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 в  области  физической культуры и спорта   «Футбол»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8 лет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Настольный теннис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Дополнительная 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предпрофессиональная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 в  области  физической культуры и спорта   «Настольный теннис»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8 лет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Гиревой спорт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Дополнительная 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предпрофессиональная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 в  области  физической культуры и спорта   «Гиревой спорт»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8 лет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Бокс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Дополнительная 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предпрофессиональная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 в  области  физической культуры и спорта   «Бокс»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8 лет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общеразвивающая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дополнительного образования секция «Бокс»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3 года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Волейбол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общеразвивающая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дополнительного образования секция «Волейбол»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3 года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Смешанное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единоборство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общеразвивающая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дополнительного образования секция «Смешанное единоборство»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3 года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Акробатика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общеразвивающая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дополнительного образования секция «Акробатика»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2 года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kern="5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05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50" dirty="0">
                          <a:latin typeface="Times New Roman"/>
                          <a:ea typeface="Times New Roman"/>
                          <a:cs typeface="Times New Roman"/>
                        </a:rPr>
                        <a:t>Фитнес-аэробика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Образовательная </a:t>
                      </a:r>
                      <a:r>
                        <a:rPr lang="ru-RU" sz="1200" kern="50" dirty="0" err="1">
                          <a:latin typeface="Times New Roman"/>
                          <a:ea typeface="Times New Roman"/>
                          <a:cs typeface="Times New Roman"/>
                        </a:rPr>
                        <a:t>общеразвивающая</a:t>
                      </a:r>
                      <a:r>
                        <a:rPr lang="ru-RU" sz="1200" kern="50" dirty="0">
                          <a:latin typeface="Times New Roman"/>
                          <a:ea typeface="Times New Roman"/>
                          <a:cs typeface="Times New Roman"/>
                        </a:rPr>
                        <a:t> программа дополнительного образования секция «Фитнес-аэробика»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latin typeface="Times New Roman"/>
                          <a:ea typeface="Times New Roman"/>
                          <a:cs typeface="Times New Roman"/>
                        </a:rPr>
                        <a:t>3 года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504" marR="265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57158" y="428604"/>
            <a:ext cx="8143932" cy="63094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Дополнительная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предпрофессиональная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программа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это документ, определяющий содержание на этапах подготовки обучающихся по конкретному виду спорта,  разрабатываются  самостоятельно на основе федеральных государственных требований.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Основными задачами 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предпрофессиональных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программ являются: </a:t>
            </a: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формирование и развитие творческих и спортивных способностей обучающихся;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формирование культуры здорового и безопасного образа жизни, укрепление здоровья обучающихся;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формирование навыков адаптации к жизни в обществе, профессиональной ориентации;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выявление и поддержка детей, проявивших выдающиеся способности в спорте.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Реализация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предпрофессиональной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программы направлена на:</a:t>
            </a:r>
            <a:endParaRPr kumimoji="0" lang="ru-RU" sz="16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отбор одаренных детей;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формирование знаний, умений, навыков в области физической культуры и спорта, в том числе в избранном виде спорта;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освоение этапов подготовки, в том числе с учетом дальнейшего обучения по программам спортивной подготовки;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подготовку одаренных детей к поступлению в профессиональные об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разовательные организации в области физической культуры и спорта.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Продолжительность учебного года: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по дополнительной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предпрофессиональной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программе - 46 недель. Учебный план предусматривает 39 недель тренировочных занятий с сентября по июнь, 3 недели в период летних тренировочных сборов (спортивно-оздоровительный лагерь) и 4 недели по индивидуальным планам обучающихся на период активного отдыха.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571472" y="785794"/>
            <a:ext cx="8072494" cy="5940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Общеразвивающие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программы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это комплекс основных характеристик образования (объем, содержание, планируемые результаты), организационно-педагогических условий и форм аттестации, который представлен в виде учебно-тематического плана, содержания программы, а также оценочных и методических материалов.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Общеразвивающие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программы, в отличие от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предпрофессиональных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не завязаны на подготовку профессиональных спортсменов. Данные программы могут позиционироваться как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досуговые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занятия. Дополнительные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общеразвивающие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программы не опираются на федеральные государственные требования, содержание образования.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Общеразвивающие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дополнительные образовательные программы взаимосвязаны с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предпрофессиональными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программами.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Продолжительность учебного года: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 дополнительной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общеразвивающей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программе для групп спортивно-оздоровительного этапа 36 недель (с 1сентября по 31 мая).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9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0"/>
            <a:ext cx="6043626" cy="57150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Работа с родителями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1000109"/>
            <a:ext cx="814393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Установление отношений партнерского сотрудничества с семьей.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1571612"/>
            <a:ext cx="81439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Установление постоянной связи с родителями;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Создание благоприятной атмосферы общения, и согласованного взаимодействия с семьёй;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Привлечение родителей к поддержке учебно-воспитательного процесса;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Создание условий для творческой самореализации тренеров-преподавателей, родителей, обучающихся через программы воспитательной работы;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Формирование активной педагогической позиции родителей, повышение воспитательного потенциала семьи;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Оказание помощи в становлении более тесных детско-родительских взаимоотношений;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Вовлечение родителей в учебно-воспитательный процесс (родительские собрания, участие в соревнованиях, помощь в укреплении материально-технической базы).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071538" y="1000108"/>
            <a:ext cx="7358114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 условиях  неблагоприятной санитарно-эпидемиологической обстановки,  в связи с распространением COVID-19,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2021-2022году работа с родителями  велась по телефону,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через родительские группы в социальных сетях, созданные каждым тренером, а по необходимости в очном присутствии.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 целом родители удовлетворены уровнем преподавания и качеством знаний, обеспечиваемых нашей спортивной школой.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Родители интересуются успехами, достижениями, проблемами своих детей.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Благодаря этому наша школа  имеет стабильный, заинтересованный контингент обучающихся.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274638"/>
            <a:ext cx="5357850" cy="72547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Воспитательная  работа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571472" y="1147361"/>
            <a:ext cx="828680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одготовка не только физически крепких, способных к высоким результатам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обучающихся, но и интеллектуально развитой, свободной и гуманной, духовной, самостоятельной готовой к сознательной спортивно-творческой деятельности и нравственному поведению личности. </a:t>
            </a:r>
            <a:endParaRPr lang="ru-RU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endParaRPr lang="ru-RU" b="1" i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адачи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Обеспечение комфортной среды для всех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спортсменов-обучающихся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способствующей сохранению и укреплению здоровья;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Профилактика вредных привычек;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Создание благоприятных условий  для  самореализации личности ребёнка;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Совершенствование патриотического воспитания;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Организация досуга спортсменов.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Укрепление связей  семья-школа.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казание помощи в расширении круга интересов и помощь в выборе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профессии.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714348" y="571480"/>
            <a:ext cx="792961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Работа в сети Интернет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целях публичного освещения деятельности школы разработан и функционирует официальный  сайт ДЮСШ, на котором регулярно обновляется информация, характеризующая образовательный процесс, достижения обучающихся и тренеров-преподавателей. Активно используются   ресурсы Интернет как источника информации по определенной теме, переписка, получение информации о конкурсах, конференциях, семинарах, курсовой подготовке.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Также используются и другие разнообразные формы предоставления материалов о деятельности учреждения: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Публичные отчеты перед родителями и общественностью;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Размещение информации на стендах;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Публикации в СМИ и сети Интернет.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Редакция газеты «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Муйская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новь» на протяжении  многих лет (с 1991 года) сотрудничает с ДЮСШ  и тренерско-преподавательским составом, где освещает соревнования и спортивную жизнь ДЮСШ.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57158" y="642918"/>
            <a:ext cx="8215370" cy="56323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Общие выводы по итогам анализа всех позиций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оложительные позиции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деятельности учреждения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а именно: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rgbClr val="333333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Организационно-правовое обеспечение образовательной деятельности соответствует Федеральному закону «Об образовании в Российской Федерации», организация управления школой соответствует уставным требованиям.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Организация образовательного процесса в Учреждении соответствует уставным требованиям и требованиям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СанПиН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Школа обладает педагогически зрелым и достаточно квалифицированным педагогическим потенциалом и в состоянии качественно решать задачи развития школы;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Уровень спортивного мастерства воспитанников школы с каждым годом повышается. Количество призовых мест в соревнованиях межрегионального, республиканского уровня говорят о высоком качестве учебно-тренировочного процесса и грамотной, профессиональной работе тренеров-преподавателей.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Применение педагогическим персоналом новых форм и методов в процессе освоения программ.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Методическая служба школы востребована и ее работа эффективна.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Здания и территория школы поддерживаются в хорошем состоянии.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Вопросы жизни и охраны здоровья детей являются первостепенными в работе спортивной школы.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Работа по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внутришкольному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контролю организована и проводится в соответствии с планом Учреждения, составленным по всем направлениям деятельности.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8596" y="857232"/>
            <a:ext cx="828680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i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лабые стороны деятельности </a:t>
            </a:r>
            <a:r>
              <a:rPr kumimoji="0" lang="ru-RU" sz="20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МБУ ДО ДЮСШ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Недостаточная материально-техническая база для выполнения уставных задач, нет собственного спортивного комплекса;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Недостаточное финансирование: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приобретению спортинвентаря, оборудования и спортивной формы;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приобретению наградного материала (грамот, кубков, медалей);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участие в первенствах и турнирах различного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уровня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соревнованиях.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Материально-техническая база требует дальнейшего развития.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14348" y="642918"/>
            <a:ext cx="7929618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на 2022-2023 учебный год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2022-2023 учебном году деятельность школы будет направлена на выполнение муниципального задания. Необходимо решить ряд задач, а именно: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Совершенствование  кадровой  политики, нацеленной на привлечение молодых специалистов;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Дальнейшее  внедрение  новых информационных технологий в учебный процесс;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Реализация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образовательных технологий в учебно-воспитательном процессе;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Активизировать  участие тренеров-преподавателей  в конкурсах, проектах, программах  республиканского  и  федерального значения;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Привлекать дополнительные материальные средства для развития материально-технической базы учреждения. Работать со спонсорами, использовать тесные контакты с родителями, федерациями по видам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спорта,внедрить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спектр платных дополнительных услуг.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642910" y="714356"/>
            <a:ext cx="75724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C0504D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600" b="1" dirty="0" smtClean="0">
              <a:solidFill>
                <a:srgbClr val="C0504D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600" b="1" i="0" u="none" strike="noStrike" cap="none" normalizeH="0" baseline="0" dirty="0" smtClean="0">
              <a:ln>
                <a:noFill/>
              </a:ln>
              <a:solidFill>
                <a:srgbClr val="C0504D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600" b="1" dirty="0" smtClean="0">
              <a:solidFill>
                <a:srgbClr val="C0504D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C0504D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Спасибо за внимание!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2132</Words>
  <Application>Microsoft Office PowerPoint</Application>
  <PresentationFormat>Экран (4:3)</PresentationFormat>
  <Paragraphs>931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МБУ ДО «ДЮСШ»</vt:lpstr>
      <vt:lpstr>Презентация PowerPoint</vt:lpstr>
      <vt:lpstr>  По педагогическому стажу </vt:lpstr>
      <vt:lpstr>Данные  работников  по уровню  образования</vt:lpstr>
      <vt:lpstr>  По квалификационным категориям  </vt:lpstr>
      <vt:lpstr>Презентация PowerPoint</vt:lpstr>
      <vt:lpstr>Презентация PowerPoint</vt:lpstr>
      <vt:lpstr> Награды и знаки отличия, грамоты работников </vt:lpstr>
      <vt:lpstr>Динамика результативности обучающихся «ДЮСШ» в соревнованиях </vt:lpstr>
      <vt:lpstr>Медали,  призовые места   соревнований </vt:lpstr>
      <vt:lpstr> Впервые выполненные разряды </vt:lpstr>
      <vt:lpstr> Разряды, имеющиеся в наличии </vt:lpstr>
      <vt:lpstr>Презентация PowerPoint</vt:lpstr>
      <vt:lpstr> Структура состава обучающихся  по направлениям обучения </vt:lpstr>
      <vt:lpstr> Наполняемость учебных групп и сохранность контингента  за 2021-2022г. </vt:lpstr>
      <vt:lpstr> Перечень образовательных программ, реализуемых в МБУ ДО «ДЮСШ » по  сроку и виду программ </vt:lpstr>
      <vt:lpstr>Презентация PowerPoint</vt:lpstr>
      <vt:lpstr>Презентация PowerPoint</vt:lpstr>
      <vt:lpstr> Работа с родителями </vt:lpstr>
      <vt:lpstr>Презентация PowerPoint</vt:lpstr>
      <vt:lpstr> Воспитательная  работа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ДЮСШ</dc:creator>
  <cp:lastModifiedBy>Пользователь Windows</cp:lastModifiedBy>
  <cp:revision>82</cp:revision>
  <dcterms:created xsi:type="dcterms:W3CDTF">2022-05-27T03:06:48Z</dcterms:created>
  <dcterms:modified xsi:type="dcterms:W3CDTF">2022-05-30T08:54:47Z</dcterms:modified>
</cp:coreProperties>
</file>