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4" r:id="rId5"/>
    <p:sldId id="262" r:id="rId6"/>
    <p:sldId id="261" r:id="rId7"/>
    <p:sldId id="260" r:id="rId8"/>
    <p:sldId id="284" r:id="rId9"/>
    <p:sldId id="258" r:id="rId10"/>
    <p:sldId id="265" r:id="rId11"/>
    <p:sldId id="292" r:id="rId12"/>
    <p:sldId id="291" r:id="rId13"/>
    <p:sldId id="272" r:id="rId14"/>
    <p:sldId id="273" r:id="rId15"/>
    <p:sldId id="274" r:id="rId16"/>
    <p:sldId id="275" r:id="rId17"/>
    <p:sldId id="276" r:id="rId18"/>
    <p:sldId id="285" r:id="rId19"/>
    <p:sldId id="277" r:id="rId20"/>
    <p:sldId id="286" r:id="rId21"/>
    <p:sldId id="278" r:id="rId22"/>
    <p:sldId id="279" r:id="rId23"/>
    <p:sldId id="281" r:id="rId24"/>
    <p:sldId id="280" r:id="rId25"/>
    <p:sldId id="293" r:id="rId26"/>
    <p:sldId id="294" r:id="rId27"/>
    <p:sldId id="295" r:id="rId28"/>
    <p:sldId id="289" r:id="rId29"/>
    <p:sldId id="290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CCFFFF"/>
    <a:srgbClr val="99FFCC"/>
    <a:srgbClr val="00CC99"/>
    <a:srgbClr val="003366"/>
    <a:srgbClr val="003870"/>
    <a:srgbClr val="004D9A"/>
    <a:srgbClr val="082A36"/>
    <a:srgbClr val="3366CC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966" y="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endParaRPr lang="ru-RU"/>
          </a:p>
        </c:rich>
      </c:tx>
      <c:layout>
        <c:manualLayout>
          <c:xMode val="edge"/>
          <c:yMode val="edge"/>
          <c:x val="0.27766765437144514"/>
          <c:y val="1.491928680522709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188379142399782E-2"/>
          <c:y val="0.15425074122864144"/>
          <c:w val="0.89681018187391415"/>
          <c:h val="0.496432073118602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'[Диаграмма в Microsoft Word]Лист1'!$C$16</c:f>
              <c:strCache>
                <c:ptCount val="1"/>
                <c:pt idx="0">
                  <c:v>да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400" b="1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'[Диаграмма в Microsoft Word]Лист1'!$A$17:$B$21</c:f>
              <c:multiLvlStrCache>
                <c:ptCount val="5"/>
                <c:lvl>
                  <c:pt idx="0">
                    <c:v>Согласны ли вы с тем, что макулатуру лучше перерабатывать, чем сжигать или вывозить на мусорные полигоны?</c:v>
                  </c:pt>
                  <c:pt idx="1">
                    <c:v>Много ли    макулатуры вы выбрасываете в течение года?</c:v>
                  </c:pt>
                  <c:pt idx="2">
                    <c:v>Станете  ли  Вы  собирать макулатуру для сдачи на переработку, если будут организованы специальные пункты сбора в городе?</c:v>
                  </c:pt>
                  <c:pt idx="3">
                    <c:v>Станете  ли  Вы  собирать макулатуру для сдачи на переработку, если будут организованы специальные пункты сбора в школе,  (в кабинетах). В специальном помещении? </c:v>
                  </c:pt>
                  <c:pt idx="4">
                    <c:v>Будете ли Вы, хоть иногда, приносить ненужную макулатуру для переработки из дома?</c:v>
                  </c:pt>
                </c:lvl>
                <c:lvl>
                  <c:pt idx="0">
                    <c:v>1.</c:v>
                  </c:pt>
                  <c:pt idx="1">
                    <c:v>2.</c:v>
                  </c:pt>
                  <c:pt idx="2">
                    <c:v>3.</c:v>
                  </c:pt>
                  <c:pt idx="3">
                    <c:v>4.</c:v>
                  </c:pt>
                  <c:pt idx="4">
                    <c:v>5.</c:v>
                  </c:pt>
                </c:lvl>
              </c:multiLvlStrCache>
            </c:multiLvlStrRef>
          </c:cat>
          <c:val>
            <c:numRef>
              <c:f>'[Диаграмма в Microsoft Word]Лист1'!$C$17:$C$21</c:f>
              <c:numCache>
                <c:formatCode>General</c:formatCode>
                <c:ptCount val="5"/>
                <c:pt idx="0">
                  <c:v>105</c:v>
                </c:pt>
                <c:pt idx="1">
                  <c:v>21</c:v>
                </c:pt>
                <c:pt idx="2">
                  <c:v>58</c:v>
                </c:pt>
                <c:pt idx="3">
                  <c:v>107</c:v>
                </c:pt>
                <c:pt idx="4">
                  <c:v>120</c:v>
                </c:pt>
              </c:numCache>
            </c:numRef>
          </c:val>
        </c:ser>
        <c:ser>
          <c:idx val="1"/>
          <c:order val="1"/>
          <c:tx>
            <c:strRef>
              <c:f>'[Диаграмма в Microsoft Word]Лист1'!$D$16</c:f>
              <c:strCache>
                <c:ptCount val="1"/>
                <c:pt idx="0">
                  <c:v>да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'[Диаграмма в Microsoft Word]Лист1'!$A$17:$B$21</c:f>
              <c:multiLvlStrCache>
                <c:ptCount val="5"/>
                <c:lvl>
                  <c:pt idx="0">
                    <c:v>Согласны ли вы с тем, что макулатуру лучше перерабатывать, чем сжигать или вывозить на мусорные полигоны?</c:v>
                  </c:pt>
                  <c:pt idx="1">
                    <c:v>Много ли    макулатуры вы выбрасываете в течение года?</c:v>
                  </c:pt>
                  <c:pt idx="2">
                    <c:v>Станете  ли  Вы  собирать макулатуру для сдачи на переработку, если будут организованы специальные пункты сбора в городе?</c:v>
                  </c:pt>
                  <c:pt idx="3">
                    <c:v>Станете  ли  Вы  собирать макулатуру для сдачи на переработку, если будут организованы специальные пункты сбора в школе,  (в кабинетах). В специальном помещении? </c:v>
                  </c:pt>
                  <c:pt idx="4">
                    <c:v>Будете ли Вы, хоть иногда, приносить ненужную макулатуру для переработки из дома?</c:v>
                  </c:pt>
                </c:lvl>
                <c:lvl>
                  <c:pt idx="0">
                    <c:v>1.</c:v>
                  </c:pt>
                  <c:pt idx="1">
                    <c:v>2.</c:v>
                  </c:pt>
                  <c:pt idx="2">
                    <c:v>3.</c:v>
                  </c:pt>
                  <c:pt idx="3">
                    <c:v>4.</c:v>
                  </c:pt>
                  <c:pt idx="4">
                    <c:v>5.</c:v>
                  </c:pt>
                </c:lvl>
              </c:multiLvlStrCache>
            </c:multiLvlStrRef>
          </c:cat>
          <c:val>
            <c:numRef>
              <c:f>'[Диаграмма в Microsoft Word]Лист1'!$D$17:$D$21</c:f>
              <c:numCache>
                <c:formatCode>General</c:formatCode>
                <c:ptCount val="5"/>
                <c:pt idx="0">
                  <c:v>123</c:v>
                </c:pt>
                <c:pt idx="1">
                  <c:v>12</c:v>
                </c:pt>
                <c:pt idx="2">
                  <c:v>86</c:v>
                </c:pt>
                <c:pt idx="3">
                  <c:v>120</c:v>
                </c:pt>
                <c:pt idx="4">
                  <c:v>123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7649152"/>
        <c:axId val="197650688"/>
      </c:barChart>
      <c:catAx>
        <c:axId val="197649152"/>
        <c:scaling>
          <c:orientation val="minMax"/>
        </c:scaling>
        <c:delete val="0"/>
        <c:axPos val="b"/>
        <c:majorTickMark val="none"/>
        <c:minorTickMark val="none"/>
        <c:tickLblPos val="nextTo"/>
        <c:crossAx val="197650688"/>
        <c:crosses val="autoZero"/>
        <c:auto val="1"/>
        <c:lblAlgn val="ctr"/>
        <c:lblOffset val="100"/>
        <c:noMultiLvlLbl val="0"/>
      </c:catAx>
      <c:valAx>
        <c:axId val="19765068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976491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3966815565102764"/>
          <c:y val="2.8666322955275762E-2"/>
          <c:w val="0.22921622044555728"/>
          <c:h val="0.10474425978237518"/>
        </c:manualLayout>
      </c:layout>
      <c:overlay val="0"/>
      <c:txPr>
        <a:bodyPr/>
        <a:lstStyle/>
        <a:p>
          <a:pPr>
            <a:defRPr sz="2800"/>
          </a:pPr>
          <a:endParaRPr lang="ru-RU"/>
        </a:p>
      </c:txPr>
    </c:legend>
    <c:plotVisOnly val="1"/>
    <c:dispBlanksAs val="gap"/>
    <c:showDLblsOverMax val="0"/>
  </c:chart>
  <c:spPr>
    <a:solidFill>
      <a:srgbClr val="4F81BD">
        <a:lumMod val="20000"/>
        <a:lumOff val="80000"/>
      </a:srgbClr>
    </a:solidFill>
  </c:spPr>
  <c:txPr>
    <a:bodyPr/>
    <a:lstStyle/>
    <a:p>
      <a:pPr>
        <a:defRPr b="1">
          <a:solidFill>
            <a:schemeClr val="tx1"/>
          </a:solidFill>
        </a:defRPr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3117163155380445E-2"/>
          <c:y val="0.14201094202093489"/>
          <c:w val="0.94556282842980421"/>
          <c:h val="0.532408838631456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'[Диаграмма в Microsoft Word]Лист1'!$C$25</c:f>
              <c:strCache>
                <c:ptCount val="1"/>
                <c:pt idx="0">
                  <c:v>нет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400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'[Диаграмма в Microsoft Word]Лист1'!$A$26:$B$30</c:f>
              <c:multiLvlStrCache>
                <c:ptCount val="5"/>
                <c:lvl>
                  <c:pt idx="0">
                    <c:v>Согласны ли вы с тем, что макулатуру лучше перерабатывать, чем сжигать или вывозить на мусорные полигоны?</c:v>
                  </c:pt>
                  <c:pt idx="1">
                    <c:v>Много ли    макулатуры вы выбрасываете в течение года?</c:v>
                  </c:pt>
                  <c:pt idx="2">
                    <c:v>Станете  ли  Вы  собирать макулатуру для сдачи на переработку, если будут организованы специальные пункты сбора в городе?</c:v>
                  </c:pt>
                  <c:pt idx="3">
                    <c:v>Станете  ли  Вы  собирать макулатуру для сдачи на переработку, если будут организованы специальные пункты сбора в школе,  (в кабинетах). В специальном помещении? </c:v>
                  </c:pt>
                  <c:pt idx="4">
                    <c:v>Будете ли Вы, хоть иногда, приносить ненужную макулатуру для переработки из дома?</c:v>
                  </c:pt>
                </c:lvl>
                <c:lvl>
                  <c:pt idx="0">
                    <c:v>1.</c:v>
                  </c:pt>
                  <c:pt idx="1">
                    <c:v>2.</c:v>
                  </c:pt>
                  <c:pt idx="2">
                    <c:v>3.</c:v>
                  </c:pt>
                  <c:pt idx="3">
                    <c:v>4.</c:v>
                  </c:pt>
                  <c:pt idx="4">
                    <c:v>5.</c:v>
                  </c:pt>
                </c:lvl>
              </c:multiLvlStrCache>
            </c:multiLvlStrRef>
          </c:cat>
          <c:val>
            <c:numRef>
              <c:f>'[Диаграмма в Microsoft Word]Лист1'!$C$26:$C$30</c:f>
              <c:numCache>
                <c:formatCode>General</c:formatCode>
                <c:ptCount val="5"/>
                <c:pt idx="0">
                  <c:v>8</c:v>
                </c:pt>
                <c:pt idx="1">
                  <c:v>43</c:v>
                </c:pt>
                <c:pt idx="2">
                  <c:v>24</c:v>
                </c:pt>
                <c:pt idx="3">
                  <c:v>4</c:v>
                </c:pt>
                <c:pt idx="4">
                  <c:v>1</c:v>
                </c:pt>
              </c:numCache>
            </c:numRef>
          </c:val>
        </c:ser>
        <c:ser>
          <c:idx val="1"/>
          <c:order val="1"/>
          <c:tx>
            <c:strRef>
              <c:f>'[Диаграмма в Microsoft Word]Лист1'!$D$25</c:f>
              <c:strCache>
                <c:ptCount val="1"/>
                <c:pt idx="0">
                  <c:v>нет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400" b="1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'[Диаграмма в Microsoft Word]Лист1'!$A$26:$B$30</c:f>
              <c:multiLvlStrCache>
                <c:ptCount val="5"/>
                <c:lvl>
                  <c:pt idx="0">
                    <c:v>Согласны ли вы с тем, что макулатуру лучше перерабатывать, чем сжигать или вывозить на мусорные полигоны?</c:v>
                  </c:pt>
                  <c:pt idx="1">
                    <c:v>Много ли    макулатуры вы выбрасываете в течение года?</c:v>
                  </c:pt>
                  <c:pt idx="2">
                    <c:v>Станете  ли  Вы  собирать макулатуру для сдачи на переработку, если будут организованы специальные пункты сбора в городе?</c:v>
                  </c:pt>
                  <c:pt idx="3">
                    <c:v>Станете  ли  Вы  собирать макулатуру для сдачи на переработку, если будут организованы специальные пункты сбора в школе,  (в кабинетах). В специальном помещении? </c:v>
                  </c:pt>
                  <c:pt idx="4">
                    <c:v>Будете ли Вы, хоть иногда, приносить ненужную макулатуру для переработки из дома?</c:v>
                  </c:pt>
                </c:lvl>
                <c:lvl>
                  <c:pt idx="0">
                    <c:v>1.</c:v>
                  </c:pt>
                  <c:pt idx="1">
                    <c:v>2.</c:v>
                  </c:pt>
                  <c:pt idx="2">
                    <c:v>3.</c:v>
                  </c:pt>
                  <c:pt idx="3">
                    <c:v>4.</c:v>
                  </c:pt>
                  <c:pt idx="4">
                    <c:v>5.</c:v>
                  </c:pt>
                </c:lvl>
              </c:multiLvlStrCache>
            </c:multiLvlStrRef>
          </c:cat>
          <c:val>
            <c:numRef>
              <c:f>'[Диаграмма в Microsoft Word]Лист1'!$D$26:$D$30</c:f>
              <c:numCache>
                <c:formatCode>General</c:formatCode>
                <c:ptCount val="5"/>
                <c:pt idx="0">
                  <c:v>0</c:v>
                </c:pt>
                <c:pt idx="1">
                  <c:v>97</c:v>
                </c:pt>
                <c:pt idx="2">
                  <c:v>19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9075328"/>
        <c:axId val="199076864"/>
      </c:barChart>
      <c:catAx>
        <c:axId val="19907532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000" b="1">
                <a:latin typeface="Arial Black" pitchFamily="34" charset="0"/>
              </a:defRPr>
            </a:pPr>
            <a:endParaRPr lang="ru-RU"/>
          </a:p>
        </c:txPr>
        <c:crossAx val="199076864"/>
        <c:crosses val="autoZero"/>
        <c:auto val="1"/>
        <c:lblAlgn val="ctr"/>
        <c:lblOffset val="100"/>
        <c:noMultiLvlLbl val="0"/>
      </c:catAx>
      <c:valAx>
        <c:axId val="19907686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990753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5641525712063775"/>
          <c:y val="1.1925909198494853E-2"/>
          <c:w val="0.27122618353261396"/>
          <c:h val="0.11917546601102293"/>
        </c:manualLayout>
      </c:layout>
      <c:overlay val="0"/>
      <c:txPr>
        <a:bodyPr/>
        <a:lstStyle/>
        <a:p>
          <a:pPr>
            <a:defRPr sz="2000">
              <a:latin typeface="Arial Black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4F81BD">
        <a:lumMod val="20000"/>
        <a:lumOff val="80000"/>
      </a:srgbClr>
    </a:solidFill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3.5030631620176424E-2"/>
          <c:y val="0.19596028004206184"/>
          <c:w val="0.92692623718538192"/>
          <c:h val="0.392205289386439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'[Диаграмма в Microsoft Word]Лист1'!$C$32</c:f>
              <c:strCache>
                <c:ptCount val="1"/>
                <c:pt idx="0">
                  <c:v>не знаю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'[Диаграмма в Microsoft Word]Лист1'!$A$33:$B$37</c:f>
              <c:multiLvlStrCache>
                <c:ptCount val="5"/>
                <c:lvl>
                  <c:pt idx="0">
                    <c:v>Согласны ли вы с тем, что макулатуру лучше перерабатывать, чем сжигать или вывозить на мусорные полигоны?</c:v>
                  </c:pt>
                  <c:pt idx="1">
                    <c:v>Много ли    макулатуры вы выбрасываете в течение года?</c:v>
                  </c:pt>
                  <c:pt idx="2">
                    <c:v>Станете  ли  Вы  собирать макулатуру для сдачи на переработку, если будут организованы специальные пункты сбора в городе?</c:v>
                  </c:pt>
                  <c:pt idx="3">
                    <c:v>Станете  ли  Вы  собирать макулатуру для сдачи на переработку, если будут организованы специальные пункты сбора в школе,  (в кабинетах). В специальном помещении? </c:v>
                  </c:pt>
                  <c:pt idx="4">
                    <c:v>Будете ли Вы, хоть иногда, приносить ненужную макулатуру для переработки из дома?</c:v>
                  </c:pt>
                </c:lvl>
                <c:lvl>
                  <c:pt idx="0">
                    <c:v>1.</c:v>
                  </c:pt>
                  <c:pt idx="1">
                    <c:v>2.</c:v>
                  </c:pt>
                  <c:pt idx="2">
                    <c:v>3.</c:v>
                  </c:pt>
                  <c:pt idx="3">
                    <c:v>4.</c:v>
                  </c:pt>
                  <c:pt idx="4">
                    <c:v>5.</c:v>
                  </c:pt>
                </c:lvl>
              </c:multiLvlStrCache>
            </c:multiLvlStrRef>
          </c:cat>
          <c:val>
            <c:numRef>
              <c:f>'[Диаграмма в Microsoft Word]Лист1'!$C$33:$C$37</c:f>
              <c:numCache>
                <c:formatCode>General</c:formatCode>
                <c:ptCount val="5"/>
                <c:pt idx="0">
                  <c:v>10</c:v>
                </c:pt>
                <c:pt idx="1">
                  <c:v>59</c:v>
                </c:pt>
                <c:pt idx="2">
                  <c:v>41</c:v>
                </c:pt>
                <c:pt idx="3">
                  <c:v>12</c:v>
                </c:pt>
                <c:pt idx="4">
                  <c:v>2</c:v>
                </c:pt>
              </c:numCache>
            </c:numRef>
          </c:val>
        </c:ser>
        <c:ser>
          <c:idx val="1"/>
          <c:order val="1"/>
          <c:tx>
            <c:strRef>
              <c:f>'[Диаграмма в Microsoft Word]Лист1'!$D$32</c:f>
              <c:strCache>
                <c:ptCount val="1"/>
                <c:pt idx="0">
                  <c:v>не знаю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'[Диаграмма в Microsoft Word]Лист1'!$A$33:$B$37</c:f>
              <c:multiLvlStrCache>
                <c:ptCount val="5"/>
                <c:lvl>
                  <c:pt idx="0">
                    <c:v>Согласны ли вы с тем, что макулатуру лучше перерабатывать, чем сжигать или вывозить на мусорные полигоны?</c:v>
                  </c:pt>
                  <c:pt idx="1">
                    <c:v>Много ли    макулатуры вы выбрасываете в течение года?</c:v>
                  </c:pt>
                  <c:pt idx="2">
                    <c:v>Станете  ли  Вы  собирать макулатуру для сдачи на переработку, если будут организованы специальные пункты сбора в городе?</c:v>
                  </c:pt>
                  <c:pt idx="3">
                    <c:v>Станете  ли  Вы  собирать макулатуру для сдачи на переработку, если будут организованы специальные пункты сбора в школе,  (в кабинетах). В специальном помещении? </c:v>
                  </c:pt>
                  <c:pt idx="4">
                    <c:v>Будете ли Вы, хоть иногда, приносить ненужную макулатуру для переработки из дома?</c:v>
                  </c:pt>
                </c:lvl>
                <c:lvl>
                  <c:pt idx="0">
                    <c:v>1.</c:v>
                  </c:pt>
                  <c:pt idx="1">
                    <c:v>2.</c:v>
                  </c:pt>
                  <c:pt idx="2">
                    <c:v>3.</c:v>
                  </c:pt>
                  <c:pt idx="3">
                    <c:v>4.</c:v>
                  </c:pt>
                  <c:pt idx="4">
                    <c:v>5.</c:v>
                  </c:pt>
                </c:lvl>
              </c:multiLvlStrCache>
            </c:multiLvlStrRef>
          </c:cat>
          <c:val>
            <c:numRef>
              <c:f>'[Диаграмма в Microsoft Word]Лист1'!$D$33:$D$37</c:f>
              <c:numCache>
                <c:formatCode>General</c:formatCode>
                <c:ptCount val="5"/>
                <c:pt idx="0">
                  <c:v>0</c:v>
                </c:pt>
                <c:pt idx="1">
                  <c:v>14</c:v>
                </c:pt>
                <c:pt idx="2">
                  <c:v>18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9137152"/>
        <c:axId val="199138688"/>
      </c:barChart>
      <c:catAx>
        <c:axId val="19913715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000">
                <a:latin typeface="Arial Black" pitchFamily="34" charset="0"/>
              </a:defRPr>
            </a:pPr>
            <a:endParaRPr lang="ru-RU"/>
          </a:p>
        </c:txPr>
        <c:crossAx val="199138688"/>
        <c:crosses val="autoZero"/>
        <c:auto val="1"/>
        <c:lblAlgn val="ctr"/>
        <c:lblOffset val="100"/>
        <c:noMultiLvlLbl val="0"/>
      </c:catAx>
      <c:valAx>
        <c:axId val="19913868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991371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547025371828517"/>
          <c:y val="2.8932109462337371E-2"/>
          <c:w val="0.29533027121609801"/>
          <c:h val="0.12525827913956245"/>
        </c:manualLayout>
      </c:layout>
      <c:overlay val="0"/>
      <c:txPr>
        <a:bodyPr/>
        <a:lstStyle/>
        <a:p>
          <a:pPr>
            <a:defRPr sz="2000">
              <a:latin typeface="Arial Black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4F81BD">
        <a:lumMod val="20000"/>
        <a:lumOff val="80000"/>
      </a:srgbClr>
    </a:solidFill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2800" dirty="0" smtClean="0">
                <a:latin typeface="Arial Black" pitchFamily="34" charset="0"/>
              </a:rPr>
              <a:t>«Личностный рост»</a:t>
            </a:r>
            <a:endParaRPr lang="ru-RU" sz="2800" dirty="0">
              <a:latin typeface="Arial Black" pitchFamily="34" charset="0"/>
            </a:endParaRPr>
          </a:p>
        </c:rich>
      </c:tx>
      <c:layout>
        <c:manualLayout>
          <c:xMode val="edge"/>
          <c:yMode val="edge"/>
          <c:x val="3.3947730762155771E-2"/>
          <c:y val="2.282426135658129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1072166844849663E-2"/>
          <c:y val="0.13918143082141199"/>
          <c:w val="0.94241202252573031"/>
          <c:h val="0.710890946757549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Лист1!$B$4</c:f>
              <c:strCache>
                <c:ptCount val="1"/>
                <c:pt idx="0">
                  <c:v>Устойчиво-позитивное 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600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Лист1!$A$5:$A$11</c:f>
              <c:strCache>
                <c:ptCount val="6"/>
                <c:pt idx="0">
                  <c:v>Ценности</c:v>
                </c:pt>
                <c:pt idx="1">
                  <c:v>1. Отечество</c:v>
                </c:pt>
                <c:pt idx="2">
                  <c:v>2. Земля (природа)</c:v>
                </c:pt>
                <c:pt idx="3">
                  <c:v>3. Труд</c:v>
                </c:pt>
                <c:pt idx="4">
                  <c:v>4. Знания</c:v>
                </c:pt>
                <c:pt idx="5">
                  <c:v>ИТОГИ: </c:v>
                </c:pt>
              </c:strCache>
            </c:strRef>
          </c:cat>
          <c:val>
            <c:numRef>
              <c:f>Лист1!$B$5:$B$11</c:f>
              <c:numCache>
                <c:formatCode>0%</c:formatCode>
                <c:ptCount val="7"/>
                <c:pt idx="1">
                  <c:v>0.76</c:v>
                </c:pt>
                <c:pt idx="2">
                  <c:v>0.86</c:v>
                </c:pt>
                <c:pt idx="3">
                  <c:v>0.67</c:v>
                </c:pt>
                <c:pt idx="4">
                  <c:v>0.72</c:v>
                </c:pt>
                <c:pt idx="5">
                  <c:v>0.75</c:v>
                </c:pt>
              </c:numCache>
            </c:numRef>
          </c:val>
        </c:ser>
        <c:ser>
          <c:idx val="1"/>
          <c:order val="1"/>
          <c:tx>
            <c:strRef>
              <c:f>Лист1!$C$4</c:f>
              <c:strCache>
                <c:ptCount val="1"/>
                <c:pt idx="0">
                  <c:v>Ситуативно-позитивное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800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Лист1!$A$5:$A$11</c:f>
              <c:strCache>
                <c:ptCount val="6"/>
                <c:pt idx="0">
                  <c:v>Ценности</c:v>
                </c:pt>
                <c:pt idx="1">
                  <c:v>1. Отечество</c:v>
                </c:pt>
                <c:pt idx="2">
                  <c:v>2. Земля (природа)</c:v>
                </c:pt>
                <c:pt idx="3">
                  <c:v>3. Труд</c:v>
                </c:pt>
                <c:pt idx="4">
                  <c:v>4. Знания</c:v>
                </c:pt>
                <c:pt idx="5">
                  <c:v>ИТОГИ: </c:v>
                </c:pt>
              </c:strCache>
            </c:strRef>
          </c:cat>
          <c:val>
            <c:numRef>
              <c:f>Лист1!$C$5:$C$11</c:f>
              <c:numCache>
                <c:formatCode>0%</c:formatCode>
                <c:ptCount val="7"/>
                <c:pt idx="1">
                  <c:v>0.22</c:v>
                </c:pt>
                <c:pt idx="2">
                  <c:v>0.13</c:v>
                </c:pt>
                <c:pt idx="3">
                  <c:v>0.24</c:v>
                </c:pt>
                <c:pt idx="4">
                  <c:v>0.22</c:v>
                </c:pt>
                <c:pt idx="5">
                  <c:v>0.2</c:v>
                </c:pt>
              </c:numCache>
            </c:numRef>
          </c:val>
        </c:ser>
        <c:ser>
          <c:idx val="2"/>
          <c:order val="2"/>
          <c:tx>
            <c:strRef>
              <c:f>Лист1!$D$4</c:f>
              <c:strCache>
                <c:ptCount val="1"/>
                <c:pt idx="0">
                  <c:v>Ситуативно-негативное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800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Лист1!$A$5:$A$11</c:f>
              <c:strCache>
                <c:ptCount val="6"/>
                <c:pt idx="0">
                  <c:v>Ценности</c:v>
                </c:pt>
                <c:pt idx="1">
                  <c:v>1. Отечество</c:v>
                </c:pt>
                <c:pt idx="2">
                  <c:v>2. Земля (природа)</c:v>
                </c:pt>
                <c:pt idx="3">
                  <c:v>3. Труд</c:v>
                </c:pt>
                <c:pt idx="4">
                  <c:v>4. Знания</c:v>
                </c:pt>
                <c:pt idx="5">
                  <c:v>ИТОГИ: </c:v>
                </c:pt>
              </c:strCache>
            </c:strRef>
          </c:cat>
          <c:val>
            <c:numRef>
              <c:f>Лист1!$D$5:$D$11</c:f>
              <c:numCache>
                <c:formatCode>0%</c:formatCode>
                <c:ptCount val="7"/>
                <c:pt idx="1">
                  <c:v>0.02</c:v>
                </c:pt>
                <c:pt idx="2">
                  <c:v>0.01</c:v>
                </c:pt>
                <c:pt idx="3">
                  <c:v>0.08</c:v>
                </c:pt>
                <c:pt idx="4">
                  <c:v>0.05</c:v>
                </c:pt>
                <c:pt idx="5">
                  <c:v>0.04</c:v>
                </c:pt>
              </c:numCache>
            </c:numRef>
          </c:val>
        </c:ser>
        <c:ser>
          <c:idx val="3"/>
          <c:order val="3"/>
          <c:tx>
            <c:strRef>
              <c:f>Лист1!$E$4</c:f>
              <c:strCache>
                <c:ptCount val="1"/>
                <c:pt idx="0">
                  <c:v>Устойчиво-негативное </c:v>
                </c:pt>
              </c:strCache>
            </c:strRef>
          </c:tx>
          <c:invertIfNegative val="0"/>
          <c:dLbls>
            <c:dLbl>
              <c:idx val="1"/>
              <c:delete val="1"/>
            </c:dLbl>
            <c:dLbl>
              <c:idx val="2"/>
              <c:delete val="1"/>
            </c:dLbl>
            <c:txPr>
              <a:bodyPr/>
              <a:lstStyle/>
              <a:p>
                <a:pPr>
                  <a:defRPr sz="1600">
                    <a:latin typeface="Arial Black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Лист1!$A$5:$A$11</c:f>
              <c:strCache>
                <c:ptCount val="6"/>
                <c:pt idx="0">
                  <c:v>Ценности</c:v>
                </c:pt>
                <c:pt idx="1">
                  <c:v>1. Отечество</c:v>
                </c:pt>
                <c:pt idx="2">
                  <c:v>2. Земля (природа)</c:v>
                </c:pt>
                <c:pt idx="3">
                  <c:v>3. Труд</c:v>
                </c:pt>
                <c:pt idx="4">
                  <c:v>4. Знания</c:v>
                </c:pt>
                <c:pt idx="5">
                  <c:v>ИТОГИ: </c:v>
                </c:pt>
              </c:strCache>
            </c:strRef>
          </c:cat>
          <c:val>
            <c:numRef>
              <c:f>Лист1!$E$5:$E$11</c:f>
              <c:numCache>
                <c:formatCode>0%</c:formatCode>
                <c:ptCount val="7"/>
                <c:pt idx="1">
                  <c:v>0</c:v>
                </c:pt>
                <c:pt idx="2">
                  <c:v>0</c:v>
                </c:pt>
                <c:pt idx="3">
                  <c:v>0.01</c:v>
                </c:pt>
                <c:pt idx="4">
                  <c:v>0.01</c:v>
                </c:pt>
                <c:pt idx="5" formatCode="0.00%">
                  <c:v>5.0000000000000001E-3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5967616"/>
        <c:axId val="215969152"/>
      </c:barChart>
      <c:catAx>
        <c:axId val="21596761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>
                <a:latin typeface="Arial Black" pitchFamily="34" charset="0"/>
              </a:defRPr>
            </a:pPr>
            <a:endParaRPr lang="ru-RU"/>
          </a:p>
        </c:txPr>
        <c:crossAx val="215969152"/>
        <c:crosses val="autoZero"/>
        <c:auto val="1"/>
        <c:lblAlgn val="ctr"/>
        <c:lblOffset val="100"/>
        <c:noMultiLvlLbl val="0"/>
      </c:catAx>
      <c:valAx>
        <c:axId val="215969152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crossAx val="2159676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5003936265733679"/>
          <c:y val="6.0859250932902864E-4"/>
          <c:w val="0.54128673772130964"/>
          <c:h val="0.15008332407510278"/>
        </c:manualLayout>
      </c:layout>
      <c:overlay val="0"/>
      <c:txPr>
        <a:bodyPr/>
        <a:lstStyle/>
        <a:p>
          <a:pPr>
            <a:defRPr sz="1400">
              <a:latin typeface="Arial Black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4F81BD">
        <a:lumMod val="20000"/>
        <a:lumOff val="80000"/>
      </a:srgbClr>
    </a:solidFill>
  </c:spPr>
  <c:externalData r:id="rId2">
    <c:autoUpdate val="0"/>
  </c:externalData>
  <c:userShapes r:id="rId3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0.27049</cdr:x>
      <cdr:y>0.85831</cdr:y>
    </cdr:from>
    <cdr:to>
      <cdr:x>0.37458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76264" y="590465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Relationship Id="rId4" Type="http://schemas.microsoft.com/office/2007/relationships/hdphoto" Target="../media/hdphoto9.wd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19872" y="989084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«Чистота планеты начинается с меня»</a:t>
            </a:r>
            <a:endParaRPr lang="ru-RU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3968" y="522920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Ф.И.О.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826134"/>
            <a:ext cx="622818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4543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76943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9" name="Рисунок 1" descr="Описание: C:\Users\1\Desktop\Линник И.А\ГЕРБ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09042"/>
            <a:ext cx="1029720" cy="90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543" y="2935219"/>
            <a:ext cx="28554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95936" y="90278"/>
            <a:ext cx="46080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Calibri"/>
              </a:rPr>
              <a:t>МБОУ «СОШ № 2 им. А.И. Исаевой</a:t>
            </a: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Calibri"/>
              </a:rPr>
              <a:t>»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 smtClean="0">
                <a:solidFill>
                  <a:schemeClr val="bg1"/>
                </a:solidFill>
                <a:latin typeface="Times New Roman"/>
              </a:rPr>
              <a:t>Город Нефтеюганск, ХМАО-Югра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</a:rPr>
              <a:t>2022 год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pic>
        <p:nvPicPr>
          <p:cNvPr id="11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535486" y="4414412"/>
            <a:ext cx="1262921" cy="162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0743" y="3429000"/>
            <a:ext cx="27030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Максём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Раиса Петровна, педагог-организатор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Савельева Елена Фёдоровна,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 биологии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916" y="6381328"/>
            <a:ext cx="3242929" cy="404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/>
              <a:t>В работе использованы материалы интерне-ресурсов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65171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29291"/>
            <a:ext cx="4968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Актуальность:</a:t>
            </a:r>
            <a:endParaRPr lang="ru-RU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07682" y="1052736"/>
            <a:ext cx="7704856" cy="5484357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>
              <a:lnSpc>
                <a:spcPct val="150000"/>
              </a:lnSpc>
              <a:buFont typeface="Wingdings"/>
              <a:buChar char=""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/>
              <a:buChar char=""/>
            </a:pPr>
            <a:endParaRPr lang="ru-RU" b="1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/>
              <a:buChar char=""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Вас дома давно лежит ненужная куча газет и прочих бумажных отходов, сложенных где-нибудь в углу и Вам лень выкинуть их?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/>
              <a:buChar char=""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 в тоже время ученики ищут новые возможности для реализации своих идей и планов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?</a:t>
            </a:r>
            <a:endParaRPr lang="ru-RU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 algn="just">
              <a:spcAft>
                <a:spcPts val="750"/>
              </a:spcAft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роект «Чистота планеты начинается с меня!»–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это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формирование </a:t>
            </a:r>
          </a:p>
          <a:p>
            <a:pPr lvl="0" algn="just">
              <a:spcAft>
                <a:spcPts val="750"/>
              </a:spcAft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экологической культуры школьников</a:t>
            </a:r>
          </a:p>
          <a:p>
            <a:pPr lvl="0" algn="just">
              <a:spcAft>
                <a:spcPts val="750"/>
              </a:spcAft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путем рационального </a:t>
            </a:r>
          </a:p>
          <a:p>
            <a:pPr lvl="0" algn="just">
              <a:spcAft>
                <a:spcPts val="750"/>
              </a:spcAft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использования бумаги.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697600"/>
            <a:ext cx="2663380" cy="19937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7881078" y="-776"/>
            <a:ext cx="1262921" cy="162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062409"/>
            <a:ext cx="2401912" cy="1711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83119"/>
            <a:ext cx="2393888" cy="166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96348"/>
            <a:ext cx="2093417" cy="2063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695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616" y="531412"/>
            <a:ext cx="6678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Среди участников школьного сообщества было проведено  анкетирование.    Были заданы вопросы:</a:t>
            </a:r>
            <a:endParaRPr lang="ru-RU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3443" y="1248107"/>
            <a:ext cx="8352928" cy="5400600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 algn="just">
              <a:spcAft>
                <a:spcPts val="1125"/>
              </a:spcAft>
              <a:buAutoNum type="arabicPeriod"/>
            </a:pP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Согласны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ли 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вы,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что макулатуру лучше перерабатывать, </a:t>
            </a:r>
          </a:p>
          <a:p>
            <a:pPr lvl="0" algn="just">
              <a:spcAft>
                <a:spcPts val="1125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чем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сжигать или вывозить на мусорные полигоны?</a:t>
            </a: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125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2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 Много      ли    макулатуры вы выбрасываете в течение года?</a:t>
            </a: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125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3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 Станете  ли  Вы  собирать макулатуру 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на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переработку, если будут организованы специальные пункты сбора в городе?</a:t>
            </a: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125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4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. Станете  ли  Вы  собирать макулатуру 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на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переработку, если будут организованы специальные пункты сбора в 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школе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?</a:t>
            </a:r>
            <a:endParaRPr lang="en-US" sz="2000" b="1" dirty="0" smtClean="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125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5.Будете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ли Вы, хоть иногда, приносить ненужную макулатуру 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из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дома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?  Выбрать один из ответов:</a:t>
            </a: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  <a:spcAft>
                <a:spcPts val="1125"/>
              </a:spcAft>
            </a:pP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Да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          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Нет      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              </a:t>
            </a:r>
            <a:r>
              <a:rPr lang="ru-RU" sz="20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Не знаю</a:t>
            </a: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904" y="-29666"/>
            <a:ext cx="1262063" cy="162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978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188640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Результаты анкетирования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  <a:endParaRPr lang="ru-RU" sz="36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1640" y="1052736"/>
            <a:ext cx="7704856" cy="5760640"/>
          </a:xfrm>
          <a:prstGeom prst="roundRect">
            <a:avLst>
              <a:gd name="adj" fmla="val 3088"/>
            </a:avLst>
          </a:prstGeom>
          <a:solidFill>
            <a:srgbClr val="00387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>
              <a:lnSpc>
                <a:spcPct val="150000"/>
              </a:lnSpc>
              <a:buFont typeface="Wingdings"/>
              <a:buChar char=""/>
            </a:pPr>
            <a:endParaRPr lang="ru-RU" sz="2000" b="1" dirty="0">
              <a:solidFill>
                <a:schemeClr val="bg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56724"/>
            <a:ext cx="8942857" cy="595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7881078" y="-776"/>
            <a:ext cx="1262921" cy="162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66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09180" y="433407"/>
            <a:ext cx="6503180" cy="1426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75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Цель: формирование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экологической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культуры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школьников путем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рационального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использования бумаги. 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  <a:endParaRPr lang="ru-RU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1640" y="1556792"/>
            <a:ext cx="7704856" cy="5256584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50000"/>
              </a:lnSpc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Задачи: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Выявить экологическую пользу от сбора макулатуры, ее значимость для производства различных видов продукции.</a:t>
            </a: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Сформировать активную жизненную позицию в области природоохранной и экологической деятельности у учащихся, родителей, педагогов школы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Провести акции по сбору макулатуры и вовлечь в них не менее 80% учащихся, педагогов и родителей;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Привлечь внимание жителей города,  к проблеме рационального использования бумаги как фактора экономии природных ресурсов. </a:t>
            </a:r>
            <a:endParaRPr lang="ru-RU" sz="2000" dirty="0">
              <a:solidFill>
                <a:prstClr val="white"/>
              </a:solidFill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</p:txBody>
      </p:sp>
      <p:pic>
        <p:nvPicPr>
          <p:cNvPr id="7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7812360" y="-776"/>
            <a:ext cx="1095502" cy="141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93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81027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Результаты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  <a:endParaRPr lang="ru-RU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1640" y="1229988"/>
            <a:ext cx="7560840" cy="5583387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15000"/>
              </a:lnSpc>
            </a:pPr>
            <a:r>
              <a:rPr lang="ru-RU" sz="20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1.Собрана информация об экологической пользе от сбора макулатуры, ее значимости для производства различных видов продукции и оформлена в виде буклетов, памяток, листовок для распространения.</a:t>
            </a: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</a:pPr>
            <a:r>
              <a:rPr lang="ru-RU" sz="20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2.Сформирована активная жизненная позиция в области природоохранной и экологической деятельности у 80% учащихся, родителей, педагогов школы (по результатам диагностики</a:t>
            </a:r>
            <a:r>
              <a:rPr lang="ru-RU" sz="20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).</a:t>
            </a:r>
          </a:p>
          <a:p>
            <a:pPr lvl="0" algn="just">
              <a:lnSpc>
                <a:spcPct val="115000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3.Проведены акции по сбору макулатуры и вовлечено в них не менее 80% учащихся, педагогов и родителей школы (статистический учет);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4.Привлечено внимание жителей города  к проблеме рационального использования бумаги как фактора экономии природных ресурсов через средства массовой информации, буклеты, памятки, листовки.</a:t>
            </a:r>
            <a:endParaRPr lang="ru-RU" sz="20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15000"/>
              </a:lnSpc>
            </a:pPr>
            <a:endParaRPr lang="ru-RU" sz="2000" b="1" dirty="0">
              <a:solidFill>
                <a:schemeClr val="tx1"/>
              </a:solidFill>
              <a:ea typeface="Calibri"/>
              <a:cs typeface="Times New Roman"/>
            </a:endParaRPr>
          </a:p>
        </p:txBody>
      </p:sp>
      <p:pic>
        <p:nvPicPr>
          <p:cNvPr id="7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186237" y="32461"/>
            <a:ext cx="928084" cy="119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22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26270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Этапы реализации:</a:t>
            </a:r>
            <a:endParaRPr lang="ru-RU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9592" y="734156"/>
            <a:ext cx="8136904" cy="6079220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 этап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–организационный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Определить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тему, </a:t>
            </a:r>
          </a:p>
          <a:p>
            <a:pPr lvl="0" algn="just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 проекта, сформулировать задачи, составить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план действий. </a:t>
            </a:r>
          </a:p>
          <a:p>
            <a:pPr lvl="0" algn="just">
              <a:spcAft>
                <a:spcPts val="750"/>
              </a:spcAft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lvl="0" algn="just">
              <a:spcAft>
                <a:spcPts val="750"/>
              </a:spcAft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этап –практический</a:t>
            </a:r>
          </a:p>
          <a:p>
            <a:pPr lvl="0" algn="just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1.Сбор информации из разных источников, анализ литературы.</a:t>
            </a:r>
          </a:p>
          <a:p>
            <a:pPr lvl="0" algn="just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2. Анкетирование участников проекта, наблюдение, эксперимент.</a:t>
            </a:r>
          </a:p>
          <a:p>
            <a:pPr lvl="0" algn="just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3.Заключение договора о сотрудничестве с  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социальным партнером ООО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«Чистый город»  по оказанию услуг по вывозу вторичного сырья.</a:t>
            </a:r>
          </a:p>
          <a:p>
            <a:pPr lvl="0" algn="just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4.Проведение мероприятий в рамках проекта, участие в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Экоакциях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РДШ, привлечь внимания жителей города  к проблеме рационального использования бумаги как фактора экономии природных ресурсов через СМИ, распространение буклетов и листовок.</a:t>
            </a:r>
          </a:p>
          <a:p>
            <a:pPr lvl="0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5.Структурирование информации, сравнение и обобщение результатов.</a:t>
            </a:r>
          </a:p>
          <a:p>
            <a:pPr lvl="0">
              <a:spcAft>
                <a:spcPts val="750"/>
              </a:spcAft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7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7932408" y="116632"/>
            <a:ext cx="1039095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67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07096" y="836712"/>
            <a:ext cx="7885384" cy="5184576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>
              <a:lnSpc>
                <a:spcPct val="150000"/>
              </a:lnSpc>
            </a:pPr>
            <a:endParaRPr lang="ru-RU" sz="2800" b="1" dirty="0">
              <a:solidFill>
                <a:schemeClr val="tx1"/>
              </a:solidFill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4196" y="952128"/>
            <a:ext cx="7571184" cy="5069160"/>
          </a:xfrm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50000"/>
              </a:lnSpc>
              <a:spcBef>
                <a:spcPts val="0"/>
              </a:spcBef>
              <a:spcAft>
                <a:spcPts val="750"/>
              </a:spcAft>
              <a:buNone/>
            </a:pPr>
            <a:r>
              <a:rPr lang="ru-RU" sz="30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 этап – заключительный этап - </a:t>
            </a:r>
            <a:r>
              <a:rPr lang="ru-RU" sz="3000" b="1" dirty="0">
                <a:latin typeface="Times New Roman" pitchFamily="18" charset="0"/>
                <a:ea typeface="Times New Roman"/>
                <a:cs typeface="Times New Roman" pitchFamily="18" charset="0"/>
              </a:rPr>
              <a:t>предъявление результатов работы. </a:t>
            </a:r>
            <a:endParaRPr lang="ru-RU" sz="3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spcBef>
                <a:spcPts val="0"/>
              </a:spcBef>
              <a:spcAft>
                <a:spcPts val="750"/>
              </a:spcAft>
              <a:buNone/>
            </a:pPr>
            <a:r>
              <a:rPr lang="ru-RU" sz="3000" b="1" dirty="0">
                <a:latin typeface="Times New Roman" pitchFamily="18" charset="0"/>
                <a:ea typeface="Times New Roman"/>
                <a:cs typeface="Times New Roman" pitchFamily="18" charset="0"/>
              </a:rPr>
              <a:t>1.Подготовка  проекта к защите.</a:t>
            </a:r>
            <a:endParaRPr lang="ru-RU" sz="3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spcBef>
                <a:spcPts val="0"/>
              </a:spcBef>
              <a:spcAft>
                <a:spcPts val="750"/>
              </a:spcAft>
              <a:buNone/>
            </a:pPr>
            <a:r>
              <a:rPr lang="ru-RU" sz="3000" b="1" dirty="0">
                <a:latin typeface="Times New Roman" pitchFamily="18" charset="0"/>
                <a:ea typeface="Times New Roman"/>
                <a:cs typeface="Times New Roman" pitchFamily="18" charset="0"/>
              </a:rPr>
              <a:t>2.Защита проекта на школьном и муниципальном уровне.</a:t>
            </a:r>
            <a:endParaRPr lang="ru-RU" sz="3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algn="just" fontAlgn="base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3000" b="1" dirty="0">
                <a:latin typeface="Times New Roman" pitchFamily="18" charset="0"/>
                <a:ea typeface="Times New Roman"/>
                <a:cs typeface="Times New Roman" pitchFamily="18" charset="0"/>
              </a:rPr>
              <a:t>3.Повторная диагностика, самооценка и самоанализ результатов проекта.</a:t>
            </a:r>
          </a:p>
          <a:p>
            <a:pPr algn="just">
              <a:lnSpc>
                <a:spcPct val="150000"/>
              </a:lnSpc>
            </a:pPr>
            <a:endParaRPr lang="ru-RU" sz="2800" dirty="0"/>
          </a:p>
        </p:txBody>
      </p:sp>
      <p:pic>
        <p:nvPicPr>
          <p:cNvPr id="4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108412" y="141659"/>
            <a:ext cx="928084" cy="119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88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188640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Что нам дает переработка макулатуры?</a:t>
            </a:r>
            <a:br>
              <a:rPr lang="ru-RU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(1 этап)</a:t>
            </a:r>
            <a:br>
              <a:rPr lang="ru-RU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980728"/>
            <a:ext cx="8424936" cy="5832648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>
              <a:buFont typeface="Wingdings"/>
              <a:buChar char=""/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buFont typeface="Wingdings"/>
              <a:buChar char=""/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buFont typeface="Wingdings"/>
              <a:buChar char=""/>
            </a:pPr>
            <a:endParaRPr lang="ru-RU" sz="2000" b="1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buFont typeface="Wingdings"/>
              <a:buChar char=""/>
            </a:pPr>
            <a:endParaRPr lang="ru-RU" sz="2000" b="1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>
              <a:buFont typeface="Wingdings"/>
              <a:buChar char=""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Из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макулатуры можно </a:t>
            </a:r>
            <a:endParaRPr lang="ru-RU" sz="2000" b="1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получить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</a:t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-новые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бумажные изделия,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-туалетную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бумагу,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-материалы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для теплоизоляции,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эковату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-теплоизоляционный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материал, 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-волокнистые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плиты,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-панели 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из </a:t>
            </a:r>
            <a:r>
              <a:rPr lang="ru-RU" sz="1600" b="1" dirty="0" err="1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эковаты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</a:p>
          <a:p>
            <a:pPr lvl="0">
              <a:spcBef>
                <a:spcPct val="20000"/>
              </a:spcBef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-бумажно-полимерные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плиты,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-производство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целого спектра кровельных материалов,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-производство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упаковочных и оберточных материалов, упаковки для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--продуктов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питания,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-лотки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для яиц, 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-материалы 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для упаковки бытовой химии и бытовых электроприборов, </a:t>
            </a:r>
            <a:b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ваты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  <a:r>
              <a:rPr lang="ru-RU" sz="1600" b="1" dirty="0">
                <a:solidFill>
                  <a:prstClr val="white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600" b="1" dirty="0">
                <a:solidFill>
                  <a:prstClr val="white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санитарно-гигиенические материалы,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-одноразовые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горшки  для рассады и пророста семян, </a:t>
            </a:r>
            <a:b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-одноразовая 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посуда,</a:t>
            </a:r>
            <a:b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-автомобильные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коврики, </a:t>
            </a:r>
            <a:b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-одноразовая 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одежда, </a:t>
            </a:r>
            <a:b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-картон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…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16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endParaRPr lang="ru-RU" sz="1600" dirty="0">
              <a:solidFill>
                <a:prstClr val="white"/>
              </a:solidFill>
            </a:endParaRPr>
          </a:p>
          <a:p>
            <a:pPr lvl="0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000" b="1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608" y="1594242"/>
            <a:ext cx="1926818" cy="13652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198" y="2673855"/>
            <a:ext cx="1506098" cy="1208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829" y="5206851"/>
            <a:ext cx="1346597" cy="13978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084315" y="116631"/>
            <a:ext cx="1049971" cy="135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800301"/>
            <a:ext cx="2704115" cy="1954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948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188640"/>
            <a:ext cx="698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 этап</a:t>
            </a:r>
            <a:b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412776"/>
            <a:ext cx="8208912" cy="4464496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1000"/>
              </a:spcAft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anose="02020603050405020304" pitchFamily="18" charset="0"/>
              </a:rPr>
              <a:t>Обратилась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anose="02020603050405020304" pitchFamily="18" charset="0"/>
              </a:rPr>
              <a:t>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anose="02020603050405020304" pitchFamily="18" charset="0"/>
              </a:rPr>
              <a:t>участникам проекта.</a:t>
            </a:r>
          </a:p>
          <a:p>
            <a:pPr lvl="0" algn="ctr">
              <a:spcAft>
                <a:spcPts val="1000"/>
              </a:spcAft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Уважаемые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учителя, родители, учащиеся!</a:t>
            </a:r>
          </a:p>
          <a:p>
            <a:pPr lvl="0" algn="ctr">
              <a:spcAft>
                <a:spcPts val="1000"/>
              </a:spcAft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Поможем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сохранению окружающей среды!</a:t>
            </a:r>
          </a:p>
          <a:p>
            <a:pPr lvl="0" algn="ctr">
              <a:spcAft>
                <a:spcPts val="1000"/>
              </a:spcAft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Уменьшим вывоз мусора на полигоны!</a:t>
            </a:r>
          </a:p>
          <a:p>
            <a:pPr lvl="0" algn="ctr">
              <a:spcAft>
                <a:spcPts val="1000"/>
              </a:spcAft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Внесём свой вклад в экологическую программу  </a:t>
            </a:r>
          </a:p>
          <a:p>
            <a:pPr lvl="0" algn="ctr">
              <a:spcAft>
                <a:spcPts val="1000"/>
              </a:spcAft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Нефтеюганска и ХМАО-Югры!</a:t>
            </a:r>
          </a:p>
        </p:txBody>
      </p:sp>
      <p:pic>
        <p:nvPicPr>
          <p:cNvPr id="12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048497" y="-776"/>
            <a:ext cx="1095502" cy="141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13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188640"/>
            <a:ext cx="5050904" cy="1228998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ru-RU" sz="2000" b="1" kern="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Arial" charset="0"/>
              </a:rPr>
              <a:t>Результаты  Акции 04.03.2019  </a:t>
            </a:r>
            <a:br>
              <a:rPr lang="ru-RU" sz="2000" b="1" kern="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Arial" charset="0"/>
              </a:rPr>
            </a:br>
            <a:r>
              <a:rPr lang="ru-RU" sz="2000" b="1" kern="0" dirty="0">
                <a:solidFill>
                  <a:schemeClr val="bg1"/>
                </a:solidFill>
                <a:latin typeface="Candara"/>
                <a:ea typeface="Calibri" pitchFamily="34" charset="0"/>
                <a:cs typeface="Arial" charset="0"/>
              </a:rPr>
              <a:t>«</a:t>
            </a:r>
            <a:r>
              <a:rPr lang="ru-RU" sz="2000" b="1" kern="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Arial" charset="0"/>
              </a:rPr>
              <a:t>Чистота планеты начинается с меня!</a:t>
            </a:r>
            <a:r>
              <a:rPr lang="ru-RU" sz="2000" b="1" kern="0" dirty="0">
                <a:solidFill>
                  <a:schemeClr val="bg1"/>
                </a:solidFill>
                <a:latin typeface="Candara"/>
                <a:ea typeface="Calibri" pitchFamily="34" charset="0"/>
                <a:cs typeface="Arial" charset="0"/>
              </a:rPr>
              <a:t>»</a:t>
            </a:r>
            <a:r>
              <a:rPr lang="ru-RU" sz="2000" b="1" kern="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Arial" charset="0"/>
              </a:rPr>
              <a:t> </a:t>
            </a:r>
            <a:r>
              <a:rPr lang="ru-RU" sz="2000" b="1" kern="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Arial" charset="0"/>
              </a:rPr>
              <a:t/>
            </a:r>
            <a:br>
              <a:rPr lang="ru-RU" sz="2000" b="1" kern="0" dirty="0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Arial" charset="0"/>
              </a:rPr>
            </a:br>
            <a:r>
              <a:rPr lang="ru-RU" sz="1600" kern="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Arial" charset="0"/>
              </a:rPr>
              <a:t>	</a:t>
            </a:r>
            <a:r>
              <a:rPr lang="ru-RU" sz="2400" kern="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Arial" charset="0"/>
              </a:rPr>
              <a:t>Классы - рекордсмены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238" y="1412776"/>
            <a:ext cx="2700762" cy="322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897" y="1124744"/>
            <a:ext cx="3108397" cy="2268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068960"/>
            <a:ext cx="3444875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400996"/>
            <a:ext cx="3640137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571947"/>
            <a:ext cx="2925763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6026218"/>
              </p:ext>
            </p:extLst>
          </p:nvPr>
        </p:nvGraphicFramePr>
        <p:xfrm>
          <a:off x="971600" y="1229003"/>
          <a:ext cx="2680297" cy="3750564"/>
        </p:xfrm>
        <a:graphic>
          <a:graphicData uri="http://schemas.openxmlformats.org/drawingml/2006/table">
            <a:tbl>
              <a:tblPr firstRow="1" firstCol="1" bandRow="1"/>
              <a:tblGrid>
                <a:gridCol w="1081361"/>
                <a:gridCol w="1598936"/>
              </a:tblGrid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Класс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Общий </a:t>
                      </a:r>
                      <a:r>
                        <a:rPr lang="ru-RU" sz="14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вес (кг)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3б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61.300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4б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72.150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4в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57.300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6а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89.300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7г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918.500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8г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91.200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10б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89.400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12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10в</a:t>
                      </a:r>
                      <a:endParaRPr lang="ru-RU" sz="14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46.300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288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11а</a:t>
                      </a:r>
                      <a:endParaRPr lang="ru-RU" sz="16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42.150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1380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ru-RU" sz="24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Итого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школа сдала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1754кг600гр.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53" marR="468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3144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55561"/>
            <a:ext cx="2188654" cy="3231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523" y="-99392"/>
            <a:ext cx="2163763" cy="238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248" y="-117649"/>
            <a:ext cx="3292475" cy="242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4085" y="0"/>
            <a:ext cx="2051021" cy="277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11" y="2076198"/>
            <a:ext cx="3180137" cy="229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504" y="3817168"/>
            <a:ext cx="2237402" cy="304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196" y="2302536"/>
            <a:ext cx="2917803" cy="226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742" y="4374033"/>
            <a:ext cx="3194050" cy="248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696993"/>
            <a:ext cx="2936824" cy="2161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723" y="3399499"/>
            <a:ext cx="2108249" cy="2215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3763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188640"/>
            <a:ext cx="698477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Рекордсмены школы акций </a:t>
            </a:r>
            <a:br>
              <a:rPr lang="ru-RU" sz="2600" b="1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600" b="1" dirty="0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«Чистота планеты начинается с меня!»</a:t>
            </a:r>
            <a:endParaRPr lang="ru-RU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1081192"/>
            <a:ext cx="8208912" cy="5732184"/>
          </a:xfrm>
          <a:prstGeom prst="roundRect">
            <a:avLst>
              <a:gd name="adj" fmla="val 30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2" rtlCol="0" anchor="ctr"/>
          <a:lstStyle/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Наши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рекордсмены: (Акции 15.11.2018 года и 04.03.2019 года)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prstClr val="black"/>
                </a:solidFill>
                <a:latin typeface="Times New Roman"/>
                <a:ea typeface="Calibri"/>
              </a:rPr>
            </a:b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Классы: </a:t>
            </a:r>
          </a:p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                              </a:t>
            </a:r>
            <a:r>
              <a:rPr lang="ru-RU" b="1" dirty="0" smtClean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b="1" dirty="0" smtClean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2а класс  -  439 кг</a:t>
            </a:r>
          </a:p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2б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класс – 445 кг</a:t>
            </a: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3б класс – 77 кг</a:t>
            </a: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4б класс – 166 кг</a:t>
            </a: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4в класс – 94 кг</a:t>
            </a: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7г класс  - 1263кг</a:t>
            </a: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9г класс - 644кг</a:t>
            </a: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10б класс – 132 кг</a:t>
            </a:r>
          </a:p>
          <a:p>
            <a:pPr lvl="0"/>
            <a:endParaRPr lang="ru-RU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9г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класс: </a:t>
            </a:r>
          </a:p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семья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Михайловых – 290кг</a:t>
            </a: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2б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класс: семьи </a:t>
            </a:r>
          </a:p>
          <a:p>
            <a:pPr lvl="0"/>
            <a:r>
              <a:rPr lang="ru-RU" b="1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Хазиевых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и </a:t>
            </a:r>
            <a:r>
              <a:rPr lang="ru-RU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Андошкиных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– 194 кг</a:t>
            </a: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2а  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класс:</a:t>
            </a:r>
          </a:p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семья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Николаевых – 148кг</a:t>
            </a:r>
          </a:p>
          <a:p>
            <a:pPr lvl="0"/>
            <a:endParaRPr lang="ru-RU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Ученики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10а класс – </a:t>
            </a:r>
            <a:r>
              <a:rPr lang="ru-RU" b="1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Переверзева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-70кг</a:t>
            </a:r>
            <a: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b="1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5в класс -Оськин-58кг</a:t>
            </a: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cs typeface="Times New Roman"/>
              </a:rPr>
              <a:t>6а класс </a:t>
            </a:r>
            <a:r>
              <a:rPr lang="ru-RU" b="1" dirty="0" err="1">
                <a:solidFill>
                  <a:prstClr val="black"/>
                </a:solidFill>
                <a:latin typeface="Times New Roman"/>
                <a:cs typeface="Times New Roman"/>
              </a:rPr>
              <a:t>Бутнарчук</a:t>
            </a:r>
            <a:r>
              <a:rPr lang="ru-RU" b="1" dirty="0">
                <a:solidFill>
                  <a:prstClr val="black"/>
                </a:solidFill>
                <a:latin typeface="Times New Roman"/>
                <a:cs typeface="Times New Roman"/>
              </a:rPr>
              <a:t> Кристина – 133кг</a:t>
            </a:r>
            <a:endParaRPr lang="ru-RU" b="1" dirty="0">
              <a:solidFill>
                <a:prstClr val="black"/>
              </a:solidFill>
            </a:endParaRPr>
          </a:p>
          <a:p>
            <a:pPr lvl="0"/>
            <a:endParaRPr lang="ru-RU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/>
            <a:endParaRPr lang="ru-RU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/>
            <a:endParaRPr lang="ru-RU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/>
            <a:endParaRPr lang="ru-RU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/>
            <a:endParaRPr lang="ru-RU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170" y="2303092"/>
            <a:ext cx="4489039" cy="3568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7992690" y="-776"/>
            <a:ext cx="1151309" cy="14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05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Сравнение результатов 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1 и 2 анкетирования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568547"/>
              </p:ext>
            </p:extLst>
          </p:nvPr>
        </p:nvGraphicFramePr>
        <p:xfrm>
          <a:off x="457200" y="1124744"/>
          <a:ext cx="843528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7992690" y="-776"/>
            <a:ext cx="1151309" cy="14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8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Сравнение результатов 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1 и 2 анкетирования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2074"/>
              </p:ext>
            </p:extLst>
          </p:nvPr>
        </p:nvGraphicFramePr>
        <p:xfrm>
          <a:off x="457200" y="1196752"/>
          <a:ext cx="850728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161966" y="-776"/>
            <a:ext cx="983890" cy="126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88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Сравнение результатов 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1 и 2 анкетирования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475631"/>
              </p:ext>
            </p:extLst>
          </p:nvPr>
        </p:nvGraphicFramePr>
        <p:xfrm>
          <a:off x="457200" y="1196752"/>
          <a:ext cx="850728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160109" y="-776"/>
            <a:ext cx="983890" cy="126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2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Результаты проекта: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196433"/>
            <a:ext cx="8084512" cy="44651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1.Определены тема и цель проекта, сформулированы задачи, составлен план работы. 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</a:pPr>
            <a:r>
              <a:rPr lang="ru-RU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2.Собраны материалы из разных источников, выявлена  экологическая польза от сбора макулатуры, ее значимость для производства различных видов продукции, на основе которых оформлены буклеты, агитационные листки, памятки о значимости использования макулатуры, как средства экономии природных ресурсов. 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7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100392" y="-776"/>
            <a:ext cx="1043607" cy="134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85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Результаты проекта: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754022"/>
            <a:ext cx="8084512" cy="33499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3.Проведено первичное анкетирование участников проекта, проведён эксперимент с обучающимися 7г класса, объединения «Чистота планеты начинается с меня!». </a:t>
            </a:r>
          </a:p>
          <a:p>
            <a:pPr lvl="0" algn="just">
              <a:lnSpc>
                <a:spcPct val="150000"/>
              </a:lnSpc>
            </a:pPr>
            <a:r>
              <a:rPr lang="ru-RU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4.Заключен договор о сотрудничестве социальным </a:t>
            </a:r>
            <a:r>
              <a:rPr lang="ru-RU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партнёромм</a:t>
            </a:r>
            <a:r>
              <a:rPr lang="ru-RU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ООО «Чистый город»  по оказанию услуг по вывозу вторичного сырья.</a:t>
            </a:r>
          </a:p>
        </p:txBody>
      </p:sp>
    </p:spTree>
    <p:extLst>
      <p:ext uri="{BB962C8B-B14F-4D97-AF65-F5344CB8AC3E}">
        <p14:creationId xmlns:p14="http://schemas.microsoft.com/office/powerpoint/2010/main" val="358460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9032"/>
            <a:ext cx="8229600" cy="576064"/>
          </a:xfrm>
        </p:spPr>
        <p:txBody>
          <a:bodyPr>
            <a:noAutofit/>
          </a:bodyPr>
          <a:lstStyle/>
          <a:p>
            <a:pPr>
              <a:defRPr sz="1800" b="1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Результаты проекта: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345812"/>
            <a:ext cx="7776864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5.Записано интервью с генеральным директором </a:t>
            </a:r>
            <a:endParaRPr lang="ru-RU" sz="2000" dirty="0" smtClean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</a:pPr>
            <a:r>
              <a:rPr lang="ru-RU" sz="2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ООО 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«Чистый город» Дмитриевым Я.И., которое носит информационный характер о важности рационального природопользования.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6.Создана презентация «Зачем сдавать макулатуру?» и видеоролик «Береги планету» для проведения классных часов.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</a:pP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7. Проведены классные часы: «Чистота планеты начинается с меня», «Оставь на земле добрый след», «Подари себе чистый воздух</a:t>
            </a:r>
            <a:r>
              <a:rPr lang="ru-RU" sz="2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»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5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100393" y="-777"/>
            <a:ext cx="1043606" cy="1346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81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Результаты проекта: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268760"/>
            <a:ext cx="748883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ru-RU" sz="24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8. Проведено 15 </a:t>
            </a:r>
            <a:r>
              <a:rPr lang="ru-RU" sz="24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акции по сбору макулатуры в рамках проекта «Я-гражданин России!» Собрано и </a:t>
            </a:r>
            <a:r>
              <a:rPr lang="ru-RU" sz="24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сдано</a:t>
            </a:r>
            <a:r>
              <a:rPr lang="ru-RU" sz="24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более 19 тонн  макулатуры на переработку.</a:t>
            </a:r>
            <a:endParaRPr lang="ru-RU" sz="2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lvl="0" algn="just"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9.Проведена вторичная диагностика по итогам проекта.</a:t>
            </a:r>
          </a:p>
          <a:p>
            <a:pPr lvl="0" algn="just">
              <a:lnSpc>
                <a:spcPct val="150000"/>
              </a:lnSpc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10.Информацией о важности рационального использования бумаги, как фактора экономии природных ресурсов, поделились с жителями города (Статья в газете «Здравствуйте, </a:t>
            </a:r>
            <a:r>
              <a:rPr lang="ru-RU" sz="2400" dirty="0" err="1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нефтеюганцы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!» от 25.01.2019 года, №3 (1424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70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718018" cy="576064"/>
          </a:xfrm>
        </p:spPr>
        <p:txBody>
          <a:bodyPr>
            <a:noAutofit/>
          </a:bodyPr>
          <a:lstStyle/>
          <a:p>
            <a:pPr lvl="0" fontAlgn="base">
              <a:lnSpc>
                <a:spcPct val="150000"/>
              </a:lnSpc>
              <a:spcAft>
                <a:spcPct val="0"/>
              </a:spcAft>
            </a:pPr>
            <a:r>
              <a:rPr lang="ru-RU" sz="1800" dirty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Результаты выборочной диагностики </a:t>
            </a:r>
            <a:br>
              <a:rPr lang="ru-RU" sz="1800" dirty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по вопросам в рамках проекта:</a:t>
            </a:r>
            <a:r>
              <a:rPr lang="ru-RU" sz="1800" dirty="0">
                <a:solidFill>
                  <a:schemeClr val="bg1"/>
                </a:solidFill>
                <a:latin typeface="Arial Black" pitchFamily="34" charset="0"/>
                <a:ea typeface="+mn-ea"/>
                <a:cs typeface="Arial" pitchFamily="34" charset="0"/>
              </a:rPr>
              <a:t/>
            </a:r>
            <a:br>
              <a:rPr lang="ru-RU" sz="1800" dirty="0">
                <a:solidFill>
                  <a:schemeClr val="bg1"/>
                </a:solidFill>
                <a:latin typeface="Arial Black" pitchFamily="34" charset="0"/>
                <a:ea typeface="+mn-ea"/>
                <a:cs typeface="Arial" pitchFamily="34" charset="0"/>
              </a:rPr>
            </a:br>
            <a:r>
              <a:rPr lang="ru-RU" sz="1800" dirty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Опрошено: 456 учащихся 4-11 </a:t>
            </a:r>
            <a:r>
              <a:rPr lang="ru-RU" sz="1800" dirty="0" smtClean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классов</a:t>
            </a:r>
            <a:endParaRPr lang="ru-RU" sz="1800" dirty="0">
              <a:solidFill>
                <a:schemeClr val="bg1"/>
              </a:solidFill>
              <a:latin typeface="Arial Black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5037032"/>
              </p:ext>
            </p:extLst>
          </p:nvPr>
        </p:nvGraphicFramePr>
        <p:xfrm>
          <a:off x="467544" y="1412776"/>
          <a:ext cx="8476762" cy="525658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{3C2FFA5D-87B4-456A-9821-1D502468CF0F}</a:tableStyleId>
              </a:tblPr>
              <a:tblGrid>
                <a:gridCol w="2284075"/>
                <a:gridCol w="1497967"/>
                <a:gridCol w="1584176"/>
                <a:gridCol w="1656184"/>
                <a:gridCol w="1454360"/>
              </a:tblGrid>
              <a:tr h="12806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Тип </a:t>
                      </a:r>
                      <a:r>
                        <a:rPr lang="ru-RU" sz="20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отношения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Ценности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Устойчиво-позитивное 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Ситуативно-позитивное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Ситуативно-негативное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Устойчиво-негативное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826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Отечество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76%</a:t>
                      </a:r>
                      <a:endParaRPr lang="ru-RU" sz="20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  <a:endParaRPr lang="ru-RU" sz="20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826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Земля (природа)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86%</a:t>
                      </a:r>
                      <a:endParaRPr lang="ru-RU" sz="20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13%</a:t>
                      </a:r>
                      <a:endParaRPr lang="ru-RU" sz="20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  <a:endParaRPr lang="ru-RU" sz="20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826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Труд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24%</a:t>
                      </a:r>
                      <a:endParaRPr lang="ru-RU" sz="20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826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Знания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22%</a:t>
                      </a:r>
                      <a:endParaRPr lang="ru-RU" sz="20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5%</a:t>
                      </a:r>
                      <a:endParaRPr lang="ru-RU" sz="20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452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ИТОГИ: </a:t>
                      </a:r>
                      <a:endParaRPr lang="ru-RU" sz="2000" b="1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средний </a:t>
                      </a: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0,5%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160109" y="-776"/>
            <a:ext cx="983890" cy="126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53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3152233"/>
              </p:ext>
            </p:extLst>
          </p:nvPr>
        </p:nvGraphicFramePr>
        <p:xfrm>
          <a:off x="107504" y="404664"/>
          <a:ext cx="8928992" cy="6264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8104303" y="-776"/>
            <a:ext cx="1039696" cy="1341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78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7240" y="404664"/>
            <a:ext cx="8003232" cy="93610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prstClr val="white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2400" b="1" dirty="0" smtClean="0">
                <a:solidFill>
                  <a:prstClr val="white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700" b="1" dirty="0">
                <a:solidFill>
                  <a:prstClr val="white"/>
                </a:solidFill>
                <a:latin typeface="Times New Roman"/>
                <a:ea typeface="Times New Roman"/>
                <a:cs typeface="Times New Roman"/>
              </a:rPr>
              <a:t>Практическая значимость и возможность </a:t>
            </a:r>
            <a:br>
              <a:rPr lang="ru-RU" sz="2700" b="1" dirty="0">
                <a:solidFill>
                  <a:prstClr val="white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700" b="1" dirty="0">
                <a:solidFill>
                  <a:prstClr val="white"/>
                </a:solidFill>
                <a:latin typeface="Times New Roman"/>
                <a:ea typeface="Times New Roman"/>
                <a:cs typeface="Times New Roman"/>
              </a:rPr>
              <a:t>использования материалов проекта:</a:t>
            </a:r>
            <a:br>
              <a:rPr lang="ru-RU" sz="2700" b="1" dirty="0">
                <a:solidFill>
                  <a:prstClr val="white"/>
                </a:solidFill>
                <a:latin typeface="Times New Roman"/>
                <a:ea typeface="Times New Roman"/>
                <a:cs typeface="Times New Roman"/>
              </a:rPr>
            </a:br>
            <a:endParaRPr lang="ru-RU" sz="27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772816"/>
            <a:ext cx="7992888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  <a:tabLst>
                <a:tab pos="2286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Данный проект учит ответственному бережному отношению к окружающей среде и природным ресурсам.</a:t>
            </a:r>
          </a:p>
          <a:p>
            <a:pPr marL="342900" lvl="0" indent="-342900">
              <a:buFont typeface="+mj-lt"/>
              <a:buAutoNum type="arabicPeriod"/>
              <a:tabLst>
                <a:tab pos="2286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Сокращает количество отходов, попадающих на городскую свалку.</a:t>
            </a:r>
          </a:p>
          <a:p>
            <a:pPr marL="342900" lvl="0" indent="-342900">
              <a:buFont typeface="+mj-lt"/>
              <a:buAutoNum type="arabicPeriod"/>
              <a:tabLst>
                <a:tab pos="2286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Переработка макулатуры экономит ценные природные ресурсы.</a:t>
            </a:r>
          </a:p>
          <a:p>
            <a:pPr marL="342900" lvl="0" indent="-342900">
              <a:buFont typeface="+mj-lt"/>
              <a:buAutoNum type="arabicPeriod"/>
              <a:tabLst>
                <a:tab pos="2286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Проект направлен на сохранение лесов России, сбережение природных ресурсов и на очищение города от бумажного мусора.</a:t>
            </a:r>
          </a:p>
        </p:txBody>
      </p:sp>
    </p:spTree>
    <p:extLst>
      <p:ext uri="{BB962C8B-B14F-4D97-AF65-F5344CB8AC3E}">
        <p14:creationId xmlns:p14="http://schemas.microsoft.com/office/powerpoint/2010/main" val="342342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7560840" cy="1152128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Практическая значимость и возможность </a:t>
            </a:r>
            <a:br>
              <a:rPr lang="ru-RU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использования материалов проекта:</a:t>
            </a:r>
            <a:br>
              <a:rPr lang="ru-RU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</a:br>
            <a:endParaRPr lang="ru-RU" sz="2800" b="1" dirty="0">
              <a:solidFill>
                <a:schemeClr val="bg1"/>
              </a:solidFill>
              <a:latin typeface="Arial Black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451378"/>
            <a:ext cx="7992888" cy="45243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Направлен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 привлечение внимания к проблемам экологии и необходимости вторичного использования природных ресурсов. 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Продукты проекта распространяются среди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учителей,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классных руководителей.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Проект  включает как теоретические занятия в виде бесед, классных часов, исследований, дискуссий, так и проведение акций.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6" name="AutoShape 2" descr="https://img-fotki.yandex.ru/get/3214/131624064.5f3/0_13d946_21dc5679_L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https://img-fotki.yandex.ru/get/3214/131624064.5f3/0_13d946_21dc5679_L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4" descr="https://im0-tub-ru.yandex.net/i?id=a6216c1eb789a1aa50d0fd332c5c399e-l&amp;n=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57" t="16747" r="27553" b="20169"/>
          <a:stretch/>
        </p:blipFill>
        <p:spPr bwMode="auto">
          <a:xfrm>
            <a:off x="7992690" y="-776"/>
            <a:ext cx="1151309" cy="14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39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1268760"/>
            <a:ext cx="8424936" cy="54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smtClean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Сводная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таблица результатов Акций «Чистота планеты начинается с меня».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416941"/>
              </p:ext>
            </p:extLst>
          </p:nvPr>
        </p:nvGraphicFramePr>
        <p:xfrm>
          <a:off x="395537" y="1340775"/>
          <a:ext cx="8424934" cy="5251774"/>
        </p:xfrm>
        <a:graphic>
          <a:graphicData uri="http://schemas.openxmlformats.org/drawingml/2006/table">
            <a:tbl>
              <a:tblPr firstRow="1" firstCol="1" bandRow="1"/>
              <a:tblGrid>
                <a:gridCol w="621703"/>
                <a:gridCol w="4418856"/>
                <a:gridCol w="3384375"/>
              </a:tblGrid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№п\п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Дата проведения Акции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Сдано макулатуры.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3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 июня 2018 года было сдано (3 Акции)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 тонн 204 кг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15.11.2018 года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1тонна 795кг 900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04.03.2019 года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1тонна 754кг 600 гр.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20.05.2019 года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1тонна 658кг 490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05.06.2019 года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323кг+1тонна 200кг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24.10.2019 года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1тонна 564кг 310 </a:t>
                      </a:r>
                      <a:r>
                        <a:rPr lang="ru-RU" sz="16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Итого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 тонн 500кг 300 </a:t>
                      </a:r>
                      <a:r>
                        <a:rPr lang="ru-RU" sz="1600" b="1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гр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04.03.2020 года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2тонны 183 кг 855 гр.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05.06.2020 года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850кг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17.09.2020 года.    И     18.09.20 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780 кг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10.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12.02.21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350 кг.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11.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25.05.21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300кг.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12.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14.12.21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Сдано  1038кг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Итого сдано для отправки на переработку: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19тонн 002кг 155г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263650" y="2329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4397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642194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/>
                <a:ea typeface="+mn-ea"/>
                <a:cs typeface="Times New Roman"/>
              </a:rPr>
              <a:t>Мероприятия, на которых был показан проект</a:t>
            </a:r>
            <a:r>
              <a:rPr lang="ru-RU" sz="2000" dirty="0">
                <a:solidFill>
                  <a:schemeClr val="bg1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chemeClr val="bg1"/>
                </a:solidFill>
                <a:ea typeface="Calibri"/>
                <a:cs typeface="Times New Roman"/>
              </a:rPr>
            </a:br>
            <a:r>
              <a:rPr lang="ru-RU" sz="2000" b="1" dirty="0">
                <a:solidFill>
                  <a:schemeClr val="bg1"/>
                </a:solidFill>
                <a:latin typeface="Times New Roman"/>
                <a:ea typeface="+mn-ea"/>
                <a:cs typeface="Times New Roman"/>
              </a:rPr>
              <a:t>«Чистота планеты начинается с меня!»</a:t>
            </a:r>
            <a:r>
              <a:rPr lang="ru-RU" sz="2000" dirty="0">
                <a:solidFill>
                  <a:schemeClr val="bg1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chemeClr val="bg1"/>
                </a:solidFill>
                <a:ea typeface="Calibri"/>
                <a:cs typeface="Times New Roman"/>
              </a:rPr>
            </a:b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628800"/>
            <a:ext cx="8784976" cy="5551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              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           1.Муниципальный </a:t>
            </a:r>
            <a:r>
              <a:rPr lang="ru-RU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этап Всероссийской акции «Я – гражданин России». </a:t>
            </a:r>
            <a:r>
              <a:rPr lang="ru-RU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             Защита </a:t>
            </a:r>
            <a:r>
              <a:rPr lang="ru-RU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социально-ориентированного проекта  «Чистота планеты начинается с меня!» 21.03.19 г. </a:t>
            </a:r>
            <a:r>
              <a:rPr lang="ru-RU" b="1" dirty="0">
                <a:solidFill>
                  <a:schemeClr val="bg1"/>
                </a:solidFill>
                <a:latin typeface="Times New Roman"/>
                <a:ea typeface="Calibri"/>
              </a:rPr>
              <a:t/>
            </a:r>
            <a:br>
              <a:rPr lang="ru-RU" b="1" dirty="0">
                <a:solidFill>
                  <a:schemeClr val="bg1"/>
                </a:solidFill>
                <a:latin typeface="Times New Roman"/>
                <a:ea typeface="Calibri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/>
                <a:ea typeface="Calibri"/>
              </a:rPr>
              <a:t>            </a:t>
            </a:r>
            <a:r>
              <a:rPr lang="ru-RU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ru-RU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II</a:t>
            </a:r>
            <a:r>
              <a:rPr lang="ru-RU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городская конференция добровольцев «Молодёжь за добрые дела» 19.04.2019. </a:t>
            </a:r>
            <a:endParaRPr lang="ru-RU" sz="1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             3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. Муниципальный этап 17 Международной экологической акции «Спасти и сохранить» 2019 год. ( 25.04.19 ) Диплом 2 степени</a:t>
            </a:r>
            <a:r>
              <a:rPr lang="ru-RU" sz="16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2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               4</a:t>
            </a:r>
            <a:r>
              <a:rPr lang="ru-RU" sz="14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ru-RU" sz="16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Муниципальный слёт лидеров первичных отделений общероссийской общественно-государственной детско-юношеской организации «Российское движение школьников» «РДШ собирает друзей!» Защита социально-ориентированного экологического проекта «Чистота планеты начинается с меня!»</a:t>
            </a:r>
            <a:r>
              <a:rPr lang="ru-RU" sz="14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 2019 год. </a:t>
            </a:r>
            <a:r>
              <a:rPr lang="ru-RU" sz="14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Диплом </a:t>
            </a:r>
            <a:r>
              <a:rPr lang="ru-RU" sz="14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Победителя, сертификаты участникам. </a:t>
            </a:r>
            <a:endParaRPr lang="ru-RU" sz="1400" dirty="0" smtClean="0">
              <a:solidFill>
                <a:schemeClr val="bg1"/>
              </a:solidFill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              5.Участие во Втором Всероссийском конкурсе </a:t>
            </a:r>
            <a:r>
              <a:rPr lang="ru-RU" sz="1600" b="1" dirty="0" err="1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БумБатл</a:t>
            </a:r>
            <a:r>
              <a:rPr lang="ru-RU" sz="16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(Сертификат участника).</a:t>
            </a:r>
            <a:endParaRPr lang="ru-RU" sz="1600" b="1" dirty="0">
              <a:solidFill>
                <a:schemeClr val="bg1"/>
              </a:solidFill>
              <a:ea typeface="Calibri"/>
              <a:cs typeface="Times New Roman"/>
            </a:endParaRPr>
          </a:p>
          <a:p>
            <a:r>
              <a:rPr lang="ru-RU" sz="1400" dirty="0">
                <a:latin typeface="Times New Roman"/>
                <a:ea typeface="Calibri"/>
              </a:rPr>
              <a:t/>
            </a:r>
            <a:br>
              <a:rPr lang="ru-RU" sz="1400" dirty="0">
                <a:latin typeface="Times New Roman"/>
                <a:ea typeface="Calibri"/>
              </a:rPr>
            </a:br>
            <a:r>
              <a:rPr lang="ru-RU" sz="1600" dirty="0">
                <a:latin typeface="Times New Roman"/>
                <a:ea typeface="Calibri"/>
              </a:rPr>
              <a:t/>
            </a:r>
            <a:br>
              <a:rPr lang="ru-RU" sz="1600" dirty="0">
                <a:latin typeface="Times New Roman"/>
                <a:ea typeface="Calibri"/>
              </a:rPr>
            </a:b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734663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2506388"/>
              </p:ext>
            </p:extLst>
          </p:nvPr>
        </p:nvGraphicFramePr>
        <p:xfrm>
          <a:off x="2519363" y="0"/>
          <a:ext cx="4846637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Acrobat Document" r:id="rId3" imgW="5667139" imgH="8019997" progId="AcroExch.Document.DC">
                  <p:embed/>
                </p:oleObj>
              </mc:Choice>
              <mc:Fallback>
                <p:oleObj name="Acrobat Document" r:id="rId3" imgW="5667139" imgH="8019997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9363" y="0"/>
                        <a:ext cx="4846637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49311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8898" y="116632"/>
            <a:ext cx="7517597" cy="130100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Участие в Дне Самоуправления. Выступление на 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городской конференции «Молодёжь за добрые дела»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69" y="1556792"/>
            <a:ext cx="1901052" cy="25336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30" y="4468328"/>
            <a:ext cx="2554338" cy="18841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56792"/>
            <a:ext cx="2016621" cy="26888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312" y="4509120"/>
            <a:ext cx="2703798" cy="18025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530" y="2182887"/>
            <a:ext cx="3328501" cy="20627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 descr="C:\Users\1\Desktop\2019 спасти и сохранить\фотографии\IMG_20190419_11463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301" y="4869160"/>
            <a:ext cx="2776730" cy="15592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81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0"/>
            <a:ext cx="7427168" cy="141763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Сдай макулатуру! </a:t>
            </a:r>
            <a:b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Спаси дерево!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012" y="1414187"/>
            <a:ext cx="3922847" cy="24558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2" r="21178"/>
          <a:stretch/>
        </p:blipFill>
        <p:spPr bwMode="auto">
          <a:xfrm>
            <a:off x="6660232" y="4149080"/>
            <a:ext cx="2209800" cy="1905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159076"/>
            <a:ext cx="2257425" cy="22193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93096"/>
            <a:ext cx="3454441" cy="22582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60880"/>
            <a:ext cx="3842559" cy="24726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97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321</TotalTime>
  <Words>1146</Words>
  <Application>Microsoft Office PowerPoint</Application>
  <PresentationFormat>Экран (4:3)</PresentationFormat>
  <Paragraphs>231</Paragraphs>
  <Slides>29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1" baseType="lpstr">
      <vt:lpstr>Тема Office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 Акции 04.03.2019   «Чистота планеты начинается с меня!»   Классы - рекордсмены</vt:lpstr>
      <vt:lpstr>Презентация PowerPoint</vt:lpstr>
      <vt:lpstr>Презентация PowerPoint</vt:lpstr>
      <vt:lpstr>Сравнение результатов  1 и 2 анкетирования </vt:lpstr>
      <vt:lpstr>Сравнение результатов  1 и 2 анкетирования </vt:lpstr>
      <vt:lpstr>Сравнение результатов  1 и 2 анкетирования </vt:lpstr>
      <vt:lpstr>Результаты проекта:</vt:lpstr>
      <vt:lpstr>Результаты проекта:</vt:lpstr>
      <vt:lpstr>Результаты проекта:</vt:lpstr>
      <vt:lpstr>Результаты проекта:</vt:lpstr>
      <vt:lpstr>Результаты выборочной диагностики  по вопросам в рамках проекта: Опрошено: 456 учащихся 4-11 классов</vt:lpstr>
      <vt:lpstr>Презентация PowerPoint</vt:lpstr>
      <vt:lpstr> Практическая значимость и возможность  использования материалов проекта: </vt:lpstr>
      <vt:lpstr>Практическая значимость и возможность  использования материалов проекта: </vt:lpstr>
      <vt:lpstr>         Сводная таблица результатов Акций «Чистота планеты начинается с меня». </vt:lpstr>
      <vt:lpstr>Мероприятия, на которых был показан проект «Чистота планеты начинается с меня!» </vt:lpstr>
      <vt:lpstr>Презентация PowerPoint</vt:lpstr>
      <vt:lpstr>Участие в Дне Самоуправления. Выступление на II городской конференции «Молодёжь за добрые дела»</vt:lpstr>
      <vt:lpstr>Сдай макулатуру!  Спаси дерево!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Коротаева Наталья</cp:lastModifiedBy>
  <cp:revision>39</cp:revision>
  <dcterms:created xsi:type="dcterms:W3CDTF">2012-08-03T12:49:07Z</dcterms:created>
  <dcterms:modified xsi:type="dcterms:W3CDTF">2022-02-11T06:25:10Z</dcterms:modified>
</cp:coreProperties>
</file>