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1" r:id="rId6"/>
    <p:sldId id="282" r:id="rId7"/>
    <p:sldId id="258" r:id="rId8"/>
    <p:sldId id="259" r:id="rId9"/>
    <p:sldId id="260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3" r:id="rId28"/>
    <p:sldId id="28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1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D2EA6D-01B4-4C43-BF01-DF8BBE3BEC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35D8127-1100-457C-BAB9-B8407B0F52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E10F005-E712-4E32-AC08-94771B4E2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1C58C2D-E4DC-448D-AB7E-D5AB7DFE9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BC7CED-9966-4028-B00B-BD3B737BD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0876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878F3E-D682-4B92-B36F-A02ACCCCC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C6B5CA1-646C-4F5A-A18E-8975A4D48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B3894E7-5BA8-49A1-9097-AC0E9E24F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94240DD-0F76-4A37-AD2B-FF49015A7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8237EC5-0649-4FF8-B291-C689DDF1B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8238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4F3888-05A5-4389-B183-CF5DE310A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B27FD56-E639-4FD9-857B-D9319E286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697CC22-DB9C-42E9-900E-B157B2FD2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E5B4BCA-354E-4412-86D6-283B7A28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408A9D-57E5-4CB4-BAF8-16113C394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364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6291B5-4C46-44DF-AFB9-67331988B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6D2A02B-4CB5-458D-8052-93DBE35866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1C00449-5A86-4EDF-A2DF-BFCC0E5D9A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F562562-6E6C-4630-AA33-58DE24596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007BD3D-E739-4A8E-823F-597B3AB1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79C4AE4-252C-4380-93E8-63E2C2CF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442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A5BB59-D866-4B98-B5E2-280427E48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8541323-39A3-4941-9D3C-2BAB7E665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B20B247-4656-40A9-8984-E936C440AE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3A55BBD-9E67-4F5E-9D37-216DF72DEB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1663B9D-B603-4A19-A1F7-E1267BA862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FE3451C-484E-495A-AA7C-4772CA41D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F03D819-F43E-4701-AE0C-11448F2FA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D82425D-2524-43D1-A557-C31EFF184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373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561DD0-833E-4A34-B62A-DC9DEBCC0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047A8D8-4AFE-4E07-B456-FA18435E7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28F56B2-BCA0-4BCD-81EA-B22C0C711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3F0DBF9-89E7-443A-86C9-5B66D46C7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3183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221186E-2567-41BD-85D7-953BA1D97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3C30170E-3D50-4D2F-A693-7B7B41BB1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9823D68-1B57-4797-B4EB-11BF7EC5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54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9E9372-AC2E-48BA-8DED-45CF31AF7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A8AE610-715C-477D-9F49-AD7DA8CE0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90B7D43-17BE-4CCC-AD44-294A0B0C1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8EF14CA-BA93-4803-B2E3-64612F98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88D2A5-8EA7-42CE-AE0E-2BCBB0DC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F5DA155-791B-4187-ABE0-BF8F6C1D9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465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B1C1A0-6CFC-4EA1-9506-742EA0253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CC1AC06-AD0D-4922-89B1-C269B317D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76C1A92-3547-4D3C-B31C-59468B71F6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0FB7A10-ACB1-4AC2-BE22-E6F51FA17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8457FE3-68B7-49FC-A15E-4FA92CF09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5E913A8-D8AD-488C-9827-F6C7A42EC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7627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A1C52A-AE6E-412E-8042-F16AD8AC9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6E3A79C-D503-45D3-ADB4-D91F82D44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F7B2EF3-BA20-4599-8C81-9CBAC9005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88B4C8E-0051-4BE7-B013-78099C9CE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9979086-0001-41EF-BE6E-F3A00397B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457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A309636-6852-40E8-B00D-D956C5EC10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B604A73-EDB8-4491-99C9-7A19EEB5A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AADC99-77CD-4B33-AA2D-206812B7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EF1C05A-8641-47DC-A9B1-DC1518D44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D1955A1-B061-42D7-B802-B08FAAD02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647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48DE95-7451-4ABC-842D-36FA1B544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9227400-24C6-4965-8A86-32C933F98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7A674B-6D1D-4AA2-9092-B03BBFA370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F1D66-FD60-4872-851A-87B3ABEBA980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ACCE344-1D62-47D9-83A5-85AFF09AE2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FE6E2B5-0FEF-47DF-8409-99AC95B91F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C48A6-DB4B-417C-83C8-950EA7E48A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2093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9E7BEAE-14E6-4F10-8551-3B5F0A397EB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8884CB-F78B-4CE0-B7E7-667B1FD0FA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6265" y="731520"/>
            <a:ext cx="10480430" cy="1223889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профессиональное образовательное учреждение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Юргинский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техникум машиностроения и информационных технологий»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926E19A-1FC6-4B8D-BE18-0A462FDFF9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18117"/>
            <a:ext cx="9144000" cy="3608363"/>
          </a:xfrm>
        </p:spPr>
        <p:txBody>
          <a:bodyPr>
            <a:normAutofit fontScale="40000" lnSpcReduction="20000"/>
          </a:bodyPr>
          <a:lstStyle/>
          <a:p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занятию на тему «Этносы и этнические общности»</a:t>
            </a:r>
          </a:p>
          <a:p>
            <a:pPr algn="just"/>
            <a:endParaRPr lang="ru-RU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преподаватель обществознания Никитина Мария Викторовна</a:t>
            </a:r>
          </a:p>
          <a:p>
            <a:pPr algn="just"/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Аннотация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Презентация к занятию ориентирована на студентов 1 курса по дисциплине «Обществознание»  в рамках реализации ФГОС СОО. Презентация к занятию предназначена для наглядного сопровождения обучения с целью повышения его эффективности и результативности. Презентация включает в себя все этапы учебного занятия и содержит материал по контролю знаний, изучению и закреплению материала.</a:t>
            </a:r>
          </a:p>
          <a:p>
            <a:pPr algn="just"/>
            <a:endParaRPr lang="ru-RU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Юрга, 2024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1334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148DEF7-CA3F-4984-984F-DE52369C8EB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0DA078-DEB1-4957-8E17-097CD7603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946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занятия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6AAA33-5DCA-450C-B57B-2319E22AC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6942"/>
            <a:ext cx="10515600" cy="515002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общих компетенций: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1. Понимать сущность и социальную значимость своей будущей профессии, проявлять к ней устойчивый интерес.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2. Понимать и анализировать вопросы ценностно-мотивационной сферы.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5. Проявлять психологическую устойчивость в сложных и экстремальных ситуациях, предупреждать и разрешать конфликты в процессе профессиональной деятельности.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6. Осуществлять поиск и использование информации, необходимой для эффективного выполнения профессиональных задач, профессионального и личностного развития.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8. Правильно строить отношения с коллегами, с различными категориями граждан, в том числе с представителями различных национальностей и конфессий.</a:t>
            </a:r>
          </a:p>
          <a:p>
            <a:pPr marL="0" indent="0" algn="just" hangingPunc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 9. Устанавливать психологический контакт с окружающими.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93252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7116D72-E22D-467E-9522-EAB95306F03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C2A9AD-AFBD-417E-B3DA-9EE8E2233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946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занятия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6E31588-1456-4458-8AAA-2A8388CA4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4590"/>
            <a:ext cx="10515600" cy="5032373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понятия  межнациональных отношений, анализ этнических конфликтов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уважительного отношения к людям другой национальности, в тоже время патриотических чувств к своей Родине.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формирование умения анализировать ситуации и факты, выражать собственную позицию по проблеме, а так же умения формулировать правила поведения при общении между представителями различных этнических групп.</a:t>
            </a:r>
          </a:p>
        </p:txBody>
      </p:sp>
    </p:spTree>
    <p:extLst>
      <p:ext uri="{BB962C8B-B14F-4D97-AF65-F5344CB8AC3E}">
        <p14:creationId xmlns:p14="http://schemas.microsoft.com/office/powerpoint/2010/main" xmlns="" val="2698196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F196447-F3A7-4BE6-82B5-3512015E272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1FD9F5-E9EF-4E83-BB2E-070FC8E32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537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занятия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4AF7049-A0A7-4DB1-88FC-4D961C255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5624"/>
            <a:ext cx="10515600" cy="4461339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опорных знаний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Изучение нового материала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Закрепление нового материала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Подведение итогов занятия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Рефлексия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4028063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634C9FA-F4E7-4FA7-9167-64C31A496CE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BDFE72-FC25-4D31-A434-9AC0FE8AD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94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изученного материала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D55FB9F-15C0-44C4-98DB-2FE738194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763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Считайте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  и ответьте на вопросы (не забудьте оценить опрос).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FF4C1A3-9FF9-4585-B302-06539DE4564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1496" y="2738833"/>
            <a:ext cx="3585210" cy="358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14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791117A-9934-4F42-8CFA-6286F4CA162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38BD04-161A-4672-A3C5-E58A7D49F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опорных знаний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6C53451-D4E7-4AEE-90AE-F1CDDB45E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Вспомнить из истории понятия «Нация», «межнациональные отношения», «межнациональные конфликты», «национализм», примеры из истории проявления крайнего национализма (фашизм, шовинизм, расизм, геноцид).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69709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C951833-9D8C-4639-9CFE-5DAFD4212C7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1D4C0E-387D-446D-87CB-5D148392C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Этническая общность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C58CB08-08FD-48D9-897B-EFEEFC98D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 сложившаяся на определённой территории устойчивая совокупность людей, которая обладает общими чертами и особенностями культуры, языка, самосознания.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503F86E-ABB9-4306-B3DB-65A3C37FDC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66228" y="3194987"/>
            <a:ext cx="6325772" cy="356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24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BDC19F3-AFA6-4CAD-AF0E-DAFD3A23FE4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68014D-570D-4982-A345-7FA608224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Предпосылки складывания этнической общности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6BDBE1-E012-4F39-AEFA-C189674E91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07101"/>
            <a:ext cx="10515600" cy="3869861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Общность территории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необходимые условия для совместной деятельности людей (естественная предпосылка).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Общность языка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Единство таких компонентов духовной культуры,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ценности, нормы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образцы поведения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связанные с ними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социально-психологические характеристики сознания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поведения людей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7438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6183594-94FC-49FA-84B4-446FB7F9AB0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186E19-B1EC-49B8-814C-DC3458095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этнических общностей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E1D876D-D956-4391-A8F5-A80F73A68C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тип этнической общности, представляющий собой группу кровных родственников, которые ведут своё происхождение по материнской или отцовской линии, носят общее родовое имя и имеют общие потребности и интересы.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Племя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тип этнической общности, который характерен для первобытно-общинного строя и основан на кровнородственном единстве. Племя формируется на основе нескольких родов, ведущих общее происхождение от одного предка.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66784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6251963-B843-4DE2-BD86-11C74B2E78E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DAC9EBC-51B9-4744-B1DC-C4127ADF2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45588"/>
            <a:ext cx="10515600" cy="54313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тип этнической общности, возникающий в период разложения родоплеменной организации и основанный на территориальном, языковом, культурном и психологическом единстве.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высший тип этнической общности, для которого характерны единство территории, единство экономической жизни, языка, культуры, национального самосознания и общей исторической памяти.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Национальность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принадлежность человека к той или иной нации либо к тому или иному государству.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57961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013751B-CFF9-423A-BA34-C1B045C8B65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6D0EB0-1959-46C9-B5E4-25AE83504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Этническое самосознание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9292F86-720A-4F3C-A06B-2A41A4667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принадлежности к определённому этносу, осознание своего единства и отличия от других этнических групп (интегративный показатель сложившейся социально-этнической общности).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3DFB21B-870F-4E00-ABA8-96533A2A682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48818" y="3428999"/>
            <a:ext cx="4943182" cy="329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9090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982064F-25D8-4577-88C8-3A88760B4C0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F69050-A79A-4B10-9281-392C6141F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Глобализация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5D24C5-05E9-47D0-ABB4-FA327D4B7F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Исторический процесс сближения наций и народов, между которыми постепенно стираются традиционные границы, и человечество превращается в единую политическую систему.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B645E0A-9AD2-4877-97CF-B23F99F9F2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86732" y="3740525"/>
            <a:ext cx="5805268" cy="311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7443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EA12C64-399C-4C22-95A7-3489F30350B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7B72B7-8351-455E-A914-DC29401A9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Межнациональные отношения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4511FB8-8D09-4C79-89CC-B09EE5CC9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отношения между людьми различных национальностей, которые являются гражданами одного государства;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отношения между различными нациями.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межнациональных отношений: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мирное сотрудничество;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этнические конфликты.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8609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FAC82A2-916D-4A6F-BBAB-1BB7565B1AC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909816-01A5-4EDC-BAD5-136AEE0B5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мирного сотрудничества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C5CE3AC-8ABB-44AC-B41F-1070341E6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Этническое смешивание — разные этнические группы стихийно смешиваются между собой на протяжении многих поколений и в результате образуют одну нацию. Происходит это обычно через межнациональные браки.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Этническое поглощение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(ассимиляция)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представляет собой почти полное растворение одного народа (иногда нескольких народов) в другом. Существуют мирные и военные формы ассимиляции.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00184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FEB3212-115F-47F9-9049-54DD9310BFC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EC75C3-8D91-4957-9493-3A4423072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32487"/>
          </a:xfrm>
        </p:spPr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Этносоциальный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(межнациональный) конфликт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F56BC6-0CC7-4BA8-9FDE-E9B6297BC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7611"/>
            <a:ext cx="10515600" cy="4179351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форм отношений между национальными общностями, которая характеризуется их взаимными претензиями и открытым противостоянием друг другу, вплоть до вооруженных столкновений и войн.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Национальный вопрос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вопрос об освобождении угнетённых народов, их самоопределении и преодолении этнического неравенства.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Корни национального вопроса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неравномерности социально-экономического и политического развития различных народов.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8691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C24E61F-B4EE-45B5-8701-23CF44EAFFE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00334D-470D-42FA-9A1D-B9BD1F19E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межнациональных конфликтов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A367E63-8592-4A95-A43F-A5EC89F22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несовпадение этнических и территориальных границ;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ухудшение экономического положения;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социальные противоречия;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национализм и шовинизм, возведённые в ранг официальной политики;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национальные и религиозные различия;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прошлые национальные обиды.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72565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80386C8-7953-4310-AD24-FF390040588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3E8926-B613-4992-8DF8-CF9ED23E7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000D978-D3B4-4B88-B77D-64D0121F1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(фр.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nationalisme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от лат.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народ) — идеология и политика, ставящие интересы нации превыше любых других экономических, социальных, политических интересов, стремление к национальной замкнутости, местничеству; недоверие к другим нациям, нередко перерастающее в межнациональную вражду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641E997-4DF8-468E-9DF0-ACD256EA1F6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93169" y="3947674"/>
            <a:ext cx="5298831" cy="279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2823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F3CE06F-4124-4096-8DF0-19BA08F8ADD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E401C5-D48C-4FCE-91E8-EADDDD17F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национализма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444224-2DB9-46AD-B150-2B3714460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этнический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борьба народа за национальное освобождение, обретение собственной государственности;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державно-государственный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наций воплотить в жизнь свои национально-государственные интересы, нередко за счёт малых народов;</a:t>
            </a: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бытовой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национальных чувств, враждебное отношение к инородцам, ксенофобия (от гр.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xenos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чужой и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phobos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страх);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1312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8FC7F97-79DD-4413-ACAA-08C31598C52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B9253A-62F1-4806-918B-39FFC1FB3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Шовинизм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C53EE76-9E2F-4492-B8EF-5F2868D4E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(термин происходит от имени литературного героя комедии братьев И. и 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Коньяр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«Трёхцветная кокарда» Н.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Шовена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политическая и идеологическая система взглядов и действий, обосновывающая исключительность той или иной нации, противопоставление её интересов другим нациям и народам, внедряющая в сознание людей неприязнь, а зачастую и ненависть к другим народам, разжигающая вражду между людьми различных национальностей и вероисповеданий, национальный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экстремизм.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0130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47FD9F4-D577-4D7E-9E16-768900D5434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710DE25-4C97-492F-965D-0838CC78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Геноцид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FAEE72-3010-4F2D-B7B1-F16FC4C4D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(от гр.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genos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род и лат.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caedre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убивать) — преднамеренное и систематическое уничтожение отдельных групп населения по расовым, национальным или религиозным признакам, а также умышленное создание жизненных условий, рассчитанных на полное или частичное физическое уничтожение этих групп. 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Примером геноцида является 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холокост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(от гр.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всеобщий и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kaustos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сжигающий) — массовое уничтожение гитлеровцами еврейского населения во время Второй мировой войны (1939−1945).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64761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16AA18C-ED4C-4BFE-8C91-FEFDC4D595C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B2296062-A28C-4CFA-9DF5-2E545AA1EC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84740" y="649702"/>
            <a:ext cx="6096000" cy="3813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13F2CAD-73A4-46AC-BE5A-7538BC3D04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591827" y="2911819"/>
            <a:ext cx="516407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1786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1BCE731-04C7-4F40-8DB7-4C47CDE984A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E807F5-3BF2-48E5-A0BE-A5EFFAE1C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Гуманистические принципы политики в области межнациональных отношений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067ADA8-6A38-43B4-837D-B534A5FAF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3371"/>
            <a:ext cx="10515600" cy="3813591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отказ от насилия и принуждения;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поиск согласия на основе консенсуса всех участников;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признание прав и свобод человека важнейшей ценностью;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готовность к мирному урегулированию спорных проблем.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32A70F8-16DE-44ED-B703-6B6037BCAD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9877" t="19584" r="60216" b="43292"/>
          <a:stretch/>
        </p:blipFill>
        <p:spPr>
          <a:xfrm>
            <a:off x="7371472" y="4270166"/>
            <a:ext cx="4089008" cy="236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5479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7B5F804-24C5-403D-ABFC-17A7645DA7D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922563-A5A0-4570-920F-E12D68CE6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367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национальной политики в России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224472-65F2-4047-A3D0-42D688AC9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Развитие федеративных отношений, обеспечивающих гармоничное сочетание самостоятельности субъектов РФ и целостности Российского государства.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Развитие национальных культур и языков народов РФ, укрепление духовной общности россиян.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Обеспечение политической и правовой защищённости малочисленных народов и национальных меньшинств.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Достижение и поддержание стабильности, прочного межнационального мира и согласия на Северном Кавказе.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Поддержка соотечественников, проживающих в государствах — участниках Содружества Независимых Государств, а также в Латвийской, Литовской и Эстонской республиках, содействие развитию их связей с Россией.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79721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1C64ADA-1A51-4BC3-BFFB-A22D2D8EEB3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F1D246-8F76-4E81-BB07-427CDCBAD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Конституционные принципы (основы) национальной политики в РФ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38F7854-B394-4656-899F-46E75C251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5409"/>
            <a:ext cx="10515600" cy="422155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Равенство прав и свобод человека и гражданина независимо от его пола, расы, национальности, языка, отношения к религии, принадлежности к социальным группам и общественным объединениям.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Запрещение любых форм ограничения прав граждан по признакам социальной, расовой, национальной, языковой или религиозной принадлежности.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Сохранение целостности и неприкосновенности территории РФ.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Равноправие всех субъектов РФ во взаимоотношениях с федеральными органами государственной власти.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Гарантия прав коренных малочисленных народов в соответствии с Конституцией РФ, общепризнанными принципами и нормами международного права и международными договорами РФ.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523321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DA2A7CB5-8D74-4143-9C75-760D3C0F0E1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7F1A28-4D79-41DC-9752-3E2B7DBE9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2197"/>
            <a:ext cx="10515600" cy="530476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Право каждого гражданина определять и указывать свою национальную принадлежность без всякого принуждения.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 Содействие развитию национальных культур и языков народов России.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8) Своевременное и мирное разрешение противоречий и конфликтов.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9) Запрещение деятельности, направленной на подрыв безопасности государства, возбуждение социальной, расовой, национальной и религиозной розни, ненависти либо вражды.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10) Защита прав и интересов граждан РФ за её пределами, поддержка соотечественников, проживающих в зарубежных странах, в сохранении и развитии родного языка, культуры и национальных традиций, в укреплении их связей с Родиной в соответствии с нормами международного права.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681551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3D0E34B-94E0-49AF-BD15-B732C841651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EF5FB6-7C46-4213-96A5-8C7F067EC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45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нового материала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C311C5E-97CC-4078-AFF3-81ED7BED3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716"/>
            <a:ext cx="10515600" cy="46672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Ответить на вопросы теста и получите сертификат.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EF2899C-A4A9-4630-A377-07CAC2A89AB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28049" y="2041062"/>
            <a:ext cx="4135901" cy="413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2131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9CC246F-C0DB-42C9-8A68-B7FA31571B9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4A80467-0A94-421B-8379-FCA7ABAA51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7791"/>
            <a:ext cx="10515600" cy="5389172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занятия: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выставление оценок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Рефлексия: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Я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Не понял     Частично понял      Все понял</a:t>
            </a:r>
          </a:p>
          <a:p>
            <a:pPr marL="0" indent="0" algn="just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выучить термины по теме, подготовиться к проверочной работе.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xmlns="" id="{B6A11304-E036-4942-BFF2-BF985DF911E3}"/>
              </a:ext>
            </a:extLst>
          </p:cNvPr>
          <p:cNvCxnSpPr/>
          <p:nvPr/>
        </p:nvCxnSpPr>
        <p:spPr>
          <a:xfrm flipH="1">
            <a:off x="3910819" y="2205111"/>
            <a:ext cx="1941341" cy="4220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xmlns="" id="{5E45645C-2385-47B7-AAA6-87784D106209}"/>
              </a:ext>
            </a:extLst>
          </p:cNvPr>
          <p:cNvCxnSpPr/>
          <p:nvPr/>
        </p:nvCxnSpPr>
        <p:spPr>
          <a:xfrm>
            <a:off x="5852160" y="2152357"/>
            <a:ext cx="0" cy="6471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xmlns="" id="{1335F6C9-85F7-48D8-8C6A-83F85BD0FEA7}"/>
              </a:ext>
            </a:extLst>
          </p:cNvPr>
          <p:cNvCxnSpPr/>
          <p:nvPr/>
        </p:nvCxnSpPr>
        <p:spPr>
          <a:xfrm>
            <a:off x="5852160" y="2205111"/>
            <a:ext cx="1899138" cy="3094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333730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BC5885C-B526-421B-ADD3-DD57455092A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0DD044-28F5-4957-BE83-D3C6348C0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94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Методический комментарий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3D2F7C1-08EB-4A6D-A172-67D4752AC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4394"/>
            <a:ext cx="10515600" cy="437505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занятию применяется для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наглядных методов обучения, для повышения эффективности и результативности обучения.</a:t>
            </a:r>
          </a:p>
          <a:p>
            <a:pPr marL="0" indent="0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начинается с повторения изученного материала в форме опроса с применением цифрового контента. Затем следует изложение нового материала, сопровождаемое показом слайдов. На протяжении всего занятия студенты  активно участвуют в обсуждениях, высказывают и обосновывают свои суждения. В ходе такой работы формируется собственная точка зрения обучающихся, развивается способность критически осмыслять информацию, также студенты учатся принимать решения.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новых знаний проводится в форме тестирования.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 учебного занятия: каждый обучающийся должен оценить урок по форме «Не понял», «Частично понял», «Все понял».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Домашнее задание предусматривает подготовку к проверочной работе.</a:t>
            </a:r>
          </a:p>
          <a:p>
            <a:pPr marL="0" indent="363538">
              <a:buNone/>
            </a:pPr>
            <a:endParaRPr lang="ru-RU" dirty="0"/>
          </a:p>
          <a:p>
            <a:pPr marL="0" indent="363538">
              <a:buNone/>
            </a:pPr>
            <a:endParaRPr lang="ru-RU" dirty="0"/>
          </a:p>
          <a:p>
            <a:pPr marL="0" indent="363538">
              <a:buNone/>
            </a:pPr>
            <a:endParaRPr lang="ru-RU" dirty="0"/>
          </a:p>
          <a:p>
            <a:pPr marL="0" indent="363538">
              <a:buNone/>
            </a:pPr>
            <a:endParaRPr lang="ru-RU" dirty="0"/>
          </a:p>
          <a:p>
            <a:pPr marL="0" indent="363538">
              <a:buNone/>
            </a:pPr>
            <a:endParaRPr lang="ru-RU" sz="1600" dirty="0"/>
          </a:p>
          <a:p>
            <a:pPr marL="0" indent="0" algn="just">
              <a:buNone/>
            </a:pPr>
            <a:endParaRPr lang="ru-RU" alt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99899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1111</Words>
  <Application>Microsoft Office PowerPoint</Application>
  <PresentationFormat>Произвольный</PresentationFormat>
  <Paragraphs>120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Государственное профессиональное образовательное учреждение «Юргинский техникум машиностроения и информационных технологий»</vt:lpstr>
      <vt:lpstr>Цель занятия</vt:lpstr>
      <vt:lpstr>Задачи занятия</vt:lpstr>
      <vt:lpstr>Ход занятия</vt:lpstr>
      <vt:lpstr> Повторение изученного материала</vt:lpstr>
      <vt:lpstr>Актуализация опорных знаний</vt:lpstr>
      <vt:lpstr>Этническая общность</vt:lpstr>
      <vt:lpstr> Предпосылки складывания этнической общности</vt:lpstr>
      <vt:lpstr>Виды этнических общностей</vt:lpstr>
      <vt:lpstr>Слайд 10</vt:lpstr>
      <vt:lpstr>Этническое самосознание </vt:lpstr>
      <vt:lpstr>Глобализация </vt:lpstr>
      <vt:lpstr>Межнациональные отношения</vt:lpstr>
      <vt:lpstr>Способы мирного сотрудничества </vt:lpstr>
      <vt:lpstr>Этносоциальный (межнациональный) конфликт</vt:lpstr>
      <vt:lpstr> Причины межнациональных конфликтов </vt:lpstr>
      <vt:lpstr>Национализм </vt:lpstr>
      <vt:lpstr> Виды национализма </vt:lpstr>
      <vt:lpstr>Шовинизм</vt:lpstr>
      <vt:lpstr>Геноцид</vt:lpstr>
      <vt:lpstr>Слайд 21</vt:lpstr>
      <vt:lpstr>  Гуманистические принципы политики в области межнациональных отношений </vt:lpstr>
      <vt:lpstr>Основные направления национальной политики в России</vt:lpstr>
      <vt:lpstr> Конституционные принципы (основы) национальной политики в РФ</vt:lpstr>
      <vt:lpstr>Слайд 25</vt:lpstr>
      <vt:lpstr> Закрепление нового материала</vt:lpstr>
      <vt:lpstr>Слайд 27</vt:lpstr>
      <vt:lpstr>  Методический комментарий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Этнические общности</dc:title>
  <dc:creator>user</dc:creator>
  <cp:lastModifiedBy>Windows User</cp:lastModifiedBy>
  <cp:revision>31</cp:revision>
  <dcterms:created xsi:type="dcterms:W3CDTF">2024-01-18T05:45:40Z</dcterms:created>
  <dcterms:modified xsi:type="dcterms:W3CDTF">2024-03-19T05:55:56Z</dcterms:modified>
</cp:coreProperties>
</file>